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91"/>
  </p:notesMasterIdLst>
  <p:sldIdLst>
    <p:sldId id="624" r:id="rId2"/>
    <p:sldId id="362" r:id="rId3"/>
    <p:sldId id="450" r:id="rId4"/>
    <p:sldId id="451" r:id="rId5"/>
    <p:sldId id="452" r:id="rId6"/>
    <p:sldId id="453" r:id="rId7"/>
    <p:sldId id="454" r:id="rId8"/>
    <p:sldId id="455" r:id="rId9"/>
    <p:sldId id="456" r:id="rId10"/>
    <p:sldId id="457" r:id="rId11"/>
    <p:sldId id="458" r:id="rId12"/>
    <p:sldId id="459" r:id="rId13"/>
    <p:sldId id="460" r:id="rId14"/>
    <p:sldId id="461" r:id="rId15"/>
    <p:sldId id="462" r:id="rId16"/>
    <p:sldId id="463" r:id="rId17"/>
    <p:sldId id="464" r:id="rId18"/>
    <p:sldId id="465" r:id="rId19"/>
    <p:sldId id="466" r:id="rId20"/>
    <p:sldId id="467" r:id="rId21"/>
    <p:sldId id="468" r:id="rId22"/>
    <p:sldId id="469" r:id="rId23"/>
    <p:sldId id="470" r:id="rId24"/>
    <p:sldId id="471" r:id="rId25"/>
    <p:sldId id="472" r:id="rId26"/>
    <p:sldId id="499" r:id="rId27"/>
    <p:sldId id="611" r:id="rId28"/>
    <p:sldId id="473" r:id="rId29"/>
    <p:sldId id="474" r:id="rId30"/>
    <p:sldId id="475" r:id="rId31"/>
    <p:sldId id="476" r:id="rId32"/>
    <p:sldId id="477" r:id="rId33"/>
    <p:sldId id="478" r:id="rId34"/>
    <p:sldId id="479" r:id="rId35"/>
    <p:sldId id="480" r:id="rId36"/>
    <p:sldId id="481" r:id="rId37"/>
    <p:sldId id="482" r:id="rId38"/>
    <p:sldId id="483" r:id="rId39"/>
    <p:sldId id="484" r:id="rId40"/>
    <p:sldId id="485" r:id="rId41"/>
    <p:sldId id="486" r:id="rId42"/>
    <p:sldId id="487" r:id="rId43"/>
    <p:sldId id="488" r:id="rId44"/>
    <p:sldId id="489" r:id="rId45"/>
    <p:sldId id="490" r:id="rId46"/>
    <p:sldId id="491" r:id="rId47"/>
    <p:sldId id="492" r:id="rId48"/>
    <p:sldId id="493" r:id="rId49"/>
    <p:sldId id="494" r:id="rId50"/>
    <p:sldId id="495" r:id="rId51"/>
    <p:sldId id="496" r:id="rId52"/>
    <p:sldId id="497" r:id="rId53"/>
    <p:sldId id="498" r:id="rId54"/>
    <p:sldId id="500" r:id="rId55"/>
    <p:sldId id="501" r:id="rId56"/>
    <p:sldId id="502" r:id="rId57"/>
    <p:sldId id="503" r:id="rId58"/>
    <p:sldId id="504" r:id="rId59"/>
    <p:sldId id="421" r:id="rId60"/>
    <p:sldId id="422" r:id="rId61"/>
    <p:sldId id="423" r:id="rId62"/>
    <p:sldId id="424" r:id="rId63"/>
    <p:sldId id="425" r:id="rId64"/>
    <p:sldId id="426" r:id="rId65"/>
    <p:sldId id="427" r:id="rId66"/>
    <p:sldId id="428" r:id="rId67"/>
    <p:sldId id="429" r:id="rId68"/>
    <p:sldId id="430" r:id="rId69"/>
    <p:sldId id="414" r:id="rId70"/>
    <p:sldId id="268" r:id="rId71"/>
    <p:sldId id="269" r:id="rId72"/>
    <p:sldId id="270" r:id="rId73"/>
    <p:sldId id="320" r:id="rId74"/>
    <p:sldId id="321" r:id="rId75"/>
    <p:sldId id="323" r:id="rId76"/>
    <p:sldId id="324" r:id="rId77"/>
    <p:sldId id="325" r:id="rId78"/>
    <p:sldId id="326" r:id="rId79"/>
    <p:sldId id="327" r:id="rId80"/>
    <p:sldId id="328" r:id="rId81"/>
    <p:sldId id="330" r:id="rId82"/>
    <p:sldId id="272" r:id="rId83"/>
    <p:sldId id="282" r:id="rId84"/>
    <p:sldId id="625" r:id="rId85"/>
    <p:sldId id="626" r:id="rId86"/>
    <p:sldId id="505" r:id="rId87"/>
    <p:sldId id="513" r:id="rId88"/>
    <p:sldId id="622" r:id="rId89"/>
    <p:sldId id="623" r:id="rId9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CAE73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69" autoAdjust="0"/>
    <p:restoredTop sz="86380" autoAdjust="0"/>
  </p:normalViewPr>
  <p:slideViewPr>
    <p:cSldViewPr>
      <p:cViewPr varScale="1">
        <p:scale>
          <a:sx n="63" d="100"/>
          <a:sy n="63" d="100"/>
        </p:scale>
        <p:origin x="954" y="78"/>
      </p:cViewPr>
      <p:guideLst>
        <p:guide orient="horz" pos="2160"/>
        <p:guide pos="2880"/>
      </p:guideLst>
    </p:cSldViewPr>
  </p:slideViewPr>
  <p:outlineViewPr>
    <p:cViewPr>
      <p:scale>
        <a:sx n="33" d="100"/>
        <a:sy n="33" d="100"/>
      </p:scale>
      <p:origin x="336" y="0"/>
    </p:cViewPr>
  </p:outlineViewPr>
  <p:notesTextViewPr>
    <p:cViewPr>
      <p:scale>
        <a:sx n="100" d="100"/>
        <a:sy n="100" d="100"/>
      </p:scale>
      <p:origin x="0" y="0"/>
    </p:cViewPr>
  </p:notesTextViewPr>
  <p:sorterViewPr>
    <p:cViewPr>
      <p:scale>
        <a:sx n="66" d="100"/>
        <a:sy n="66" d="100"/>
      </p:scale>
      <p:origin x="0" y="9360"/>
    </p:cViewPr>
  </p:sorterViewPr>
  <p:notesViewPr>
    <p:cSldViewPr>
      <p:cViewPr varScale="1">
        <p:scale>
          <a:sx n="55" d="100"/>
          <a:sy n="55" d="100"/>
        </p:scale>
        <p:origin x="-285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3B340D-3DA0-4454-A0CF-F62E08CDCA72}" type="datetimeFigureOut">
              <a:rPr lang="fa-IR" smtClean="0"/>
              <a:pPr/>
              <a:t>1441/07/11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719A49C-34BD-4119-A5CA-DE06AF60EFD9}"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26980"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algn="l"/>
            <a:fld id="{C0694FF1-C5E8-4302-A9B4-DFB535AF59F7}" type="slidenum">
              <a:rPr lang="fa-IR" sz="1200">
                <a:latin typeface="Calibri" pitchFamily="34" charset="0"/>
              </a:rPr>
              <a:pPr algn="l"/>
              <a:t>2</a:t>
            </a:fld>
            <a:endParaRPr lang="fa-IR" sz="120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a:defRPr/>
            </a:pPr>
            <a:fld id="{7CF8D008-4016-43C9-A1DB-FC81D70CAFAD}" type="slidenum">
              <a:rPr lang="en-US"/>
              <a:pPr>
                <a:defRPr/>
              </a:pPr>
              <a:t>39</a:t>
            </a:fld>
            <a:endParaRPr lang="en-US" dirty="0"/>
          </a:p>
        </p:txBody>
      </p:sp>
      <p:sp>
        <p:nvSpPr>
          <p:cNvPr id="137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7220" name="Rectangle 3"/>
          <p:cNvSpPr>
            <a:spLocks noGrp="1" noChangeArrowheads="1"/>
          </p:cNvSpPr>
          <p:nvPr>
            <p:ph type="body" idx="1"/>
          </p:nvPr>
        </p:nvSpPr>
        <p:spPr bwMode="auto">
          <a:noFill/>
        </p:spPr>
        <p:txBody>
          <a:bodyPr/>
          <a:lstStyle/>
          <a:p>
            <a:r>
              <a:rPr lang="en-US" dirty="0" smtClean="0">
                <a:cs typeface="Arial" pitchFamily="34" charset="0"/>
              </a:rPr>
              <a:t>After plucking it out, the eagle will wait for a new beak to grow back and then it will pluck out its’ talons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0E7D038A-7257-4A02-98B4-70CFB7A38ACA}" type="slidenum">
              <a:rPr lang="en-US"/>
              <a:pPr>
                <a:defRPr/>
              </a:pPr>
              <a:t>40</a:t>
            </a:fld>
            <a:endParaRPr lang="en-US" dirty="0"/>
          </a:p>
        </p:txBody>
      </p:sp>
      <p:sp>
        <p:nvSpPr>
          <p:cNvPr id="138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8244" name="Rectangle 3"/>
          <p:cNvSpPr>
            <a:spLocks noGrp="1" noChangeArrowheads="1"/>
          </p:cNvSpPr>
          <p:nvPr>
            <p:ph type="body" idx="1"/>
          </p:nvPr>
        </p:nvSpPr>
        <p:spPr bwMode="auto">
          <a:noFill/>
        </p:spPr>
        <p:txBody>
          <a:bodyPr/>
          <a:lstStyle/>
          <a:p>
            <a:r>
              <a:rPr lang="en-US" dirty="0" smtClean="0">
                <a:cs typeface="Arial" pitchFamily="34" charset="0"/>
              </a:rPr>
              <a:t>When its’ new talons grow back, the eagle starts plucking its’ old-aged feathers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p:txBody>
          <a:bodyPr/>
          <a:lstStyle/>
          <a:p>
            <a:pPr>
              <a:defRPr/>
            </a:pPr>
            <a:fld id="{FCA44094-0B80-4383-BB87-21ABEB905F5D}" type="slidenum">
              <a:rPr lang="en-US"/>
              <a:pPr>
                <a:defRPr/>
              </a:pPr>
              <a:t>41</a:t>
            </a:fld>
            <a:endParaRPr lang="en-US" dirty="0"/>
          </a:p>
        </p:txBody>
      </p:sp>
      <p:sp>
        <p:nvSpPr>
          <p:cNvPr id="1392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9268" name="Rectangle 3"/>
          <p:cNvSpPr>
            <a:spLocks noGrp="1" noChangeArrowheads="1"/>
          </p:cNvSpPr>
          <p:nvPr>
            <p:ph type="body" idx="1"/>
          </p:nvPr>
        </p:nvSpPr>
        <p:spPr bwMode="auto">
          <a:noFill/>
        </p:spPr>
        <p:txBody>
          <a:bodyPr/>
          <a:lstStyle/>
          <a:p>
            <a:r>
              <a:rPr lang="en-US" dirty="0" smtClean="0">
                <a:cs typeface="Arial" pitchFamily="34" charset="0"/>
              </a:rPr>
              <a:t>And after five months, the eagle takes its’ famous renewal flight and lives for ….</a:t>
            </a:r>
          </a:p>
          <a:p>
            <a:r>
              <a:rPr lang="en-US" dirty="0" smtClean="0">
                <a:cs typeface="Arial" pitchFamily="34" charset="0"/>
              </a:rPr>
              <a:t>30 more years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p:txBody>
          <a:bodyPr/>
          <a:lstStyle/>
          <a:p>
            <a:pPr>
              <a:defRPr/>
            </a:pPr>
            <a:fld id="{EBC00477-898B-4B6A-AB6A-8A6B4F266AB2}" type="slidenum">
              <a:rPr lang="en-US"/>
              <a:pPr>
                <a:defRPr/>
              </a:pPr>
              <a:t>42</a:t>
            </a:fld>
            <a:endParaRPr lang="en-US" dirty="0"/>
          </a:p>
        </p:txBody>
      </p:sp>
      <p:sp>
        <p:nvSpPr>
          <p:cNvPr id="1402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2" name="Rectangle 3"/>
          <p:cNvSpPr>
            <a:spLocks noGrp="1" noChangeArrowheads="1"/>
          </p:cNvSpPr>
          <p:nvPr>
            <p:ph type="body" idx="1"/>
          </p:nvPr>
        </p:nvSpPr>
        <p:spPr bwMode="auto">
          <a:noFill/>
        </p:spPr>
        <p:txBody>
          <a:bodyPr/>
          <a:lstStyle/>
          <a:p>
            <a:r>
              <a:rPr lang="en-US" dirty="0" smtClean="0">
                <a:cs typeface="Arial" pitchFamily="34" charset="0"/>
              </a:rPr>
              <a:t>Why is renewal needed?</a:t>
            </a:r>
          </a:p>
          <a:p>
            <a:r>
              <a:rPr lang="en-US" dirty="0" smtClean="0">
                <a:cs typeface="Arial" pitchFamily="34" charset="0"/>
              </a:rPr>
              <a:t>Many times, we have to retreat for awhile and start a renewal process</a:t>
            </a:r>
          </a:p>
          <a:p>
            <a:r>
              <a:rPr lang="en-US" dirty="0" smtClean="0">
                <a:cs typeface="Arial" pitchFamily="34" charset="0"/>
              </a:rPr>
              <a:t>To continue taking successful flights, we sometimes need to get rid of memories, habits and other past traditions</a:t>
            </a:r>
          </a:p>
          <a:p>
            <a:r>
              <a:rPr lang="en-US" dirty="0" smtClean="0">
                <a:cs typeface="Arial" pitchFamily="34" charset="0"/>
              </a:rPr>
              <a:t>Only freed from past burdens, can we take advantage of the valuable outcomes from a …</a:t>
            </a:r>
          </a:p>
          <a:p>
            <a:r>
              <a:rPr lang="en-US" dirty="0" smtClean="0">
                <a:cs typeface="Arial" pitchFamily="34" charset="0"/>
              </a:rPr>
              <a:t>RENEWAL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DA8691BB-DA6A-49E2-ABA5-62F41458B70B}" type="slidenum">
              <a:rPr lang="fa-IR" smtClean="0"/>
              <a:pPr/>
              <a:t>89</a:t>
            </a:fld>
            <a:endParaRPr lang="fa-IR"/>
          </a:p>
        </p:txBody>
      </p:sp>
      <p:sp>
        <p:nvSpPr>
          <p:cNvPr id="5" name="Footer Placeholder 4"/>
          <p:cNvSpPr>
            <a:spLocks noGrp="1"/>
          </p:cNvSpPr>
          <p:nvPr>
            <p:ph type="ftr" sz="quarter" idx="11"/>
          </p:nvPr>
        </p:nvSpPr>
        <p:spPr/>
        <p:txBody>
          <a:bodyPr/>
          <a:lstStyle/>
          <a:p>
            <a:r>
              <a:rPr lang="fa-IR" smtClean="0"/>
              <a:t>تعلیم وتربیت از دیدگاه اخوان الصفا</a:t>
            </a:r>
            <a:endParaRPr lang="fa-IR"/>
          </a:p>
        </p:txBody>
      </p:sp>
    </p:spTree>
    <p:extLst>
      <p:ext uri="{BB962C8B-B14F-4D97-AF65-F5344CB8AC3E}">
        <p14:creationId xmlns:p14="http://schemas.microsoft.com/office/powerpoint/2010/main" val="2426087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p:txBody>
          <a:bodyPr/>
          <a:lstStyle/>
          <a:p>
            <a:pPr>
              <a:defRPr/>
            </a:pPr>
            <a:fld id="{101033B1-E74C-434F-ADC4-FC6D0732AE02}" type="slidenum">
              <a:rPr lang="en-US"/>
              <a:pPr>
                <a:defRPr/>
              </a:pPr>
              <a:t>31</a:t>
            </a:fld>
            <a:endParaRPr lang="en-US" dirty="0"/>
          </a:p>
        </p:txBody>
      </p:sp>
      <p:sp>
        <p:nvSpPr>
          <p:cNvPr id="1290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9028" name="Rectangle 3"/>
          <p:cNvSpPr>
            <a:spLocks noGrp="1" noChangeArrowheads="1"/>
          </p:cNvSpPr>
          <p:nvPr>
            <p:ph type="body" idx="1"/>
          </p:nvPr>
        </p:nvSpPr>
        <p:spPr bwMode="auto">
          <a:noFill/>
        </p:spPr>
        <p:txBody>
          <a:bodyPr/>
          <a:lstStyle/>
          <a:p>
            <a:r>
              <a:rPr lang="en-US" dirty="0" smtClean="0">
                <a:cs typeface="Arial" pitchFamily="34" charset="0"/>
              </a:rPr>
              <a:t>The eagle has the longest life-span of its’ species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p:txBody>
          <a:bodyPr/>
          <a:lstStyle/>
          <a:p>
            <a:pPr>
              <a:defRPr/>
            </a:pPr>
            <a:fld id="{3359B957-C0E0-4D1E-9A85-61EB18B1BF51}" type="slidenum">
              <a:rPr lang="en-US"/>
              <a:pPr>
                <a:defRPr/>
              </a:pPr>
              <a:t>32</a:t>
            </a:fld>
            <a:endParaRPr lang="en-US" dirty="0"/>
          </a:p>
        </p:txBody>
      </p:sp>
      <p:sp>
        <p:nvSpPr>
          <p:cNvPr id="1300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0052" name="Rectangle 3"/>
          <p:cNvSpPr>
            <a:spLocks noGrp="1" noChangeArrowheads="1"/>
          </p:cNvSpPr>
          <p:nvPr>
            <p:ph type="body" idx="1"/>
          </p:nvPr>
        </p:nvSpPr>
        <p:spPr bwMode="auto">
          <a:noFill/>
        </p:spPr>
        <p:txBody>
          <a:bodyPr/>
          <a:lstStyle/>
          <a:p>
            <a:r>
              <a:rPr lang="en-US" dirty="0" smtClean="0">
                <a:cs typeface="Arial" pitchFamily="34" charset="0"/>
              </a:rPr>
              <a:t>okay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p:txBody>
          <a:bodyPr/>
          <a:lstStyle/>
          <a:p>
            <a:pPr>
              <a:defRPr/>
            </a:pPr>
            <a:fld id="{67BF2969-52EB-493C-B7BF-81A462EF9FCD}" type="slidenum">
              <a:rPr lang="en-US"/>
              <a:pPr>
                <a:defRPr/>
              </a:pPr>
              <a:t>33</a:t>
            </a:fld>
            <a:endParaRPr lang="en-US" dirty="0"/>
          </a:p>
        </p:txBody>
      </p:sp>
      <p:sp>
        <p:nvSpPr>
          <p:cNvPr id="1310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6" name="Rectangle 3"/>
          <p:cNvSpPr>
            <a:spLocks noGrp="1" noChangeArrowheads="1"/>
          </p:cNvSpPr>
          <p:nvPr>
            <p:ph type="body" idx="1"/>
          </p:nvPr>
        </p:nvSpPr>
        <p:spPr bwMode="auto">
          <a:noFill/>
        </p:spPr>
        <p:txBody>
          <a:bodyPr/>
          <a:lstStyle/>
          <a:p>
            <a:r>
              <a:rPr lang="en-US" dirty="0" smtClean="0">
                <a:cs typeface="Arial" pitchFamily="34" charset="0"/>
              </a:rPr>
              <a:t>In its’ 40’s</a:t>
            </a:r>
          </a:p>
          <a:p>
            <a:r>
              <a:rPr lang="en-US" dirty="0" smtClean="0">
                <a:cs typeface="Arial" pitchFamily="34" charset="0"/>
              </a:rPr>
              <a:t>Its’ long and flexible talons can no longer grab prey which serve as food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pPr>
              <a:defRPr/>
            </a:pPr>
            <a:fld id="{F45C007E-03DB-4045-98EC-EC4C908F1597}" type="slidenum">
              <a:rPr lang="en-US"/>
              <a:pPr>
                <a:defRPr/>
              </a:pPr>
              <a:t>34</a:t>
            </a:fld>
            <a:endParaRPr lang="en-US" dirty="0"/>
          </a:p>
        </p:txBody>
      </p:sp>
      <p:sp>
        <p:nvSpPr>
          <p:cNvPr id="1320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2100" name="Rectangle 3"/>
          <p:cNvSpPr>
            <a:spLocks noGrp="1" noChangeArrowheads="1"/>
          </p:cNvSpPr>
          <p:nvPr>
            <p:ph type="body" idx="1"/>
          </p:nvPr>
        </p:nvSpPr>
        <p:spPr bwMode="auto">
          <a:noFill/>
        </p:spPr>
        <p:txBody>
          <a:bodyPr/>
          <a:lstStyle/>
          <a:p>
            <a:r>
              <a:rPr lang="en-US" dirty="0" smtClean="0">
                <a:cs typeface="Arial" pitchFamily="34" charset="0"/>
              </a:rPr>
              <a:t>Its’ long and sharp beak becomes bent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p>
            <a:pPr>
              <a:defRPr/>
            </a:pPr>
            <a:fld id="{581F84C7-58C4-4CFF-93B5-39435733174C}" type="slidenum">
              <a:rPr lang="en-US"/>
              <a:pPr>
                <a:defRPr/>
              </a:pPr>
              <a:t>35</a:t>
            </a:fld>
            <a:endParaRPr lang="en-US" dirty="0"/>
          </a:p>
        </p:txBody>
      </p:sp>
      <p:sp>
        <p:nvSpPr>
          <p:cNvPr id="1331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24" name="Rectangle 3"/>
          <p:cNvSpPr>
            <a:spLocks noGrp="1" noChangeArrowheads="1"/>
          </p:cNvSpPr>
          <p:nvPr>
            <p:ph type="body" idx="1"/>
          </p:nvPr>
        </p:nvSpPr>
        <p:spPr bwMode="auto">
          <a:noFill/>
        </p:spPr>
        <p:txBody>
          <a:bodyPr/>
          <a:lstStyle/>
          <a:p>
            <a:r>
              <a:rPr lang="en-US" dirty="0" smtClean="0">
                <a:cs typeface="Arial" pitchFamily="34" charset="0"/>
              </a:rPr>
              <a:t>Its’ old-aged and heavy wings, due to their thick feathers, become stuck to its’ chest and make it difficult to fly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p>
            <a:pPr>
              <a:defRPr/>
            </a:pPr>
            <a:fld id="{1D7100EF-CA69-40C7-B09E-9C8AB57DBF65}" type="slidenum">
              <a:rPr lang="en-US"/>
              <a:pPr>
                <a:defRPr/>
              </a:pPr>
              <a:t>36</a:t>
            </a:fld>
            <a:endParaRPr lang="en-US" dirty="0"/>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a:lstStyle/>
          <a:p>
            <a:r>
              <a:rPr lang="en-US" dirty="0" smtClean="0">
                <a:cs typeface="Arial" pitchFamily="34" charset="0"/>
              </a:rPr>
              <a:t>okay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p:txBody>
          <a:bodyPr/>
          <a:lstStyle/>
          <a:p>
            <a:pPr>
              <a:defRPr/>
            </a:pPr>
            <a:fld id="{8B70AB48-818B-4AD7-86C8-C3AE25C2F556}" type="slidenum">
              <a:rPr lang="en-US"/>
              <a:pPr>
                <a:defRPr/>
              </a:pPr>
              <a:t>37</a:t>
            </a:fld>
            <a:endParaRPr lang="en-US" dirty="0"/>
          </a:p>
        </p:txBody>
      </p:sp>
      <p:sp>
        <p:nvSpPr>
          <p:cNvPr id="135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5172" name="Rectangle 3"/>
          <p:cNvSpPr>
            <a:spLocks noGrp="1" noChangeArrowheads="1"/>
          </p:cNvSpPr>
          <p:nvPr>
            <p:ph type="body" idx="1"/>
          </p:nvPr>
        </p:nvSpPr>
        <p:spPr bwMode="auto">
          <a:noFill/>
        </p:spPr>
        <p:txBody>
          <a:bodyPr/>
          <a:lstStyle/>
          <a:p>
            <a:r>
              <a:rPr lang="en-US" dirty="0" smtClean="0">
                <a:cs typeface="Arial" pitchFamily="34" charset="0"/>
              </a:rPr>
              <a:t>The process requires that the eagle fly to a mountain top and sit on its’ nest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p:txBody>
          <a:bodyPr/>
          <a:lstStyle/>
          <a:p>
            <a:pPr>
              <a:defRPr/>
            </a:pPr>
            <a:fld id="{929C2D02-8ACF-42DF-8414-1B852CBD534F}" type="slidenum">
              <a:rPr lang="en-US"/>
              <a:pPr>
                <a:defRPr/>
              </a:pPr>
              <a:t>38</a:t>
            </a:fld>
            <a:endParaRPr lang="en-US" dirty="0"/>
          </a:p>
        </p:txBody>
      </p:sp>
      <p:sp>
        <p:nvSpPr>
          <p:cNvPr id="1361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6" name="Rectangle 3"/>
          <p:cNvSpPr>
            <a:spLocks noGrp="1" noChangeArrowheads="1"/>
          </p:cNvSpPr>
          <p:nvPr>
            <p:ph type="body" idx="1"/>
          </p:nvPr>
        </p:nvSpPr>
        <p:spPr bwMode="auto">
          <a:noFill/>
        </p:spPr>
        <p:txBody>
          <a:bodyPr/>
          <a:lstStyle/>
          <a:p>
            <a:r>
              <a:rPr lang="en-US" dirty="0" smtClean="0">
                <a:cs typeface="Arial" pitchFamily="34" charset="0"/>
              </a:rPr>
              <a:t>There the eagle knocks its’ beak against a rock until it plucks it out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D8BD707-D9CF-40AE-B4C6-C98DA3205C09}" type="datetimeFigureOut">
              <a:rPr lang="en-US" smtClean="0"/>
              <a:pPr/>
              <a:t>3/5/2020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3/5/2020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D8BD707-D9CF-40AE-B4C6-C98DA3205C09}" type="datetimeFigureOut">
              <a:rPr lang="en-US" smtClean="0"/>
              <a:pPr/>
              <a:t>3/5/2020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D8BD707-D9CF-40AE-B4C6-C98DA3205C09}" type="datetimeFigureOut">
              <a:rPr lang="en-US" smtClean="0"/>
              <a:pPr/>
              <a:t>3/5/2020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D8BD707-D9CF-40AE-B4C6-C98DA3205C09}" type="datetimeFigureOut">
              <a:rPr lang="en-US" smtClean="0"/>
              <a:pPr/>
              <a:t>3/5/2020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6F15528-21DE-4FAA-801E-634DDDAF4B2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3/5/2020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3/5/2020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3/5/2020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3/5/2020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D8BD707-D9CF-40AE-B4C6-C98DA3205C09}" type="datetimeFigureOut">
              <a:rPr lang="en-US" smtClean="0"/>
              <a:pPr/>
              <a:t>3/5/2020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F15528-21DE-4FAA-801E-634DDDAF4B2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Microsoft_PowerPoint_Presentation.pptx"/><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jpe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895927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1030" name="Presentation" r:id="rId3" imgW="4568900" imgH="3425883" progId="PowerPoint.Show.12">
                  <p:embed/>
                </p:oleObj>
              </mc:Choice>
              <mc:Fallback>
                <p:oleObj name="Presentation" r:id="rId3" imgW="4568900" imgH="3425883" progId="PowerPoint.Show.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3" descr="G:\1388\حدیث\641Hadis H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0"/>
            <a:ext cx="9296400" cy="7086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4"/>
                                        </p:tgtEl>
                                      </p:cBhvr>
                                      <p:by x="150000" y="150000"/>
                                    </p:animScale>
                                  </p:childTnLst>
                                </p:cTn>
                              </p:par>
                            </p:childTnLst>
                          </p:cTn>
                        </p:par>
                      </p:childTnLst>
                    </p:cTn>
                  </p:par>
                  <p:par>
                    <p:cTn id="12" fill="hold">
                      <p:stCondLst>
                        <p:cond delay="indefinite"/>
                      </p:stCondLst>
                      <p:childTnLst>
                        <p:par>
                          <p:cTn id="13" fill="hold">
                            <p:stCondLst>
                              <p:cond delay="0"/>
                            </p:stCondLst>
                            <p:childTnLst>
                              <p:par>
                                <p:cTn id="14" presetID="2" presetClass="exit" presetSubtype="4" fill="hold" nodeType="clickEffect">
                                  <p:stCondLst>
                                    <p:cond delay="0"/>
                                  </p:stCondLst>
                                  <p:childTnLst>
                                    <p:anim calcmode="lin" valueType="num">
                                      <p:cBhvr additive="base">
                                        <p:cTn id="15" dur="500"/>
                                        <p:tgtEl>
                                          <p:spTgt spid="4"/>
                                        </p:tgtEl>
                                        <p:attrNameLst>
                                          <p:attrName>ppt_x</p:attrName>
                                        </p:attrNameLst>
                                      </p:cBhvr>
                                      <p:tavLst>
                                        <p:tav tm="0">
                                          <p:val>
                                            <p:strVal val="ppt_x"/>
                                          </p:val>
                                        </p:tav>
                                        <p:tav tm="100000">
                                          <p:val>
                                            <p:strVal val="ppt_x"/>
                                          </p:val>
                                        </p:tav>
                                      </p:tavLst>
                                    </p:anim>
                                    <p:anim calcmode="lin" valueType="num">
                                      <p:cBhvr additive="base">
                                        <p:cTn id="16" dur="500"/>
                                        <p:tgtEl>
                                          <p:spTgt spid="4"/>
                                        </p:tgtEl>
                                        <p:attrNameLst>
                                          <p:attrName>ppt_y</p:attrName>
                                        </p:attrNameLst>
                                      </p:cBhvr>
                                      <p:tavLst>
                                        <p:tav tm="0">
                                          <p:val>
                                            <p:strVal val="ppt_y"/>
                                          </p:val>
                                        </p:tav>
                                        <p:tav tm="100000">
                                          <p:val>
                                            <p:strVal val="1+ppt_h/2"/>
                                          </p:val>
                                        </p:tav>
                                      </p:tavLst>
                                    </p:anim>
                                    <p:set>
                                      <p:cBhvr>
                                        <p:cTn id="17" dur="1" fill="hold">
                                          <p:stCondLst>
                                            <p:cond delay="499"/>
                                          </p:stCondLst>
                                        </p:cTn>
                                        <p:tgtEl>
                                          <p:spTgt spid="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56" presetClass="path" presetSubtype="0" accel="50000" decel="50000" fill="hold" nodeType="clickEffect">
                                  <p:stCondLst>
                                    <p:cond delay="0"/>
                                  </p:stCondLst>
                                  <p:childTnLst>
                                    <p:animMotion origin="layout" path="M 0 0  L 0.25 -0.33295  E" pathEditMode="relative" ptsTypes="">
                                      <p:cBhvr>
                                        <p:cTn id="21"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139952"/>
            <a:ext cx="8686800" cy="841248"/>
          </a:xfrm>
        </p:spPr>
        <p:txBody>
          <a:bodyPr>
            <a:noAutofit/>
          </a:bodyPr>
          <a:lstStyle/>
          <a:p>
            <a:pPr algn="ctr"/>
            <a:r>
              <a:rPr lang="fa-IR" sz="8000" dirty="0" smtClean="0">
                <a:solidFill>
                  <a:schemeClr val="tx1"/>
                </a:solidFill>
                <a:cs typeface="B Titr" pitchFamily="2" charset="-78"/>
              </a:rPr>
              <a:t>داستان قورباغه ها</a:t>
            </a:r>
            <a:endParaRPr lang="fa-IR" sz="8000" dirty="0">
              <a:solidFill>
                <a:schemeClr val="tx1"/>
              </a:solidFill>
              <a:cs typeface="B Titr" pitchFamily="2" charset="-78"/>
            </a:endParaRPr>
          </a:p>
        </p:txBody>
      </p:sp>
      <p:sp>
        <p:nvSpPr>
          <p:cNvPr id="3" name="TextBox 2"/>
          <p:cNvSpPr txBox="1"/>
          <p:nvPr/>
        </p:nvSpPr>
        <p:spPr>
          <a:xfrm>
            <a:off x="838200" y="3124200"/>
            <a:ext cx="7459093" cy="1569660"/>
          </a:xfrm>
          <a:prstGeom prst="rect">
            <a:avLst/>
          </a:prstGeom>
          <a:noFill/>
        </p:spPr>
        <p:txBody>
          <a:bodyPr wrap="none" rtlCol="1">
            <a:spAutoFit/>
          </a:bodyPr>
          <a:lstStyle/>
          <a:p>
            <a:pPr algn="ctr"/>
            <a:r>
              <a:rPr lang="fa-IR" sz="4800" dirty="0" smtClean="0">
                <a:solidFill>
                  <a:srgbClr val="C00000"/>
                </a:solidFill>
                <a:cs typeface="B Titr" pitchFamily="2" charset="-78"/>
              </a:rPr>
              <a:t>روحیه دادن و انرژی مثبت </a:t>
            </a:r>
          </a:p>
          <a:p>
            <a:pPr algn="ctr"/>
            <a:r>
              <a:rPr lang="fa-IR" sz="4800" dirty="0" smtClean="0">
                <a:solidFill>
                  <a:srgbClr val="C00000"/>
                </a:solidFill>
                <a:cs typeface="B Titr" pitchFamily="2" charset="-78"/>
              </a:rPr>
              <a:t>یکی از دلایل موفقیت معلمان است</a:t>
            </a:r>
            <a:endParaRPr lang="fa-IR" sz="4800" dirty="0">
              <a:solidFill>
                <a:srgbClr val="C00000"/>
              </a:solidFill>
              <a:cs typeface="B Titr" pitchFamily="2" charset="-7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اول :</a:t>
            </a:r>
          </a:p>
          <a:p>
            <a:pPr algn="ctr"/>
            <a:r>
              <a:rPr lang="fa-IR" sz="4800" dirty="0" smtClean="0">
                <a:solidFill>
                  <a:srgbClr val="C00000"/>
                </a:solidFill>
                <a:cs typeface="B Titr" pitchFamily="2" charset="-78"/>
              </a:rPr>
              <a:t>نگرش ما طرز برخورد ما نسبت به مدرسه و رهبری  در آن را تعیین می کند</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785652"/>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دوم :</a:t>
            </a:r>
          </a:p>
          <a:p>
            <a:pPr algn="ctr"/>
            <a:r>
              <a:rPr lang="fa-IR" sz="4800" dirty="0" smtClean="0">
                <a:solidFill>
                  <a:srgbClr val="C00000"/>
                </a:solidFill>
                <a:cs typeface="B Titr" pitchFamily="2" charset="-78"/>
              </a:rPr>
              <a:t>نگرش ما روابطمان با کارکنان که مهم ترین نقش را در موفقیت یک برنامه دارند ، تعیین می کند</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سوم:</a:t>
            </a:r>
          </a:p>
          <a:p>
            <a:pPr algn="ctr"/>
            <a:r>
              <a:rPr lang="fa-IR" sz="4800" dirty="0" smtClean="0">
                <a:solidFill>
                  <a:srgbClr val="C00000"/>
                </a:solidFill>
                <a:cs typeface="B Titr" pitchFamily="2" charset="-78"/>
              </a:rPr>
              <a:t>اغلب اوقات فقط نگرش ماست که موفقیت یا شکست مان را تعیین می نماید.</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785652"/>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چهارم:</a:t>
            </a:r>
          </a:p>
          <a:p>
            <a:pPr algn="ctr"/>
            <a:r>
              <a:rPr lang="fa-IR" sz="4800" dirty="0" smtClean="0">
                <a:solidFill>
                  <a:srgbClr val="C00000"/>
                </a:solidFill>
                <a:cs typeface="B Titr" pitchFamily="2" charset="-78"/>
              </a:rPr>
              <a:t>در آغاز کار ، نگرش ما بیش از هر چیز دیگری روی نتیجه ی آن کار اثر </a:t>
            </a:r>
            <a:br>
              <a:rPr lang="fa-IR" sz="4800" dirty="0" smtClean="0">
                <a:solidFill>
                  <a:srgbClr val="C00000"/>
                </a:solidFill>
                <a:cs typeface="B Titr" pitchFamily="2" charset="-78"/>
              </a:rPr>
            </a:br>
            <a:r>
              <a:rPr lang="fa-IR" sz="4800" dirty="0" smtClean="0">
                <a:solidFill>
                  <a:srgbClr val="C00000"/>
                </a:solidFill>
                <a:cs typeface="B Titr" pitchFamily="2" charset="-78"/>
              </a:rPr>
              <a:t>می گذارد.</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785652"/>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پنجم :</a:t>
            </a:r>
          </a:p>
          <a:p>
            <a:pPr algn="ctr"/>
            <a:r>
              <a:rPr lang="fa-IR" sz="4800" dirty="0" smtClean="0">
                <a:solidFill>
                  <a:srgbClr val="C00000"/>
                </a:solidFill>
                <a:cs typeface="B Titr" pitchFamily="2" charset="-78"/>
              </a:rPr>
              <a:t>نگرش ما می تواندمشکلات را به برکات تبدیل کند- فاصله بین تهدید و فرصت ، نوع نگرش ، نسبت به آن است.</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حکم ششم :</a:t>
            </a:r>
          </a:p>
          <a:p>
            <a:pPr algn="ctr"/>
            <a:r>
              <a:rPr lang="fa-IR" sz="4800" dirty="0" smtClean="0">
                <a:solidFill>
                  <a:srgbClr val="C00000"/>
                </a:solidFill>
                <a:cs typeface="B Titr" pitchFamily="2" charset="-78"/>
              </a:rPr>
              <a:t>نگرش ما می تواند چشم انداز بسیار مثبتی به ما ببخشد.</a:t>
            </a:r>
            <a:endParaRPr lang="fa-IR" sz="11500" dirty="0" smtClean="0">
              <a:solidFill>
                <a:srgbClr val="C00000"/>
              </a:solidFill>
              <a:cs typeface="B Titr" pitchFamily="2" charset="-78"/>
            </a:endParaRPr>
          </a:p>
        </p:txBody>
      </p:sp>
      <p:sp>
        <p:nvSpPr>
          <p:cNvPr id="3" name="TextBox 2"/>
          <p:cNvSpPr txBox="1"/>
          <p:nvPr/>
        </p:nvSpPr>
        <p:spPr>
          <a:xfrm>
            <a:off x="928662" y="857232"/>
            <a:ext cx="7528023" cy="584775"/>
          </a:xfrm>
          <a:prstGeom prst="rect">
            <a:avLst/>
          </a:prstGeom>
          <a:noFill/>
        </p:spPr>
        <p:txBody>
          <a:bodyPr wrap="none" rtlCol="1">
            <a:spAutoFit/>
          </a:bodyPr>
          <a:lstStyle/>
          <a:p>
            <a:pPr algn="ctr"/>
            <a:r>
              <a:rPr lang="fa-IR" sz="3200" dirty="0" smtClean="0">
                <a:cs typeface="B Titr" pitchFamily="2" charset="-78"/>
              </a:rPr>
              <a:t>احکام نگرشی حاکم بر نظام تربیتی و رهبری مدرسه</a:t>
            </a:r>
            <a:endParaRPr lang="fa-IR" sz="3200" dirty="0">
              <a:cs typeface="B Titr" pitchFamily="2" charset="-7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2308324"/>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اول :</a:t>
            </a:r>
          </a:p>
          <a:p>
            <a:pPr algn="ctr"/>
            <a:r>
              <a:rPr lang="fa-IR" sz="4800" dirty="0" smtClean="0">
                <a:solidFill>
                  <a:srgbClr val="C00000"/>
                </a:solidFill>
                <a:cs typeface="B Titr" pitchFamily="2" charset="-78"/>
              </a:rPr>
              <a:t>نگاه پیرامونی و مستقیم داشته باشیم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785652"/>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دوم:</a:t>
            </a:r>
          </a:p>
          <a:p>
            <a:pPr algn="ctr"/>
            <a:r>
              <a:rPr lang="fa-IR" sz="4800" dirty="0" smtClean="0">
                <a:solidFill>
                  <a:srgbClr val="C00000"/>
                </a:solidFill>
                <a:cs typeface="B Titr" pitchFamily="2" charset="-78"/>
              </a:rPr>
              <a:t>آنجایی که ایستاده ایم بستگی به جایی دارد که نشسته ایم ،بلند شویم ، دوری بزنیم ، ببینیم کجا نشسته ایم؟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cs typeface="B Titr" pitchFamily="2" charset="-78"/>
            </a:endParaRPr>
          </a:p>
          <a:p>
            <a:pPr algn="ctr"/>
            <a:r>
              <a:rPr lang="fa-IR" sz="4800" dirty="0" smtClean="0">
                <a:cs typeface="B Titr" pitchFamily="2" charset="-78"/>
              </a:rPr>
              <a:t>عنصر سوم :</a:t>
            </a:r>
          </a:p>
          <a:p>
            <a:pPr algn="ctr"/>
            <a:r>
              <a:rPr lang="fa-IR" sz="4800" dirty="0" smtClean="0">
                <a:solidFill>
                  <a:srgbClr val="C00000"/>
                </a:solidFill>
                <a:cs typeface="B Titr" pitchFamily="2" charset="-78"/>
              </a:rPr>
              <a:t>اگر بخواهیم در همه کارها قوی باشیم در هیچ کاری قوی نخواهیم شد.</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utumn Leaves.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idx="4294967295"/>
          </p:nvPr>
        </p:nvSpPr>
        <p:spPr>
          <a:xfrm>
            <a:off x="1428728" y="3071810"/>
            <a:ext cx="7772400" cy="1470025"/>
          </a:xfrm>
        </p:spPr>
        <p:txBody>
          <a:bodyPr rtlCol="1">
            <a:normAutofit fontScale="90000"/>
          </a:bodyPr>
          <a:lstStyle/>
          <a:p>
            <a:pPr eaLnBrk="1" fontAlgn="auto" hangingPunct="1">
              <a:spcAft>
                <a:spcPts val="0"/>
              </a:spcAft>
              <a:defRPr/>
            </a:pPr>
            <a:r>
              <a:rPr lang="fa-IR" sz="6600" dirty="0" smtClean="0">
                <a:ln w="38100">
                  <a:solidFill>
                    <a:schemeClr val="tx1"/>
                  </a:solidFill>
                </a:ln>
                <a:solidFill>
                  <a:srgbClr val="00B0F0"/>
                </a:solidFill>
                <a:effectLst>
                  <a:glow rad="228600">
                    <a:schemeClr val="accent2">
                      <a:satMod val="175000"/>
                      <a:alpha val="40000"/>
                    </a:schemeClr>
                  </a:glow>
                </a:effectLst>
                <a:latin typeface="+mj-lt"/>
                <a:cs typeface="B Titr" pitchFamily="2" charset="-78"/>
              </a:rPr>
              <a:t>به نام خداوند  آیینه ها</a:t>
            </a:r>
            <a:br>
              <a:rPr lang="fa-IR" sz="6600" dirty="0" smtClean="0">
                <a:ln w="38100">
                  <a:solidFill>
                    <a:schemeClr val="tx1"/>
                  </a:solidFill>
                </a:ln>
                <a:solidFill>
                  <a:srgbClr val="00B0F0"/>
                </a:solidFill>
                <a:effectLst>
                  <a:glow rad="228600">
                    <a:schemeClr val="accent2">
                      <a:satMod val="175000"/>
                      <a:alpha val="40000"/>
                    </a:schemeClr>
                  </a:glow>
                </a:effectLst>
                <a:latin typeface="+mj-lt"/>
                <a:cs typeface="B Titr" pitchFamily="2" charset="-78"/>
              </a:rPr>
            </a:br>
            <a:endParaRPr lang="fa-IR" sz="6600" dirty="0">
              <a:ln w="38100">
                <a:solidFill>
                  <a:schemeClr val="tx1"/>
                </a:solidFill>
              </a:ln>
              <a:solidFill>
                <a:srgbClr val="00B0F0"/>
              </a:solidFill>
              <a:effectLst>
                <a:glow rad="228600">
                  <a:schemeClr val="accent2">
                    <a:satMod val="175000"/>
                    <a:alpha val="40000"/>
                  </a:schemeClr>
                </a:glow>
              </a:effectLst>
              <a:latin typeface="+mj-lt"/>
              <a:cs typeface="B Titr" pitchFamily="2" charset="-78"/>
            </a:endParaRPr>
          </a:p>
        </p:txBody>
      </p:sp>
      <p:sp>
        <p:nvSpPr>
          <p:cNvPr id="6" name="Title 1"/>
          <p:cNvSpPr txBox="1">
            <a:spLocks/>
          </p:cNvSpPr>
          <p:nvPr/>
        </p:nvSpPr>
        <p:spPr bwMode="auto">
          <a:xfrm>
            <a:off x="-2714676" y="5929330"/>
            <a:ext cx="7772400" cy="2327281"/>
          </a:xfrm>
          <a:prstGeom prst="rect">
            <a:avLst/>
          </a:prstGeom>
          <a:noFill/>
          <a:ln w="9525">
            <a:noFill/>
            <a:miter lim="800000"/>
            <a:headEnd/>
            <a:tailEnd/>
          </a:ln>
        </p:spPr>
        <p:txBody>
          <a:bodyPr lIns="45720" rIns="45720" rtlCol="1" anchor="ctr"/>
          <a:lstStyle/>
          <a:p>
            <a:pPr algn="ctr" fontAlgn="auto">
              <a:spcAft>
                <a:spcPts val="0"/>
              </a:spcAft>
              <a:defRPr/>
            </a:pPr>
            <a:endParaRPr lang="fa-IR" sz="4000" dirty="0">
              <a:ln w="38100">
                <a:solidFill>
                  <a:schemeClr val="tx1"/>
                </a:solidFill>
              </a:ln>
              <a:solidFill>
                <a:srgbClr val="00B0F0"/>
              </a:solidFill>
              <a:effectLst>
                <a:glow rad="228600">
                  <a:schemeClr val="accent2">
                    <a:satMod val="175000"/>
                    <a:alpha val="40000"/>
                  </a:schemeClr>
                </a:glow>
              </a:effectLst>
              <a:latin typeface="+mj-lt"/>
              <a:ea typeface="+mj-ea"/>
              <a:cs typeface="B Titr" pitchFamily="2" charset="-78"/>
            </a:endParaRPr>
          </a:p>
          <a:p>
            <a:pPr algn="ctr" fontAlgn="auto">
              <a:spcAft>
                <a:spcPts val="0"/>
              </a:spcAft>
              <a:defRPr/>
            </a:pPr>
            <a:r>
              <a:rPr lang="fa-IR" sz="5900" dirty="0">
                <a:ln w="38100">
                  <a:solidFill>
                    <a:schemeClr val="tx1"/>
                  </a:solidFill>
                </a:ln>
                <a:solidFill>
                  <a:srgbClr val="00B0F0"/>
                </a:solidFill>
                <a:effectLst>
                  <a:glow rad="228600">
                    <a:schemeClr val="accent2">
                      <a:satMod val="175000"/>
                      <a:alpha val="40000"/>
                    </a:schemeClr>
                  </a:glow>
                </a:effectLst>
                <a:latin typeface="+mj-lt"/>
                <a:ea typeface="+mj-ea"/>
                <a:cs typeface="B Titr" pitchFamily="2" charset="-78"/>
              </a:rPr>
              <a:t> </a:t>
            </a:r>
            <a:endParaRPr lang="en-US" sz="3600" dirty="0">
              <a:ln w="38100">
                <a:solidFill>
                  <a:schemeClr val="tx1"/>
                </a:solidFill>
              </a:ln>
              <a:solidFill>
                <a:srgbClr val="92D050"/>
              </a:solidFill>
              <a:effectLst>
                <a:glow rad="228600">
                  <a:schemeClr val="accent2">
                    <a:satMod val="175000"/>
                    <a:alpha val="40000"/>
                  </a:schemeClr>
                </a:glow>
              </a:effectLst>
              <a:latin typeface="+mj-lt"/>
              <a:ea typeface="+mj-ea"/>
              <a:cs typeface="David" pitchFamily="2" charset="-79"/>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چهارم :</a:t>
            </a:r>
          </a:p>
          <a:p>
            <a:pPr algn="ctr"/>
            <a:r>
              <a:rPr lang="fa-IR" sz="4800" dirty="0" smtClean="0">
                <a:solidFill>
                  <a:srgbClr val="C00000"/>
                </a:solidFill>
                <a:cs typeface="B Titr" pitchFamily="2" charset="-78"/>
              </a:rPr>
              <a:t>اگر تا به حال نشکستیم ، حالا وقت آن است که بشکنیم و عوضش کنیم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پنجم :</a:t>
            </a:r>
          </a:p>
          <a:p>
            <a:pPr algn="ctr"/>
            <a:r>
              <a:rPr lang="fa-IR" sz="4800" dirty="0" smtClean="0">
                <a:solidFill>
                  <a:srgbClr val="C00000"/>
                </a:solidFill>
                <a:cs typeface="B Titr" pitchFamily="2" charset="-78"/>
              </a:rPr>
              <a:t>به فکر مهار مقاومت باشیم نه از بین  بردن آن</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ششم :</a:t>
            </a:r>
          </a:p>
          <a:p>
            <a:pPr algn="ctr"/>
            <a:r>
              <a:rPr lang="fa-IR" sz="4800" dirty="0" smtClean="0">
                <a:solidFill>
                  <a:srgbClr val="C00000"/>
                </a:solidFill>
                <a:cs typeface="B Titr" pitchFamily="2" charset="-78"/>
              </a:rPr>
              <a:t>سعی در توافق داشته باشیم و از اصرار در اقناع پرهیز کنیم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هفتم :</a:t>
            </a:r>
          </a:p>
          <a:p>
            <a:pPr algn="ctr"/>
            <a:r>
              <a:rPr lang="fa-IR" sz="4800" dirty="0" smtClean="0">
                <a:solidFill>
                  <a:srgbClr val="C00000"/>
                </a:solidFill>
                <a:cs typeface="B Titr" pitchFamily="2" charset="-78"/>
              </a:rPr>
              <a:t>بر دانش آموزان به عنوان گیرندگان اصلی خدمات مدرسه تمرکز داشته باشیم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285860"/>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هشتم :</a:t>
            </a:r>
          </a:p>
          <a:p>
            <a:pPr algn="ctr"/>
            <a:r>
              <a:rPr lang="fa-IR" sz="4800" dirty="0" smtClean="0">
                <a:solidFill>
                  <a:srgbClr val="C00000"/>
                </a:solidFill>
                <a:cs typeface="B Titr" pitchFamily="2" charset="-78"/>
              </a:rPr>
              <a:t>هدف گذاری درست ، واقعی و قابل دسترس داشته باشیم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
        <p:nvSpPr>
          <p:cNvPr id="5" name="TextBox 4"/>
          <p:cNvSpPr txBox="1"/>
          <p:nvPr/>
        </p:nvSpPr>
        <p:spPr>
          <a:xfrm>
            <a:off x="1142976" y="4929198"/>
            <a:ext cx="6930102" cy="1323439"/>
          </a:xfrm>
          <a:prstGeom prst="rect">
            <a:avLst/>
          </a:prstGeom>
          <a:noFill/>
        </p:spPr>
        <p:txBody>
          <a:bodyPr wrap="none" rtlCol="1">
            <a:spAutoFit/>
          </a:bodyPr>
          <a:lstStyle/>
          <a:p>
            <a:pPr algn="ctr"/>
            <a:r>
              <a:rPr lang="fa-IR" sz="4000" dirty="0" smtClean="0">
                <a:cs typeface="B Titr" pitchFamily="2" charset="-78"/>
              </a:rPr>
              <a:t>جایی به نام نقطه مطلوب وجود ندارد </a:t>
            </a:r>
          </a:p>
          <a:p>
            <a:pPr algn="ctr"/>
            <a:r>
              <a:rPr lang="fa-IR" sz="4000" dirty="0" smtClean="0">
                <a:cs typeface="B Titr" pitchFamily="2" charset="-78"/>
              </a:rPr>
              <a:t>زندگی فرایندی از بهبود مستمر است</a:t>
            </a:r>
            <a:endParaRPr lang="fa-IR" sz="4000" dirty="0">
              <a:cs typeface="B Titr" pitchFamily="2" charset="-78"/>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42844" y="1724087"/>
            <a:ext cx="8858280" cy="3046988"/>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r>
              <a:rPr lang="fa-IR" sz="4800" dirty="0" smtClean="0">
                <a:cs typeface="B Titr" pitchFamily="2" charset="-78"/>
              </a:rPr>
              <a:t>عنصر نهم :</a:t>
            </a:r>
          </a:p>
          <a:p>
            <a:pPr algn="ctr"/>
            <a:r>
              <a:rPr lang="fa-IR" sz="4800" dirty="0" smtClean="0">
                <a:solidFill>
                  <a:srgbClr val="C00000"/>
                </a:solidFill>
                <a:cs typeface="B Titr" pitchFamily="2" charset="-78"/>
              </a:rPr>
              <a:t>به مأموریت هایمان بیندیشیم و گرفتار حواشی نشویم</a:t>
            </a:r>
            <a:endParaRPr lang="fa-IR" sz="11500" dirty="0" smtClean="0">
              <a:solidFill>
                <a:srgbClr val="C00000"/>
              </a:solidFill>
              <a:cs typeface="B Titr" pitchFamily="2" charset="-78"/>
            </a:endParaRPr>
          </a:p>
        </p:txBody>
      </p:sp>
      <p:sp>
        <p:nvSpPr>
          <p:cNvPr id="3" name="TextBox 2"/>
          <p:cNvSpPr txBox="1"/>
          <p:nvPr/>
        </p:nvSpPr>
        <p:spPr>
          <a:xfrm>
            <a:off x="2928926" y="857232"/>
            <a:ext cx="3256021" cy="923330"/>
          </a:xfrm>
          <a:prstGeom prst="rect">
            <a:avLst/>
          </a:prstGeom>
          <a:noFill/>
        </p:spPr>
        <p:txBody>
          <a:bodyPr wrap="none" rtlCol="1">
            <a:spAutoFit/>
          </a:bodyPr>
          <a:lstStyle/>
          <a:p>
            <a:pPr algn="ctr"/>
            <a:r>
              <a:rPr lang="fa-IR" sz="5400" dirty="0" smtClean="0">
                <a:solidFill>
                  <a:srgbClr val="FF0000"/>
                </a:solidFill>
                <a:cs typeface="B Titr" pitchFamily="2" charset="-78"/>
              </a:rPr>
              <a:t>عناصر نگرش</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ed Rectangle 3"/>
          <p:cNvSpPr/>
          <p:nvPr/>
        </p:nvSpPr>
        <p:spPr>
          <a:xfrm>
            <a:off x="1752600" y="642918"/>
            <a:ext cx="57912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sz="2400" b="1" dirty="0" smtClean="0">
                <a:solidFill>
                  <a:schemeClr val="bg1"/>
                </a:solidFill>
                <a:cs typeface="B Nazanin" pitchFamily="2" charset="-78"/>
              </a:rPr>
              <a:t>فراهم آوردن دوره آموزش ابتدایی درمناطق روستایی کم جمعیت</a:t>
            </a:r>
            <a:endParaRPr lang="en-US" sz="2400" dirty="0">
              <a:solidFill>
                <a:schemeClr val="bg1"/>
              </a:solidFill>
              <a:cs typeface="B Nazanin" pitchFamily="2" charset="-78"/>
            </a:endParaRPr>
          </a:p>
        </p:txBody>
      </p:sp>
      <p:sp>
        <p:nvSpPr>
          <p:cNvPr id="5" name="Rounded Rectangle 4"/>
          <p:cNvSpPr/>
          <p:nvPr/>
        </p:nvSpPr>
        <p:spPr>
          <a:xfrm>
            <a:off x="1752600" y="1714488"/>
            <a:ext cx="57912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sz="2000" b="1" dirty="0" smtClean="0">
                <a:solidFill>
                  <a:schemeClr val="bg1"/>
                </a:solidFill>
                <a:cs typeface="B Nazanin" pitchFamily="2" charset="-78"/>
              </a:rPr>
              <a:t>خدمات آموزشی درشهرهای کوچک وروستایی باکاهش جمعیت دانش آموزی</a:t>
            </a:r>
            <a:r>
              <a:rPr lang="fa-IR" sz="2000" b="1" dirty="0" smtClean="0">
                <a:solidFill>
                  <a:schemeClr val="bg1"/>
                </a:solidFill>
                <a:cs typeface="B Nazanin" pitchFamily="2" charset="-78"/>
              </a:rPr>
              <a:t> </a:t>
            </a:r>
            <a:r>
              <a:rPr lang="ar-SA" sz="2000" b="1" dirty="0" smtClean="0">
                <a:solidFill>
                  <a:schemeClr val="bg1"/>
                </a:solidFill>
                <a:cs typeface="B Nazanin" pitchFamily="2" charset="-78"/>
              </a:rPr>
              <a:t>تداوم می یابد</a:t>
            </a:r>
            <a:endParaRPr lang="en-US" sz="2000" dirty="0">
              <a:solidFill>
                <a:schemeClr val="bg1"/>
              </a:solidFill>
              <a:cs typeface="B Nazanin" pitchFamily="2" charset="-78"/>
            </a:endParaRPr>
          </a:p>
        </p:txBody>
      </p:sp>
      <p:sp>
        <p:nvSpPr>
          <p:cNvPr id="6" name="Rounded Rectangle 5"/>
          <p:cNvSpPr/>
          <p:nvPr/>
        </p:nvSpPr>
        <p:spPr>
          <a:xfrm>
            <a:off x="1752600" y="2643182"/>
            <a:ext cx="58674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lvl="0" algn="ctr" rtl="1" fontAlgn="base">
              <a:spcBef>
                <a:spcPct val="0"/>
              </a:spcBef>
              <a:spcAft>
                <a:spcPct val="0"/>
              </a:spcAft>
            </a:pPr>
            <a:r>
              <a:rPr lang="ar-SA" sz="2000" b="1" dirty="0" smtClean="0">
                <a:solidFill>
                  <a:schemeClr val="bg1"/>
                </a:solidFill>
                <a:latin typeface="Tahoma" pitchFamily="34" charset="0"/>
                <a:ea typeface="Times New Roman" pitchFamily="18" charset="0"/>
                <a:cs typeface="B Nazanin" pitchFamily="2" charset="-78"/>
              </a:rPr>
              <a:t>استفاده بهینه ازمنابع محدود</a:t>
            </a:r>
            <a:endParaRPr lang="ar-SA" sz="2000" dirty="0" smtClean="0">
              <a:solidFill>
                <a:schemeClr val="bg1"/>
              </a:solidFill>
              <a:latin typeface="Arial" pitchFamily="34" charset="0"/>
              <a:cs typeface="B Nazanin" pitchFamily="2" charset="-78"/>
            </a:endParaRPr>
          </a:p>
        </p:txBody>
      </p:sp>
      <p:sp>
        <p:nvSpPr>
          <p:cNvPr id="8" name="Rounded Rectangle 7"/>
          <p:cNvSpPr/>
          <p:nvPr/>
        </p:nvSpPr>
        <p:spPr>
          <a:xfrm>
            <a:off x="1828800" y="4495800"/>
            <a:ext cx="58674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fa-IR" sz="2000" b="1" dirty="0">
                <a:cs typeface="B Nazanin" pitchFamily="2" charset="-78"/>
              </a:rPr>
              <a:t>پیشرفت بیشتر در ریاضی و زبان و علوم اجتماعی</a:t>
            </a:r>
            <a:endParaRPr lang="en-US" sz="2000" dirty="0">
              <a:solidFill>
                <a:schemeClr val="bg1"/>
              </a:solidFill>
              <a:cs typeface="B Nazanin" pitchFamily="2" charset="-78"/>
            </a:endParaRPr>
          </a:p>
        </p:txBody>
      </p:sp>
      <p:sp>
        <p:nvSpPr>
          <p:cNvPr id="9" name="Rounded Rectangle 8"/>
          <p:cNvSpPr/>
          <p:nvPr/>
        </p:nvSpPr>
        <p:spPr>
          <a:xfrm>
            <a:off x="1828800" y="5486400"/>
            <a:ext cx="58674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fa-IR" sz="2000" b="1" dirty="0">
                <a:cs typeface="B Nazanin" pitchFamily="2" charset="-78"/>
              </a:rPr>
              <a:t>رابطه سازنده </a:t>
            </a:r>
            <a:r>
              <a:rPr lang="fa-IR" sz="2000" b="1" dirty="0" smtClean="0">
                <a:cs typeface="B Nazanin" pitchFamily="2" charset="-78"/>
              </a:rPr>
              <a:t>پایا</a:t>
            </a:r>
            <a:endParaRPr lang="en-US" sz="2000" dirty="0">
              <a:solidFill>
                <a:schemeClr val="bg1"/>
              </a:solidFill>
              <a:cs typeface="B Nazanin" pitchFamily="2" charset="-78"/>
            </a:endParaRPr>
          </a:p>
        </p:txBody>
      </p:sp>
      <p:sp>
        <p:nvSpPr>
          <p:cNvPr id="3" name="Left-Right-Up Arrow 2"/>
          <p:cNvSpPr/>
          <p:nvPr/>
        </p:nvSpPr>
        <p:spPr>
          <a:xfrm rot="16200000">
            <a:off x="5829300" y="2552700"/>
            <a:ext cx="5105400" cy="106680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400" b="1" dirty="0">
                <a:solidFill>
                  <a:schemeClr val="tx1"/>
                </a:solidFill>
                <a:cs typeface="B Nazanin" pitchFamily="2" charset="-78"/>
              </a:rPr>
              <a:t>مزایا </a:t>
            </a:r>
            <a:r>
              <a:rPr lang="fa-IR" sz="2400" b="1" dirty="0" smtClean="0">
                <a:solidFill>
                  <a:schemeClr val="tx1"/>
                </a:solidFill>
                <a:cs typeface="B Nazanin" pitchFamily="2" charset="-78"/>
              </a:rPr>
              <a:t>ی کلاس </a:t>
            </a:r>
            <a:r>
              <a:rPr lang="fa-IR" sz="2400" b="1" dirty="0">
                <a:solidFill>
                  <a:schemeClr val="tx1"/>
                </a:solidFill>
                <a:cs typeface="B Nazanin" pitchFamily="2" charset="-78"/>
              </a:rPr>
              <a:t>های چند پایه در دنیا</a:t>
            </a:r>
            <a:endParaRPr lang="fa-IR" sz="2400" dirty="0">
              <a:solidFill>
                <a:schemeClr val="tx1"/>
              </a:solidFill>
              <a:cs typeface="B Nazanin" pitchFamily="2" charset="-78"/>
            </a:endParaRPr>
          </a:p>
        </p:txBody>
      </p:sp>
      <p:sp>
        <p:nvSpPr>
          <p:cNvPr id="7" name="Rounded Rectangle 6"/>
          <p:cNvSpPr/>
          <p:nvPr/>
        </p:nvSpPr>
        <p:spPr>
          <a:xfrm>
            <a:off x="1752600" y="3571876"/>
            <a:ext cx="5867400" cy="642942"/>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ar-SA" sz="2400" b="1" dirty="0" smtClean="0">
                <a:solidFill>
                  <a:schemeClr val="bg1"/>
                </a:solidFill>
                <a:cs typeface="B Nazanin" pitchFamily="2" charset="-78"/>
              </a:rPr>
              <a:t>بهبودکیفیت آموزشی به منظورجلوگیری ازترک تحصیل وعدم تکرارپایه</a:t>
            </a:r>
            <a:endParaRPr lang="en-US" sz="2400" dirty="0">
              <a:solidFill>
                <a:schemeClr val="bg1"/>
              </a:solidFill>
              <a:cs typeface="B Nazanin" pitchFamily="2" charset="-78"/>
            </a:endParaRPr>
          </a:p>
        </p:txBody>
      </p:sp>
      <p:sp>
        <p:nvSpPr>
          <p:cNvPr id="10" name="TextBox 9"/>
          <p:cNvSpPr txBox="1"/>
          <p:nvPr/>
        </p:nvSpPr>
        <p:spPr>
          <a:xfrm>
            <a:off x="3657600" y="76200"/>
            <a:ext cx="1492716" cy="584775"/>
          </a:xfrm>
          <a:prstGeom prst="rect">
            <a:avLst/>
          </a:prstGeom>
          <a:noFill/>
        </p:spPr>
        <p:txBody>
          <a:bodyPr wrap="none" rtlCol="1">
            <a:spAutoFit/>
          </a:bodyPr>
          <a:lstStyle/>
          <a:p>
            <a:r>
              <a:rPr lang="fa-IR" sz="3200" b="1" dirty="0" smtClean="0">
                <a:solidFill>
                  <a:srgbClr val="FFFF00"/>
                </a:solidFill>
                <a:cs typeface="2  Titr" pitchFamily="2" charset="-78"/>
              </a:rPr>
              <a:t>فرصت ها</a:t>
            </a:r>
            <a:endParaRPr lang="fa-IR" sz="3200" b="1" dirty="0">
              <a:solidFill>
                <a:srgbClr val="FFFF00"/>
              </a:solidFill>
              <a:cs typeface="2  Titr" pitchFamily="2" charset="-78"/>
            </a:endParaRPr>
          </a:p>
        </p:txBody>
      </p:sp>
    </p:spTree>
  </p:cSld>
  <p:clrMapOvr>
    <a:masterClrMapping/>
  </p:clrMapOvr>
  <p:transition spd="med">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ounded Rectangle 2"/>
          <p:cNvSpPr/>
          <p:nvPr/>
        </p:nvSpPr>
        <p:spPr>
          <a:xfrm>
            <a:off x="450850" y="2643188"/>
            <a:ext cx="8358188" cy="2214562"/>
          </a:xfrm>
          <a:prstGeom prst="roundRect">
            <a:avLst>
              <a:gd name="adj" fmla="val 5225"/>
            </a:avLst>
          </a:prstGeom>
          <a:solidFill>
            <a:schemeClr val="accent3">
              <a:lumMod val="20000"/>
              <a:lumOff val="80000"/>
            </a:schemeClr>
          </a:solidFill>
          <a:ln w="76200" cmpd="tri">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742950" indent="-742950" fontAlgn="auto">
              <a:spcBef>
                <a:spcPts val="0"/>
              </a:spcBef>
              <a:spcAft>
                <a:spcPts val="0"/>
              </a:spcAft>
              <a:buFont typeface="Arial" pitchFamily="34" charset="0"/>
              <a:buChar char="•"/>
              <a:defRPr/>
            </a:pPr>
            <a:endParaRPr lang="fa-IR" sz="4400" b="1" i="1" dirty="0">
              <a:solidFill>
                <a:schemeClr val="tx1"/>
              </a:solidFill>
              <a:latin typeface="Adobe Caslon Pro Bold" pitchFamily="18" charset="0"/>
              <a:cs typeface="B Mitra" pitchFamily="2" charset="-78"/>
            </a:endParaRPr>
          </a:p>
          <a:p>
            <a:pPr marL="742950" indent="-742950" fontAlgn="auto">
              <a:spcBef>
                <a:spcPts val="0"/>
              </a:spcBef>
              <a:spcAft>
                <a:spcPts val="0"/>
              </a:spcAft>
              <a:buFont typeface="Arial" pitchFamily="34" charset="0"/>
              <a:buChar char="•"/>
              <a:defRPr/>
            </a:pPr>
            <a:endParaRPr lang="en-US" sz="4400" b="1" i="1" dirty="0">
              <a:solidFill>
                <a:schemeClr val="tx1"/>
              </a:solidFill>
              <a:latin typeface="Adobe Caslon Pro Bold" pitchFamily="18" charset="0"/>
              <a:cs typeface="B Mitra" pitchFamily="2" charset="-78"/>
            </a:endParaRPr>
          </a:p>
        </p:txBody>
      </p:sp>
      <p:pic>
        <p:nvPicPr>
          <p:cNvPr id="4" name="Picture 10" descr="Untitled-2.jpg"/>
          <p:cNvPicPr>
            <a:picLocks noChangeAspect="1"/>
          </p:cNvPicPr>
          <p:nvPr/>
        </p:nvPicPr>
        <p:blipFill>
          <a:blip r:embed="rId2">
            <a:clrChange>
              <a:clrFrom>
                <a:srgbClr val="FFFFFF"/>
              </a:clrFrom>
              <a:clrTo>
                <a:srgbClr val="FFFFFF">
                  <a:alpha val="0"/>
                </a:srgbClr>
              </a:clrTo>
            </a:clrChange>
          </a:blip>
          <a:srcRect l="7530" r="4932" b="22322"/>
          <a:stretch>
            <a:fillRect/>
          </a:stretch>
        </p:blipFill>
        <p:spPr bwMode="auto">
          <a:xfrm>
            <a:off x="3429000" y="1928813"/>
            <a:ext cx="1917700" cy="712787"/>
          </a:xfrm>
          <a:prstGeom prst="rect">
            <a:avLst/>
          </a:prstGeom>
          <a:noFill/>
          <a:ln w="9525">
            <a:noFill/>
            <a:miter lim="800000"/>
            <a:headEnd/>
            <a:tailEnd/>
          </a:ln>
        </p:spPr>
      </p:pic>
      <p:pic>
        <p:nvPicPr>
          <p:cNvPr id="5" name="Picture 1"/>
          <p:cNvPicPr>
            <a:picLocks noChangeAspect="1" noChangeArrowheads="1"/>
          </p:cNvPicPr>
          <p:nvPr/>
        </p:nvPicPr>
        <p:blipFill>
          <a:blip r:embed="rId3">
            <a:clrChange>
              <a:clrFrom>
                <a:srgbClr val="FFFFFF"/>
              </a:clrFrom>
              <a:clrTo>
                <a:srgbClr val="FFFFFF">
                  <a:alpha val="0"/>
                </a:srgbClr>
              </a:clrTo>
            </a:clrChange>
          </a:blip>
          <a:srcRect l="59612" t="77615" r="11308" b="2080"/>
          <a:stretch>
            <a:fillRect/>
          </a:stretch>
        </p:blipFill>
        <p:spPr bwMode="auto">
          <a:xfrm>
            <a:off x="7500938" y="3571875"/>
            <a:ext cx="1285875" cy="1285875"/>
          </a:xfrm>
          <a:prstGeom prst="rect">
            <a:avLst/>
          </a:prstGeom>
          <a:noFill/>
          <a:ln w="9525">
            <a:noFill/>
            <a:miter lim="800000"/>
            <a:headEnd/>
            <a:tailEnd/>
          </a:ln>
        </p:spPr>
      </p:pic>
      <p:pic>
        <p:nvPicPr>
          <p:cNvPr id="6" name="Picture 1"/>
          <p:cNvPicPr>
            <a:picLocks noChangeAspect="1" noChangeArrowheads="1"/>
          </p:cNvPicPr>
          <p:nvPr/>
        </p:nvPicPr>
        <p:blipFill>
          <a:blip r:embed="rId4">
            <a:clrChange>
              <a:clrFrom>
                <a:srgbClr val="FFFFFF"/>
              </a:clrFrom>
              <a:clrTo>
                <a:srgbClr val="FFFFFF">
                  <a:alpha val="0"/>
                </a:srgbClr>
              </a:clrTo>
            </a:clrChange>
          </a:blip>
          <a:srcRect l="11525" t="77084" r="60577" b="2245"/>
          <a:stretch>
            <a:fillRect/>
          </a:stretch>
        </p:blipFill>
        <p:spPr bwMode="auto">
          <a:xfrm>
            <a:off x="463550" y="3643313"/>
            <a:ext cx="1108075" cy="1176337"/>
          </a:xfrm>
          <a:prstGeom prst="rect">
            <a:avLst/>
          </a:prstGeom>
          <a:noFill/>
          <a:ln w="9525">
            <a:noFill/>
            <a:miter lim="800000"/>
            <a:headEnd/>
            <a:tailEnd/>
          </a:ln>
        </p:spPr>
      </p:pic>
      <p:sp>
        <p:nvSpPr>
          <p:cNvPr id="7" name="TextBox 6"/>
          <p:cNvSpPr txBox="1"/>
          <p:nvPr/>
        </p:nvSpPr>
        <p:spPr>
          <a:xfrm>
            <a:off x="197320" y="2867561"/>
            <a:ext cx="8946680" cy="1261884"/>
          </a:xfrm>
          <a:prstGeom prst="rect">
            <a:avLst/>
          </a:prstGeom>
          <a:noFill/>
        </p:spPr>
        <p:txBody>
          <a:bodyPr wrap="square" rtlCol="1">
            <a:spAutoFit/>
          </a:bodyPr>
          <a:lstStyle/>
          <a:p>
            <a:pPr algn="ctr"/>
            <a:r>
              <a:rPr lang="fa-IR" sz="3800" dirty="0" smtClean="0">
                <a:solidFill>
                  <a:srgbClr val="002060"/>
                </a:solidFill>
                <a:cs typeface="B Titr" pitchFamily="2" charset="-78"/>
              </a:rPr>
              <a:t>«</a:t>
            </a:r>
            <a:r>
              <a:rPr lang="fa-IR" sz="3800" dirty="0" smtClean="0">
                <a:solidFill>
                  <a:srgbClr val="FF0000"/>
                </a:solidFill>
                <a:cs typeface="B Titr" pitchFamily="2" charset="-78"/>
              </a:rPr>
              <a:t>چند پایه تهدید نیست ، فرصت است .فرصت ها را قدر بدانیم.</a:t>
            </a:r>
            <a:r>
              <a:rPr lang="fa-IR" sz="3800" dirty="0" smtClean="0">
                <a:solidFill>
                  <a:srgbClr val="002060"/>
                </a:solidFill>
                <a:cs typeface="B Titr" pitchFamily="2" charset="-78"/>
              </a:rPr>
              <a:t>»</a:t>
            </a:r>
            <a:endParaRPr lang="fa-IR" sz="3800" dirty="0">
              <a:solidFill>
                <a:srgbClr val="002060"/>
              </a:solidFill>
              <a:cs typeface="B Titr" pitchFamily="2" charset="-78"/>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04758" y="457200"/>
            <a:ext cx="8786842" cy="4524315"/>
          </a:xfrm>
          <a:prstGeom prst="rect">
            <a:avLst/>
          </a:prstGeom>
          <a:noFill/>
        </p:spPr>
        <p:txBody>
          <a:bodyPr wrap="square" rtlCol="1">
            <a:spAutoFit/>
          </a:bodyPr>
          <a:lstStyle/>
          <a:p>
            <a:pPr algn="ctr"/>
            <a:endParaRPr lang="fa-IR" sz="4800" dirty="0" smtClean="0">
              <a:solidFill>
                <a:srgbClr val="C00000"/>
              </a:solidFill>
              <a:cs typeface="B Titr" pitchFamily="2" charset="-78"/>
            </a:endParaRPr>
          </a:p>
          <a:p>
            <a:pPr algn="ctr"/>
            <a:endParaRPr lang="fa-IR" sz="4800" dirty="0" smtClean="0">
              <a:solidFill>
                <a:srgbClr val="00B0F0"/>
              </a:solidFill>
              <a:cs typeface="B Titr" pitchFamily="2" charset="-78"/>
            </a:endParaRPr>
          </a:p>
          <a:p>
            <a:pPr algn="ctr"/>
            <a:r>
              <a:rPr lang="fa-IR" sz="4800" dirty="0" smtClean="0">
                <a:solidFill>
                  <a:srgbClr val="7030A0"/>
                </a:solidFill>
                <a:cs typeface="B Titr" pitchFamily="2" charset="-78"/>
              </a:rPr>
              <a:t>پس اولین گام در موفقیت یک برنامه آموزشی </a:t>
            </a:r>
          </a:p>
          <a:p>
            <a:pPr algn="ctr"/>
            <a:r>
              <a:rPr lang="fa-IR" sz="4800" dirty="0" smtClean="0">
                <a:solidFill>
                  <a:srgbClr val="FF0000"/>
                </a:solidFill>
                <a:cs typeface="B Titr" pitchFamily="2" charset="-78"/>
              </a:rPr>
              <a:t>((ایجاد تغییر))</a:t>
            </a:r>
          </a:p>
          <a:p>
            <a:pPr algn="ctr"/>
            <a:r>
              <a:rPr lang="fa-IR" sz="4800" dirty="0" smtClean="0">
                <a:solidFill>
                  <a:srgbClr val="7030A0"/>
                </a:solidFill>
                <a:cs typeface="B Titr" pitchFamily="2" charset="-78"/>
              </a:rPr>
              <a:t> است .</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62" name="Rectangle 2"/>
          <p:cNvSpPr>
            <a:spLocks noGrp="1"/>
          </p:cNvSpPr>
          <p:nvPr>
            <p:ph type="title" idx="4294967295"/>
          </p:nvPr>
        </p:nvSpPr>
        <p:spPr bwMode="auto">
          <a:xfrm>
            <a:off x="611188" y="908050"/>
            <a:ext cx="8229600" cy="1143000"/>
          </a:xfrm>
          <a:solidFill>
            <a:srgbClr val="CAE739"/>
          </a:solidFill>
        </p:spPr>
        <p:txBody>
          <a:bodyPr wrap="square" lIns="91440" tIns="45720" rIns="91440" bIns="45720" numCol="1" anchorCtr="0" compatLnSpc="1">
            <a:prstTxWarp prst="textNoShape">
              <a:avLst/>
            </a:prstTxWarp>
          </a:bodyPr>
          <a:lstStyle/>
          <a:p>
            <a:pPr algn="ctr">
              <a:defRPr/>
            </a:pPr>
            <a:r>
              <a:rPr lang="fa-IR" sz="6600" dirty="0" smtClean="0">
                <a:solidFill>
                  <a:srgbClr val="FF0000"/>
                </a:solidFill>
                <a:effectLst/>
                <a:latin typeface="Lucida Sans Unicode" pitchFamily="34" charset="0"/>
                <a:cs typeface="B Titr" pitchFamily="2" charset="-78"/>
              </a:rPr>
              <a:t>تعريف </a:t>
            </a:r>
            <a:r>
              <a:rPr lang="ar-SA" sz="6600" dirty="0" smtClean="0">
                <a:solidFill>
                  <a:srgbClr val="FF0000"/>
                </a:solidFill>
                <a:effectLst/>
                <a:latin typeface="Lucida Sans Unicode" pitchFamily="34" charset="0"/>
                <a:cs typeface="B Titr" pitchFamily="2" charset="-78"/>
              </a:rPr>
              <a:t>تغيير</a:t>
            </a:r>
            <a:endParaRPr lang="en-US" sz="6600" dirty="0" smtClean="0">
              <a:solidFill>
                <a:srgbClr val="FF0000"/>
              </a:solidFill>
              <a:effectLst/>
              <a:latin typeface="Lucida Sans Unicode" pitchFamily="34" charset="0"/>
              <a:cs typeface="B Titr" pitchFamily="2" charset="-78"/>
            </a:endParaRPr>
          </a:p>
        </p:txBody>
      </p:sp>
      <p:sp>
        <p:nvSpPr>
          <p:cNvPr id="92163" name="Rectangle 3"/>
          <p:cNvSpPr>
            <a:spLocks noGrp="1"/>
          </p:cNvSpPr>
          <p:nvPr>
            <p:ph type="body" idx="4294967295"/>
          </p:nvPr>
        </p:nvSpPr>
        <p:spPr>
          <a:xfrm>
            <a:off x="457200" y="2636838"/>
            <a:ext cx="8229600" cy="3370262"/>
          </a:xfrm>
        </p:spPr>
        <p:txBody>
          <a:bodyPr/>
          <a:lstStyle/>
          <a:p>
            <a:pPr algn="ctr">
              <a:buNone/>
            </a:pPr>
            <a:r>
              <a:rPr lang="ar-SA" sz="4800" dirty="0" smtClean="0">
                <a:latin typeface="Lucida Sans Unicode" pitchFamily="34" charset="0"/>
                <a:cs typeface="B Titr" pitchFamily="2" charset="-78"/>
              </a:rPr>
              <a:t>انتقال</a:t>
            </a:r>
            <a:r>
              <a:rPr lang="fa-IR" sz="4800" dirty="0" smtClean="0">
                <a:latin typeface="Lucida Sans Unicode" pitchFamily="34" charset="0"/>
                <a:cs typeface="B Titr" pitchFamily="2" charset="-78"/>
              </a:rPr>
              <a:t> </a:t>
            </a:r>
            <a:r>
              <a:rPr lang="ar-SA" sz="4800" dirty="0" smtClean="0">
                <a:latin typeface="Lucida Sans Unicode" pitchFamily="34" charset="0"/>
                <a:cs typeface="B Titr" pitchFamily="2" charset="-78"/>
              </a:rPr>
              <a:t>وضعيت موجود </a:t>
            </a:r>
            <a:r>
              <a:rPr lang="fa-IR" sz="4800" dirty="0" smtClean="0">
                <a:latin typeface="Lucida Sans Unicode" pitchFamily="34" charset="0"/>
                <a:cs typeface="B Titr" pitchFamily="2" charset="-78"/>
              </a:rPr>
              <a:t>به وضعیت ممکن</a:t>
            </a:r>
            <a:endParaRPr lang="en-US" sz="4800" dirty="0" smtClean="0">
              <a:latin typeface="Lucida Sans Unicode" pitchFamily="34" charset="0"/>
              <a:cs typeface="B Titr"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1" name="Picture 3" descr="vladstudio_thetwoandthesun_800x600"/>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a:xfrm>
            <a:off x="3200400" y="0"/>
            <a:ext cx="6096000" cy="6858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2" name="Text Box 4"/>
          <p:cNvSpPr txBox="1">
            <a:spLocks noChangeArrowheads="1"/>
          </p:cNvSpPr>
          <p:nvPr/>
        </p:nvSpPr>
        <p:spPr bwMode="auto">
          <a:xfrm>
            <a:off x="990600" y="1373188"/>
            <a:ext cx="25146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lgn="l" rtl="0">
              <a:spcBef>
                <a:spcPct val="0"/>
              </a:spcBef>
              <a:defRPr>
                <a:solidFill>
                  <a:schemeClr val="tx1"/>
                </a:solidFill>
                <a:latin typeface="Arial" pitchFamily="34" charset="0"/>
                <a:cs typeface="Arial" pitchFamily="34" charset="0"/>
              </a:defRPr>
            </a:lvl1pPr>
            <a:lvl2pPr algn="l" rtl="0">
              <a:spcBef>
                <a:spcPct val="0"/>
              </a:spcBef>
              <a:defRPr>
                <a:solidFill>
                  <a:schemeClr val="tx1"/>
                </a:solidFill>
                <a:latin typeface="Arial" pitchFamily="34" charset="0"/>
                <a:cs typeface="Arial" pitchFamily="34" charset="0"/>
              </a:defRPr>
            </a:lvl2pPr>
            <a:lvl3pPr algn="l" rtl="0">
              <a:spcBef>
                <a:spcPct val="0"/>
              </a:spcBef>
              <a:defRPr>
                <a:solidFill>
                  <a:schemeClr val="tx1"/>
                </a:solidFill>
                <a:latin typeface="Arial" pitchFamily="34" charset="0"/>
                <a:cs typeface="Arial" pitchFamily="34" charset="0"/>
              </a:defRPr>
            </a:lvl3pPr>
            <a:lvl4pPr algn="l" rtl="0">
              <a:spcBef>
                <a:spcPct val="0"/>
              </a:spcBef>
              <a:defRPr>
                <a:solidFill>
                  <a:schemeClr val="tx1"/>
                </a:solidFill>
                <a:latin typeface="Arial" pitchFamily="34" charset="0"/>
                <a:cs typeface="Arial" pitchFamily="34" charset="0"/>
              </a:defRPr>
            </a:lvl4pPr>
            <a:lvl5pPr algn="l" rtl="0">
              <a:spcBef>
                <a:spcPct val="0"/>
              </a:spcBef>
              <a:defRPr>
                <a:solidFill>
                  <a:schemeClr val="tx1"/>
                </a:solidFill>
                <a:latin typeface="Arial" pitchFamily="34" charset="0"/>
                <a:cs typeface="Arial" pitchFamily="34" charset="0"/>
              </a:defRPr>
            </a:lvl5pPr>
            <a:lvl6pPr algn="l" rtl="0" fontAlgn="base">
              <a:spcBef>
                <a:spcPct val="0"/>
              </a:spcBef>
              <a:spcAft>
                <a:spcPct val="0"/>
              </a:spcAft>
              <a:defRPr>
                <a:solidFill>
                  <a:schemeClr val="tx1"/>
                </a:solidFill>
                <a:latin typeface="Arial" pitchFamily="34" charset="0"/>
                <a:cs typeface="Arial" pitchFamily="34" charset="0"/>
              </a:defRPr>
            </a:lvl6pPr>
            <a:lvl7pPr algn="l" rtl="0" fontAlgn="base">
              <a:spcBef>
                <a:spcPct val="0"/>
              </a:spcBef>
              <a:spcAft>
                <a:spcPct val="0"/>
              </a:spcAft>
              <a:defRPr>
                <a:solidFill>
                  <a:schemeClr val="tx1"/>
                </a:solidFill>
                <a:latin typeface="Arial" pitchFamily="34" charset="0"/>
                <a:cs typeface="Arial" pitchFamily="34" charset="0"/>
              </a:defRPr>
            </a:lvl7pPr>
            <a:lvl8pPr algn="l" rtl="0" fontAlgn="base">
              <a:spcBef>
                <a:spcPct val="0"/>
              </a:spcBef>
              <a:spcAft>
                <a:spcPct val="0"/>
              </a:spcAft>
              <a:defRPr>
                <a:solidFill>
                  <a:schemeClr val="tx1"/>
                </a:solidFill>
                <a:latin typeface="Arial" pitchFamily="34" charset="0"/>
                <a:cs typeface="Arial" pitchFamily="34" charset="0"/>
              </a:defRPr>
            </a:lvl8pPr>
            <a:lvl9pPr algn="l" rtl="0" fontAlgn="base">
              <a:spcBef>
                <a:spcPct val="0"/>
              </a:spcBef>
              <a:spcAft>
                <a:spcPct val="0"/>
              </a:spcAft>
              <a:defRPr>
                <a:solidFill>
                  <a:schemeClr val="tx1"/>
                </a:solidFill>
                <a:latin typeface="Arial" pitchFamily="34" charset="0"/>
                <a:cs typeface="Arial" pitchFamily="34" charset="0"/>
              </a:defRPr>
            </a:lvl9pPr>
          </a:lstStyle>
          <a:p>
            <a:pPr algn="ctr" rtl="1" fontAlgn="base">
              <a:spcBef>
                <a:spcPct val="50000"/>
              </a:spcBef>
              <a:spcAft>
                <a:spcPct val="0"/>
              </a:spcAft>
            </a:pPr>
            <a:r>
              <a:rPr lang="fa-IR" sz="6600" b="1" dirty="0" smtClean="0">
                <a:solidFill>
                  <a:srgbClr val="FF0000"/>
                </a:solidFill>
                <a:cs typeface="2  Titr" pitchFamily="2" charset="-78"/>
              </a:rPr>
              <a:t>تصویر </a:t>
            </a:r>
          </a:p>
          <a:p>
            <a:pPr algn="ctr" rtl="1" fontAlgn="base">
              <a:spcBef>
                <a:spcPct val="50000"/>
              </a:spcBef>
              <a:spcAft>
                <a:spcPct val="0"/>
              </a:spcAft>
            </a:pPr>
            <a:r>
              <a:rPr lang="fa-IR" sz="6600" b="1" dirty="0" smtClean="0">
                <a:solidFill>
                  <a:srgbClr val="FF0000"/>
                </a:solidFill>
                <a:cs typeface="2  Titr" pitchFamily="2" charset="-78"/>
              </a:rPr>
              <a:t>و </a:t>
            </a:r>
          </a:p>
          <a:p>
            <a:pPr algn="ctr" rtl="1" fontAlgn="base">
              <a:spcBef>
                <a:spcPct val="50000"/>
              </a:spcBef>
              <a:spcAft>
                <a:spcPct val="0"/>
              </a:spcAft>
            </a:pPr>
            <a:r>
              <a:rPr lang="fa-IR" sz="6600" b="1" dirty="0" smtClean="0">
                <a:solidFill>
                  <a:srgbClr val="FF0000"/>
                </a:solidFill>
                <a:cs typeface="2  Titr" pitchFamily="2" charset="-78"/>
              </a:rPr>
              <a:t>تفسیر</a:t>
            </a:r>
            <a:endParaRPr lang="en-US" sz="6600" b="1" dirty="0" smtClean="0">
              <a:solidFill>
                <a:srgbClr val="FF0000"/>
              </a:solidFill>
              <a:cs typeface="2  Titr" pitchFamily="2" charset="-78"/>
            </a:endParaRPr>
          </a:p>
        </p:txBody>
      </p:sp>
    </p:spTree>
    <p:extLst>
      <p:ext uri="{BB962C8B-B14F-4D97-AF65-F5344CB8AC3E}">
        <p14:creationId xmlns:p14="http://schemas.microsoft.com/office/powerpoint/2010/main" val="19014026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blinds(horizontal)">
                                      <p:cBhvr>
                                        <p:cTn id="7" dur="3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63" name="Rectangle 3"/>
          <p:cNvSpPr>
            <a:spLocks noGrp="1"/>
          </p:cNvSpPr>
          <p:nvPr>
            <p:ph type="body" idx="4294967295"/>
          </p:nvPr>
        </p:nvSpPr>
        <p:spPr>
          <a:xfrm>
            <a:off x="457200" y="3922722"/>
            <a:ext cx="8229600" cy="1220790"/>
          </a:xfrm>
        </p:spPr>
        <p:txBody>
          <a:bodyPr>
            <a:normAutofit/>
          </a:bodyPr>
          <a:lstStyle/>
          <a:p>
            <a:pPr algn="ctr">
              <a:buNone/>
            </a:pPr>
            <a:r>
              <a:rPr lang="fa-IR" sz="7200" dirty="0" smtClean="0">
                <a:latin typeface="Lucida Sans Unicode" pitchFamily="34" charset="0"/>
                <a:cs typeface="B Titr" pitchFamily="2" charset="-78"/>
              </a:rPr>
              <a:t>داستان عقاب</a:t>
            </a:r>
            <a:endParaRPr lang="en-US" sz="7200" dirty="0" smtClean="0">
              <a:latin typeface="Lucida Sans Unicode" pitchFamily="34" charset="0"/>
              <a:cs typeface="B Titr" pitchFamily="2" charset="-78"/>
            </a:endParaRPr>
          </a:p>
        </p:txBody>
      </p:sp>
      <p:sp>
        <p:nvSpPr>
          <p:cNvPr id="4" name="Rectangle 3"/>
          <p:cNvSpPr>
            <a:spLocks noGrp="1"/>
          </p:cNvSpPr>
          <p:nvPr>
            <p:ph type="body" idx="4294967295"/>
          </p:nvPr>
        </p:nvSpPr>
        <p:spPr>
          <a:xfrm>
            <a:off x="609600" y="1000108"/>
            <a:ext cx="8229600" cy="1220790"/>
          </a:xfrm>
        </p:spPr>
        <p:txBody>
          <a:bodyPr>
            <a:normAutofit/>
          </a:bodyPr>
          <a:lstStyle/>
          <a:p>
            <a:pPr algn="ctr">
              <a:buNone/>
            </a:pPr>
            <a:r>
              <a:rPr lang="fa-IR" sz="7200" dirty="0" smtClean="0">
                <a:solidFill>
                  <a:srgbClr val="FF0000"/>
                </a:solidFill>
                <a:latin typeface="Lucida Sans Unicode" pitchFamily="34" charset="0"/>
                <a:cs typeface="B Titr" pitchFamily="2" charset="-78"/>
              </a:rPr>
              <a:t>چــــرا تـغـیـیـر ؟</a:t>
            </a:r>
            <a:endParaRPr lang="en-US" sz="7200" dirty="0" smtClean="0">
              <a:solidFill>
                <a:srgbClr val="FF0000"/>
              </a:solidFill>
              <a:latin typeface="Lucida Sans Unicode" pitchFamily="34" charset="0"/>
              <a:cs typeface="B Titr" pitchFamily="2" charset="-78"/>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2" descr="aguia18"/>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075" name="Text Box 3"/>
          <p:cNvSpPr txBox="1">
            <a:spLocks noChangeArrowheads="1"/>
          </p:cNvSpPr>
          <p:nvPr/>
        </p:nvSpPr>
        <p:spPr bwMode="auto">
          <a:xfrm>
            <a:off x="250825" y="5514975"/>
            <a:ext cx="8893175" cy="641350"/>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chemeClr val="bg1"/>
                </a:solidFill>
                <a:cs typeface="B Titr" pitchFamily="2" charset="-78"/>
              </a:rPr>
              <a:t>عمر عقاب از همه پرندگان نوع خود درازتر است .</a:t>
            </a:r>
            <a:endParaRPr lang="en-US" sz="36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30" name="Picture 7" descr="águia cabeçabranca"/>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099" name="Rectangle 3"/>
          <p:cNvSpPr>
            <a:spLocks noChangeArrowheads="1"/>
          </p:cNvSpPr>
          <p:nvPr/>
        </p:nvSpPr>
        <p:spPr bwMode="auto">
          <a:xfrm>
            <a:off x="0" y="1447800"/>
            <a:ext cx="9144000" cy="1190625"/>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chemeClr val="bg1"/>
                </a:solidFill>
                <a:cs typeface="2  Titr" pitchFamily="2" charset="-78"/>
              </a:rPr>
              <a:t>ولی برای این که به این سن برسد باید تصمیم دشواری بگیرد.</a:t>
            </a:r>
            <a:endParaRPr lang="en-US" sz="3600" b="1" dirty="0">
              <a:solidFill>
                <a:schemeClr val="bg1"/>
              </a:solidFill>
              <a:cs typeface="2  Titr" pitchFamily="2" charset="-78"/>
            </a:endParaRPr>
          </a:p>
        </p:txBody>
      </p:sp>
      <p:sp>
        <p:nvSpPr>
          <p:cNvPr id="4100" name="Rectangle 4"/>
          <p:cNvSpPr>
            <a:spLocks noChangeArrowheads="1"/>
          </p:cNvSpPr>
          <p:nvPr/>
        </p:nvSpPr>
        <p:spPr bwMode="auto">
          <a:xfrm>
            <a:off x="1403350" y="152400"/>
            <a:ext cx="6673850" cy="641350"/>
          </a:xfrm>
          <a:prstGeom prst="rect">
            <a:avLst/>
          </a:prstGeom>
          <a:solidFill>
            <a:schemeClr val="tx1">
              <a:alpha val="50195"/>
            </a:schemeClr>
          </a:solidFill>
          <a:ln w="9525">
            <a:noFill/>
            <a:miter lim="800000"/>
            <a:headEnd/>
            <a:tailEnd/>
          </a:ln>
        </p:spPr>
        <p:txBody>
          <a:bodyPr>
            <a:spAutoFit/>
          </a:bodyPr>
          <a:lstStyle/>
          <a:p>
            <a:pPr algn="just"/>
            <a:r>
              <a:rPr lang="fa-IR" sz="3600" b="1" dirty="0">
                <a:solidFill>
                  <a:schemeClr val="bg1"/>
                </a:solidFill>
                <a:cs typeface="2  Titr" pitchFamily="2" charset="-78"/>
              </a:rPr>
              <a:t>عقاب می تواند تا </a:t>
            </a:r>
            <a:r>
              <a:rPr lang="fa-IR" sz="3600" b="1" dirty="0">
                <a:solidFill>
                  <a:srgbClr val="FFFF00"/>
                </a:solidFill>
                <a:cs typeface="2  Titr" pitchFamily="2" charset="-78"/>
              </a:rPr>
              <a:t>70</a:t>
            </a:r>
            <a:r>
              <a:rPr lang="fa-IR" sz="3600" b="1" dirty="0">
                <a:solidFill>
                  <a:schemeClr val="bg1"/>
                </a:solidFill>
                <a:cs typeface="2  Titr" pitchFamily="2" charset="-78"/>
              </a:rPr>
              <a:t> سال زندگی کند</a:t>
            </a:r>
            <a:endParaRPr lang="en-US" sz="3600" b="1" dirty="0">
              <a:solidFill>
                <a:srgbClr val="FFFF00"/>
              </a:solidFill>
              <a:cs typeface="2  Titr" pitchFamily="2" charset="-7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6" descr="aguia unhas"/>
          <p:cNvPicPr>
            <a:picLocks noChangeAspect="1" noChangeArrowheads="1"/>
          </p:cNvPicPr>
          <p:nvPr/>
        </p:nvPicPr>
        <p:blipFill>
          <a:blip r:embed="rId3"/>
          <a:srcRect/>
          <a:stretch>
            <a:fillRect/>
          </a:stretch>
        </p:blipFill>
        <p:spPr bwMode="auto">
          <a:xfrm>
            <a:off x="0" y="-1000156"/>
            <a:ext cx="9144032" cy="7858156"/>
          </a:xfrm>
          <a:prstGeom prst="rect">
            <a:avLst/>
          </a:prstGeom>
          <a:noFill/>
          <a:ln w="9525">
            <a:noFill/>
            <a:miter lim="800000"/>
            <a:headEnd/>
            <a:tailEnd/>
          </a:ln>
        </p:spPr>
      </p:pic>
      <p:sp>
        <p:nvSpPr>
          <p:cNvPr id="5123" name="Text Box 3"/>
          <p:cNvSpPr txBox="1">
            <a:spLocks noChangeArrowheads="1"/>
          </p:cNvSpPr>
          <p:nvPr/>
        </p:nvSpPr>
        <p:spPr bwMode="auto">
          <a:xfrm>
            <a:off x="-32" y="3781388"/>
            <a:ext cx="3429000" cy="2862322"/>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chemeClr val="bg1"/>
                </a:solidFill>
                <a:cs typeface="B Titr" pitchFamily="2" charset="-78"/>
              </a:rPr>
              <a:t>چنگال های بلند و</a:t>
            </a:r>
          </a:p>
          <a:p>
            <a:pPr algn="ctr"/>
            <a:r>
              <a:rPr lang="fa-IR" sz="3600" b="1" dirty="0">
                <a:solidFill>
                  <a:schemeClr val="bg1"/>
                </a:solidFill>
                <a:cs typeface="B Titr" pitchFamily="2" charset="-78"/>
              </a:rPr>
              <a:t> انعطاف پذیرش دیگر</a:t>
            </a:r>
          </a:p>
          <a:p>
            <a:pPr algn="ctr"/>
            <a:r>
              <a:rPr lang="fa-IR" sz="3600" b="1" dirty="0">
                <a:solidFill>
                  <a:schemeClr val="bg1"/>
                </a:solidFill>
                <a:cs typeface="B Titr" pitchFamily="2" charset="-78"/>
              </a:rPr>
              <a:t> نمی توانند طعمه را </a:t>
            </a:r>
          </a:p>
          <a:p>
            <a:pPr algn="ctr"/>
            <a:r>
              <a:rPr lang="fa-IR" sz="3600" b="1" dirty="0">
                <a:solidFill>
                  <a:schemeClr val="bg1"/>
                </a:solidFill>
                <a:cs typeface="B Titr" pitchFamily="2" charset="-78"/>
              </a:rPr>
              <a:t>گرفته و نگاه دارند .</a:t>
            </a:r>
            <a:endParaRPr lang="en-US" sz="3600" b="1" dirty="0">
              <a:solidFill>
                <a:schemeClr val="bg1"/>
              </a:solidFill>
              <a:cs typeface="B Titr" pitchFamily="2" charset="-78"/>
            </a:endParaRPr>
          </a:p>
        </p:txBody>
      </p:sp>
      <p:sp>
        <p:nvSpPr>
          <p:cNvPr id="5124" name="Rectangle 4"/>
          <p:cNvSpPr>
            <a:spLocks noChangeArrowheads="1"/>
          </p:cNvSpPr>
          <p:nvPr/>
        </p:nvSpPr>
        <p:spPr bwMode="auto">
          <a:xfrm>
            <a:off x="6171712" y="142875"/>
            <a:ext cx="2972289" cy="1938992"/>
          </a:xfrm>
          <a:prstGeom prst="rect">
            <a:avLst/>
          </a:prstGeom>
          <a:solidFill>
            <a:schemeClr val="tx1">
              <a:alpha val="50195"/>
            </a:schemeClr>
          </a:solidFill>
          <a:ln w="9525">
            <a:noFill/>
            <a:miter lim="800000"/>
            <a:headEnd/>
            <a:tailEnd/>
          </a:ln>
        </p:spPr>
        <p:txBody>
          <a:bodyPr wrap="none">
            <a:spAutoFit/>
          </a:bodyPr>
          <a:lstStyle/>
          <a:p>
            <a:pPr algn="ctr"/>
            <a:r>
              <a:rPr lang="fa-IR" sz="4000" b="1" dirty="0">
                <a:solidFill>
                  <a:srgbClr val="FFFF00"/>
                </a:solidFill>
                <a:cs typeface="B Titr" pitchFamily="2" charset="-78"/>
              </a:rPr>
              <a:t>زمانی که عقاب </a:t>
            </a:r>
          </a:p>
          <a:p>
            <a:pPr algn="ctr"/>
            <a:r>
              <a:rPr lang="fa-IR" sz="4000" b="1" dirty="0">
                <a:solidFill>
                  <a:srgbClr val="FFFF00"/>
                </a:solidFill>
                <a:cs typeface="B Titr" pitchFamily="2" charset="-78"/>
              </a:rPr>
              <a:t>به 40 سالگی </a:t>
            </a:r>
          </a:p>
          <a:p>
            <a:pPr algn="ctr"/>
            <a:r>
              <a:rPr lang="fa-IR" sz="4000" b="1" dirty="0">
                <a:solidFill>
                  <a:srgbClr val="FFFF00"/>
                </a:solidFill>
                <a:cs typeface="B Titr" pitchFamily="2" charset="-78"/>
              </a:rPr>
              <a:t>می رسد :</a:t>
            </a:r>
            <a:endParaRPr lang="pt-BR" sz="4000" b="1" dirty="0">
              <a:solidFill>
                <a:srgbClr val="FFFF00"/>
              </a:solidFill>
              <a:cs typeface="B Titr" pitchFamily="2" charset="-78"/>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Picture 8" descr="aguia dourada"/>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147" name="Text Box 3"/>
          <p:cNvSpPr txBox="1">
            <a:spLocks noChangeArrowheads="1"/>
          </p:cNvSpPr>
          <p:nvPr/>
        </p:nvSpPr>
        <p:spPr bwMode="auto">
          <a:xfrm>
            <a:off x="152400" y="152400"/>
            <a:ext cx="8839200" cy="641350"/>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chemeClr val="bg1"/>
                </a:solidFill>
                <a:cs typeface="B Titr" pitchFamily="2" charset="-78"/>
              </a:rPr>
              <a:t>نوک بلند و تیزش خمیده و کند می شود </a:t>
            </a:r>
            <a:endParaRPr lang="en-US" sz="36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Picture 8" descr="aguia na pedra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170" name="Text Box 2"/>
          <p:cNvSpPr txBox="1">
            <a:spLocks noChangeArrowheads="1"/>
          </p:cNvSpPr>
          <p:nvPr/>
        </p:nvSpPr>
        <p:spPr bwMode="auto">
          <a:xfrm>
            <a:off x="107950" y="149225"/>
            <a:ext cx="8928100" cy="1754326"/>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rgbClr val="FFFF00"/>
                </a:solidFill>
                <a:cs typeface="B Titr" pitchFamily="2" charset="-78"/>
              </a:rPr>
              <a:t>شهبال های کهن سالش بر اثر کلفت شدن پرها به </a:t>
            </a:r>
          </a:p>
          <a:p>
            <a:pPr algn="ctr"/>
            <a:r>
              <a:rPr lang="fa-IR" sz="3600" b="1" dirty="0">
                <a:solidFill>
                  <a:srgbClr val="FFFF00"/>
                </a:solidFill>
                <a:cs typeface="B Titr" pitchFamily="2" charset="-78"/>
              </a:rPr>
              <a:t>سینه اش می چسبند و پرواز برای عقاب دشوار </a:t>
            </a:r>
            <a:r>
              <a:rPr lang="fa-IR" sz="3600" b="1" dirty="0" smtClean="0">
                <a:solidFill>
                  <a:srgbClr val="FFFF00"/>
                </a:solidFill>
                <a:cs typeface="B Titr" pitchFamily="2" charset="-78"/>
              </a:rPr>
              <a:t>           می </a:t>
            </a:r>
            <a:r>
              <a:rPr lang="fa-IR" sz="3600" b="1" dirty="0">
                <a:solidFill>
                  <a:srgbClr val="FFFF00"/>
                </a:solidFill>
                <a:cs typeface="B Titr" pitchFamily="2" charset="-78"/>
              </a:rPr>
              <a:t>گردد.</a:t>
            </a:r>
            <a:endParaRPr lang="en-US" sz="3600" b="1" dirty="0">
              <a:solidFill>
                <a:srgbClr val="FFFF00"/>
              </a:solidFill>
              <a:cs typeface="B Titr" pitchFamily="2" charset="-78"/>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2" descr="aguia neve"/>
          <p:cNvPicPr>
            <a:picLocks noChangeAspect="1" noChangeArrowheads="1"/>
          </p:cNvPicPr>
          <p:nvPr/>
        </p:nvPicPr>
        <p:blipFill>
          <a:blip r:embed="rId3"/>
          <a:srcRect/>
          <a:stretch>
            <a:fillRect/>
          </a:stretch>
        </p:blipFill>
        <p:spPr bwMode="auto">
          <a:xfrm>
            <a:off x="-300038" y="-85725"/>
            <a:ext cx="9744076" cy="7029450"/>
          </a:xfrm>
          <a:prstGeom prst="rect">
            <a:avLst/>
          </a:prstGeom>
          <a:noFill/>
          <a:ln w="9525">
            <a:noFill/>
            <a:miter lim="800000"/>
            <a:headEnd/>
            <a:tailEnd/>
          </a:ln>
        </p:spPr>
      </p:pic>
      <p:sp>
        <p:nvSpPr>
          <p:cNvPr id="23556" name="Text Box 4"/>
          <p:cNvSpPr txBox="1">
            <a:spLocks noChangeArrowheads="1"/>
          </p:cNvSpPr>
          <p:nvPr/>
        </p:nvSpPr>
        <p:spPr bwMode="auto">
          <a:xfrm>
            <a:off x="0" y="0"/>
            <a:ext cx="5643563" cy="2554545"/>
          </a:xfrm>
          <a:prstGeom prst="rect">
            <a:avLst/>
          </a:prstGeom>
          <a:solidFill>
            <a:schemeClr val="accent6">
              <a:lumMod val="50000"/>
              <a:alpha val="50000"/>
            </a:schemeClr>
          </a:solidFill>
          <a:ln w="9525">
            <a:noFill/>
            <a:miter lim="800000"/>
            <a:headEnd/>
            <a:tailEnd/>
          </a:ln>
          <a:effectLst/>
        </p:spPr>
        <p:txBody>
          <a:bodyPr>
            <a:spAutoFit/>
          </a:bodyPr>
          <a:lstStyle/>
          <a:p>
            <a:pPr algn="ctr">
              <a:defRPr/>
            </a:pPr>
            <a:r>
              <a:rPr lang="fa-IR" sz="3200" b="1" dirty="0">
                <a:solidFill>
                  <a:srgbClr val="002060"/>
                </a:solidFill>
                <a:cs typeface="B Titr" pitchFamily="2" charset="-78"/>
              </a:rPr>
              <a:t>در این هنگام ، عقاب تنها دو گزینه</a:t>
            </a:r>
          </a:p>
          <a:p>
            <a:pPr algn="ctr">
              <a:defRPr/>
            </a:pPr>
            <a:r>
              <a:rPr lang="fa-IR" sz="3200" b="1" dirty="0">
                <a:solidFill>
                  <a:srgbClr val="002060"/>
                </a:solidFill>
                <a:cs typeface="B Titr" pitchFamily="2" charset="-78"/>
              </a:rPr>
              <a:t> در پیش روی دارد . </a:t>
            </a:r>
          </a:p>
          <a:p>
            <a:pPr algn="ctr">
              <a:defRPr/>
            </a:pPr>
            <a:r>
              <a:rPr lang="fa-IR" sz="3200" b="1" dirty="0">
                <a:solidFill>
                  <a:srgbClr val="002060"/>
                </a:solidFill>
                <a:cs typeface="B Titr" pitchFamily="2" charset="-78"/>
              </a:rPr>
              <a:t>یا باید بمیرد و</a:t>
            </a:r>
          </a:p>
          <a:p>
            <a:pPr algn="ctr">
              <a:defRPr/>
            </a:pPr>
            <a:r>
              <a:rPr lang="fa-IR" sz="3200" b="1" dirty="0">
                <a:solidFill>
                  <a:srgbClr val="002060"/>
                </a:solidFill>
                <a:cs typeface="B Titr" pitchFamily="2" charset="-78"/>
              </a:rPr>
              <a:t> یا آن که فرایند دردناکی را که 150 روز </a:t>
            </a:r>
            <a:r>
              <a:rPr lang="fa-IR" sz="3200" b="1" dirty="0" smtClean="0">
                <a:solidFill>
                  <a:srgbClr val="002060"/>
                </a:solidFill>
                <a:cs typeface="B Titr" pitchFamily="2" charset="-78"/>
              </a:rPr>
              <a:t>به </a:t>
            </a:r>
            <a:r>
              <a:rPr lang="fa-IR" sz="3200" b="1" dirty="0">
                <a:solidFill>
                  <a:srgbClr val="002060"/>
                </a:solidFill>
                <a:cs typeface="B Titr" pitchFamily="2" charset="-78"/>
              </a:rPr>
              <a:t>درازا می کشد پذیرا گردد .</a:t>
            </a:r>
            <a:endParaRPr lang="en-US" sz="3200" b="1" dirty="0">
              <a:solidFill>
                <a:srgbClr val="002060"/>
              </a:solidFill>
              <a:cs typeface="B Titr" pitchFamily="2" charset="-78"/>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5" descr="aguia montanha"/>
          <p:cNvPicPr>
            <a:picLocks noChangeAspect="1" noChangeArrowheads="1"/>
          </p:cNvPicPr>
          <p:nvPr/>
        </p:nvPicPr>
        <p:blipFill>
          <a:blip r:embed="rId3"/>
          <a:srcRect/>
          <a:stretch>
            <a:fillRect/>
          </a:stretch>
        </p:blipFill>
        <p:spPr bwMode="auto">
          <a:xfrm>
            <a:off x="0" y="228599"/>
            <a:ext cx="9144000" cy="6858001"/>
          </a:xfrm>
          <a:prstGeom prst="rect">
            <a:avLst/>
          </a:prstGeom>
          <a:noFill/>
          <a:ln w="9525">
            <a:noFill/>
            <a:miter lim="800000"/>
            <a:headEnd/>
            <a:tailEnd/>
          </a:ln>
        </p:spPr>
      </p:pic>
      <p:sp>
        <p:nvSpPr>
          <p:cNvPr id="9218" name="Text Box 2"/>
          <p:cNvSpPr txBox="1">
            <a:spLocks noChangeArrowheads="1"/>
          </p:cNvSpPr>
          <p:nvPr/>
        </p:nvSpPr>
        <p:spPr bwMode="auto">
          <a:xfrm>
            <a:off x="0" y="0"/>
            <a:ext cx="4978400" cy="2308225"/>
          </a:xfrm>
          <a:prstGeom prst="rect">
            <a:avLst/>
          </a:prstGeom>
          <a:solidFill>
            <a:schemeClr val="tx2">
              <a:alpha val="50195"/>
            </a:schemeClr>
          </a:solidFill>
          <a:ln w="9525">
            <a:noFill/>
            <a:miter lim="800000"/>
            <a:headEnd/>
            <a:tailEnd/>
          </a:ln>
        </p:spPr>
        <p:txBody>
          <a:bodyPr>
            <a:spAutoFit/>
          </a:bodyPr>
          <a:lstStyle/>
          <a:p>
            <a:pPr algn="ctr"/>
            <a:r>
              <a:rPr lang="fa-IR" sz="3600" b="1" dirty="0">
                <a:solidFill>
                  <a:srgbClr val="002060"/>
                </a:solidFill>
                <a:cs typeface="B Titr" pitchFamily="2" charset="-78"/>
              </a:rPr>
              <a:t>برای گذرانیدن این فرایند،</a:t>
            </a:r>
          </a:p>
          <a:p>
            <a:pPr algn="ctr"/>
            <a:r>
              <a:rPr lang="fa-IR" sz="3600" b="1" dirty="0">
                <a:solidFill>
                  <a:srgbClr val="002060"/>
                </a:solidFill>
                <a:cs typeface="B Titr" pitchFamily="2" charset="-78"/>
              </a:rPr>
              <a:t> عقاب باید به نوک کوهی </a:t>
            </a:r>
          </a:p>
          <a:p>
            <a:pPr algn="ctr"/>
            <a:r>
              <a:rPr lang="fa-IR" sz="3600" b="1" dirty="0">
                <a:solidFill>
                  <a:srgbClr val="002060"/>
                </a:solidFill>
                <a:cs typeface="B Titr" pitchFamily="2" charset="-78"/>
              </a:rPr>
              <a:t>که در آنجا آشیانه دارد پرواز کند .</a:t>
            </a:r>
            <a:endParaRPr lang="en-US" sz="3600" b="1" dirty="0">
              <a:solidFill>
                <a:srgbClr val="002060"/>
              </a:solidFill>
              <a:cs typeface="B Titr" pitchFamily="2" charset="-78"/>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2" descr="aguia na pedra"/>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9459" name="Text Box 3"/>
          <p:cNvSpPr txBox="1">
            <a:spLocks noChangeArrowheads="1"/>
          </p:cNvSpPr>
          <p:nvPr/>
        </p:nvSpPr>
        <p:spPr bwMode="auto">
          <a:xfrm>
            <a:off x="6357938" y="0"/>
            <a:ext cx="2786062" cy="3416300"/>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rgbClr val="FFFF00"/>
                </a:solidFill>
                <a:cs typeface="B Titr" pitchFamily="2" charset="-78"/>
              </a:rPr>
              <a:t>در آنجا عقاب </a:t>
            </a:r>
          </a:p>
          <a:p>
            <a:pPr algn="ctr"/>
            <a:r>
              <a:rPr lang="fa-IR" sz="3600" b="1" dirty="0">
                <a:solidFill>
                  <a:srgbClr val="FFFF00"/>
                </a:solidFill>
                <a:cs typeface="B Titr" pitchFamily="2" charset="-78"/>
              </a:rPr>
              <a:t>نوکش را</a:t>
            </a:r>
          </a:p>
          <a:p>
            <a:pPr algn="ctr"/>
            <a:r>
              <a:rPr lang="fa-IR" sz="3600" b="1" dirty="0">
                <a:solidFill>
                  <a:srgbClr val="FFFF00"/>
                </a:solidFill>
                <a:cs typeface="B Titr" pitchFamily="2" charset="-78"/>
              </a:rPr>
              <a:t> آن قدر به </a:t>
            </a:r>
          </a:p>
          <a:p>
            <a:pPr algn="ctr"/>
            <a:r>
              <a:rPr lang="fa-IR" sz="3600" b="1" dirty="0">
                <a:solidFill>
                  <a:srgbClr val="FFFF00"/>
                </a:solidFill>
                <a:cs typeface="B Titr" pitchFamily="2" charset="-78"/>
              </a:rPr>
              <a:t>سنگ می کوبد</a:t>
            </a:r>
          </a:p>
          <a:p>
            <a:pPr algn="ctr"/>
            <a:r>
              <a:rPr lang="fa-IR" sz="3600" b="1" dirty="0">
                <a:solidFill>
                  <a:srgbClr val="FFFF00"/>
                </a:solidFill>
                <a:cs typeface="B Titr" pitchFamily="2" charset="-78"/>
              </a:rPr>
              <a:t> تا نوکش از </a:t>
            </a:r>
          </a:p>
          <a:p>
            <a:pPr algn="ctr"/>
            <a:r>
              <a:rPr lang="fa-IR" sz="3600" b="1" dirty="0">
                <a:solidFill>
                  <a:srgbClr val="FFFF00"/>
                </a:solidFill>
                <a:cs typeface="B Titr" pitchFamily="2" charset="-78"/>
              </a:rPr>
              <a:t>جای کنده شود </a:t>
            </a:r>
            <a:r>
              <a:rPr lang="fa-IR" sz="3600" b="1" dirty="0">
                <a:solidFill>
                  <a:schemeClr val="bg1"/>
                </a:solidFill>
                <a:cs typeface="B Titr" pitchFamily="2" charset="-78"/>
              </a:rPr>
              <a:t>.</a:t>
            </a:r>
            <a:endParaRPr lang="en-US" sz="36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9698" name="Picture 2" descr="aguia na pedra"/>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0483" name="Text Box 3"/>
          <p:cNvSpPr txBox="1">
            <a:spLocks noChangeArrowheads="1"/>
          </p:cNvSpPr>
          <p:nvPr/>
        </p:nvSpPr>
        <p:spPr bwMode="auto">
          <a:xfrm>
            <a:off x="6500813" y="0"/>
            <a:ext cx="2643187" cy="6740525"/>
          </a:xfrm>
          <a:prstGeom prst="rect">
            <a:avLst/>
          </a:prstGeom>
          <a:solidFill>
            <a:schemeClr val="tx1">
              <a:alpha val="50195"/>
            </a:schemeClr>
          </a:solidFill>
          <a:ln w="9525">
            <a:noFill/>
            <a:miter lim="800000"/>
            <a:headEnd/>
            <a:tailEnd/>
          </a:ln>
        </p:spPr>
        <p:txBody>
          <a:bodyPr>
            <a:spAutoFit/>
          </a:bodyPr>
          <a:lstStyle/>
          <a:p>
            <a:pPr algn="ctr"/>
            <a:r>
              <a:rPr lang="fa-IR" sz="3600" b="1">
                <a:solidFill>
                  <a:srgbClr val="FFFF00"/>
                </a:solidFill>
                <a:cs typeface="B Titr" pitchFamily="2" charset="-78"/>
              </a:rPr>
              <a:t>پس از کنده شدن نوکش ،</a:t>
            </a:r>
          </a:p>
          <a:p>
            <a:pPr algn="ctr"/>
            <a:r>
              <a:rPr lang="fa-IR" sz="3600" b="1">
                <a:solidFill>
                  <a:srgbClr val="FFFF00"/>
                </a:solidFill>
                <a:cs typeface="B Titr" pitchFamily="2" charset="-78"/>
              </a:rPr>
              <a:t> عقاب باید صبر کند </a:t>
            </a:r>
          </a:p>
          <a:p>
            <a:pPr algn="ctr"/>
            <a:r>
              <a:rPr lang="fa-IR" sz="3600" b="1">
                <a:solidFill>
                  <a:srgbClr val="FFFF00"/>
                </a:solidFill>
                <a:cs typeface="B Titr" pitchFamily="2" charset="-78"/>
              </a:rPr>
              <a:t>تا نوک تازه ای در</a:t>
            </a:r>
          </a:p>
          <a:p>
            <a:pPr algn="ctr"/>
            <a:r>
              <a:rPr lang="fa-IR" sz="3600" b="1">
                <a:solidFill>
                  <a:srgbClr val="FFFF00"/>
                </a:solidFill>
                <a:cs typeface="B Titr" pitchFamily="2" charset="-78"/>
              </a:rPr>
              <a:t> جای نوک کهنه رشد کند ، </a:t>
            </a:r>
          </a:p>
          <a:p>
            <a:pPr algn="ctr"/>
            <a:r>
              <a:rPr lang="fa-IR" sz="3600" b="1">
                <a:solidFill>
                  <a:srgbClr val="FFFF00"/>
                </a:solidFill>
                <a:cs typeface="B Titr" pitchFamily="2" charset="-78"/>
              </a:rPr>
              <a:t>سپس باید چنگال هایش </a:t>
            </a:r>
          </a:p>
          <a:p>
            <a:pPr algn="ctr"/>
            <a:r>
              <a:rPr lang="fa-IR" sz="3600" b="1">
                <a:solidFill>
                  <a:srgbClr val="FFFF00"/>
                </a:solidFill>
                <a:cs typeface="B Titr" pitchFamily="2" charset="-78"/>
              </a:rPr>
              <a:t>را از جای برکند.</a:t>
            </a:r>
            <a:endParaRPr lang="en-US" sz="3600" b="1" dirty="0">
              <a:solidFill>
                <a:srgbClr val="FFFF00"/>
              </a:solidFill>
              <a:cs typeface="B Titr" pitchFamily="2" charset="-7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3048000"/>
            <a:ext cx="8458200" cy="1219200"/>
          </a:xfrm>
        </p:spPr>
        <p:txBody>
          <a:bodyPr>
            <a:noAutofit/>
          </a:bodyPr>
          <a:lstStyle/>
          <a:p>
            <a:pPr algn="justLow"/>
            <a:r>
              <a:rPr lang="fa-IR" sz="4000" b="1" dirty="0" smtClean="0">
                <a:solidFill>
                  <a:schemeClr val="bg1"/>
                </a:solidFill>
                <a:cs typeface="B Nazanin" pitchFamily="2" charset="-78"/>
              </a:rPr>
              <a:t>شخصی را در نظر بگیرید که فردا آزمون دارد و امروز با وجود آن که درس خوانده اما نگرش منفی نسبت به نتیجه آزمون داردو تصور می کند که آزمون فردا را خیلی ضعیف خواهد گرفت.</a:t>
            </a:r>
            <a:endParaRPr lang="fa-IR" sz="4000" b="1" dirty="0">
              <a:solidFill>
                <a:schemeClr val="bg1"/>
              </a:solidFill>
              <a:cs typeface="B Nazanin" pitchFamily="2" charset="-78"/>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9" descr="eagle07"/>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4346" name="Rectangle 10"/>
          <p:cNvSpPr>
            <a:spLocks noChangeArrowheads="1"/>
          </p:cNvSpPr>
          <p:nvPr/>
        </p:nvSpPr>
        <p:spPr bwMode="auto">
          <a:xfrm>
            <a:off x="285750" y="142875"/>
            <a:ext cx="3428994" cy="3539430"/>
          </a:xfrm>
          <a:prstGeom prst="rect">
            <a:avLst/>
          </a:prstGeom>
          <a:solidFill>
            <a:schemeClr val="tx1">
              <a:alpha val="50195"/>
            </a:schemeClr>
          </a:solidFill>
          <a:ln w="9525">
            <a:noFill/>
            <a:miter lim="800000"/>
            <a:headEnd/>
            <a:tailEnd/>
          </a:ln>
        </p:spPr>
        <p:txBody>
          <a:bodyPr wrap="square">
            <a:spAutoFit/>
          </a:bodyPr>
          <a:lstStyle/>
          <a:p>
            <a:pPr algn="ctr"/>
            <a:r>
              <a:rPr lang="pt-BR" sz="3200" b="1" dirty="0">
                <a:solidFill>
                  <a:schemeClr val="bg1"/>
                </a:solidFill>
                <a:cs typeface="B Titr" pitchFamily="2" charset="-78"/>
              </a:rPr>
              <a:t>   </a:t>
            </a:r>
            <a:r>
              <a:rPr lang="fa-IR" sz="3200" b="1" dirty="0">
                <a:solidFill>
                  <a:schemeClr val="bg1"/>
                </a:solidFill>
                <a:cs typeface="B Titr" pitchFamily="2" charset="-78"/>
              </a:rPr>
              <a:t>زمانی که به جای چنگال های کنده شده ، چنگال های تازه ای درآیند ، آن وقت عقاب شروع به کندن همه پرهای قدیمی اش می کند .</a:t>
            </a:r>
            <a:endParaRPr lang="en-US" sz="32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1746" name="Picture 10" descr="aguia voando"/>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5367" name="Rectangle 7"/>
          <p:cNvSpPr>
            <a:spLocks noChangeArrowheads="1"/>
          </p:cNvSpPr>
          <p:nvPr/>
        </p:nvSpPr>
        <p:spPr bwMode="auto">
          <a:xfrm>
            <a:off x="1113373" y="5876925"/>
            <a:ext cx="6970178" cy="830997"/>
          </a:xfrm>
          <a:prstGeom prst="rect">
            <a:avLst/>
          </a:prstGeom>
          <a:solidFill>
            <a:schemeClr val="tx1">
              <a:alpha val="50195"/>
            </a:schemeClr>
          </a:solidFill>
          <a:ln w="9525">
            <a:noFill/>
            <a:miter lim="800000"/>
            <a:headEnd/>
            <a:tailEnd/>
          </a:ln>
        </p:spPr>
        <p:txBody>
          <a:bodyPr wrap="none">
            <a:spAutoFit/>
          </a:bodyPr>
          <a:lstStyle/>
          <a:p>
            <a:r>
              <a:rPr lang="fa-IR" sz="4800" b="1">
                <a:solidFill>
                  <a:srgbClr val="FFFF00"/>
                </a:solidFill>
                <a:cs typeface="B Titr" pitchFamily="2" charset="-78"/>
              </a:rPr>
              <a:t>و 30 سال دیگر زندگی می کند.</a:t>
            </a:r>
            <a:endParaRPr lang="en-US" sz="4800" b="1" dirty="0">
              <a:solidFill>
                <a:srgbClr val="FFFF00"/>
              </a:solidFill>
              <a:cs typeface="B Titr" pitchFamily="2" charset="-78"/>
            </a:endParaRPr>
          </a:p>
        </p:txBody>
      </p:sp>
      <p:sp>
        <p:nvSpPr>
          <p:cNvPr id="15371" name="Text Box 11"/>
          <p:cNvSpPr txBox="1">
            <a:spLocks noChangeArrowheads="1"/>
          </p:cNvSpPr>
          <p:nvPr/>
        </p:nvSpPr>
        <p:spPr bwMode="auto">
          <a:xfrm>
            <a:off x="171450" y="125413"/>
            <a:ext cx="8915400" cy="1190625"/>
          </a:xfrm>
          <a:prstGeom prst="rect">
            <a:avLst/>
          </a:prstGeom>
          <a:solidFill>
            <a:schemeClr val="tx1">
              <a:alpha val="50195"/>
            </a:schemeClr>
          </a:solidFill>
          <a:ln w="9525">
            <a:noFill/>
            <a:miter lim="800000"/>
            <a:headEnd/>
            <a:tailEnd/>
          </a:ln>
        </p:spPr>
        <p:txBody>
          <a:bodyPr>
            <a:spAutoFit/>
          </a:bodyPr>
          <a:lstStyle/>
          <a:p>
            <a:pPr algn="ctr"/>
            <a:r>
              <a:rPr lang="fa-IR" sz="3600" b="1" dirty="0">
                <a:solidFill>
                  <a:schemeClr val="bg1"/>
                </a:solidFill>
                <a:cs typeface="B Titr" pitchFamily="2" charset="-78"/>
              </a:rPr>
              <a:t>سرانجام ، پس از </a:t>
            </a:r>
            <a:r>
              <a:rPr lang="fa-IR" sz="3600" b="1" dirty="0">
                <a:solidFill>
                  <a:srgbClr val="FFFF00"/>
                </a:solidFill>
                <a:cs typeface="B Titr" pitchFamily="2" charset="-78"/>
              </a:rPr>
              <a:t>5 ماه</a:t>
            </a:r>
            <a:r>
              <a:rPr lang="fa-IR" sz="3600" b="1" dirty="0">
                <a:solidFill>
                  <a:schemeClr val="bg1"/>
                </a:solidFill>
                <a:cs typeface="B Titr" pitchFamily="2" charset="-78"/>
              </a:rPr>
              <a:t> عقاب پروازی را که </a:t>
            </a:r>
            <a:r>
              <a:rPr lang="fa-IR" sz="3600" b="1" dirty="0">
                <a:solidFill>
                  <a:srgbClr val="FFFF00"/>
                </a:solidFill>
                <a:cs typeface="B Titr" pitchFamily="2" charset="-78"/>
              </a:rPr>
              <a:t>تولد دوباره</a:t>
            </a:r>
            <a:r>
              <a:rPr lang="fa-IR" sz="3600" b="1" dirty="0">
                <a:solidFill>
                  <a:schemeClr val="bg1"/>
                </a:solidFill>
                <a:cs typeface="B Titr" pitchFamily="2" charset="-78"/>
              </a:rPr>
              <a:t> نام دارد ، آغاز کرده ...</a:t>
            </a:r>
            <a:endParaRPr lang="pt-BR" sz="36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214313" y="2065335"/>
            <a:ext cx="8572500" cy="1077913"/>
          </a:xfrm>
          <a:prstGeom prst="rect">
            <a:avLst/>
          </a:prstGeom>
          <a:solidFill>
            <a:schemeClr val="tx1">
              <a:alpha val="50195"/>
            </a:schemeClr>
          </a:solidFill>
          <a:ln w="9525">
            <a:noFill/>
            <a:miter lim="800000"/>
            <a:headEnd/>
            <a:tailEnd/>
          </a:ln>
        </p:spPr>
        <p:txBody>
          <a:bodyPr>
            <a:spAutoFit/>
          </a:bodyPr>
          <a:lstStyle/>
          <a:p>
            <a:pPr algn="ctr"/>
            <a:r>
              <a:rPr lang="fa-IR" sz="3200" b="1" dirty="0">
                <a:solidFill>
                  <a:schemeClr val="bg1"/>
                </a:solidFill>
                <a:cs typeface="B Titr" pitchFamily="2" charset="-78"/>
              </a:rPr>
              <a:t>بیشتر وقت ها برای بقا ، ما باید فرایند دگرگونی را آغاز کنیم . </a:t>
            </a:r>
            <a:r>
              <a:rPr lang="pt-BR" sz="3200" b="1" dirty="0">
                <a:solidFill>
                  <a:schemeClr val="bg1"/>
                </a:solidFill>
                <a:cs typeface="B Titr" pitchFamily="2" charset="-78"/>
              </a:rPr>
              <a:t>                  </a:t>
            </a:r>
            <a:r>
              <a:rPr lang="pt-BR" b="1" dirty="0">
                <a:solidFill>
                  <a:schemeClr val="bg1"/>
                </a:solidFill>
                <a:cs typeface="B Titr" pitchFamily="2" charset="-78"/>
              </a:rPr>
              <a:t>           </a:t>
            </a:r>
          </a:p>
        </p:txBody>
      </p:sp>
      <p:sp>
        <p:nvSpPr>
          <p:cNvPr id="22532" name="Rectangle 4"/>
          <p:cNvSpPr>
            <a:spLocks noChangeArrowheads="1"/>
          </p:cNvSpPr>
          <p:nvPr/>
        </p:nvSpPr>
        <p:spPr bwMode="auto">
          <a:xfrm>
            <a:off x="914400" y="159603"/>
            <a:ext cx="7221849" cy="830997"/>
          </a:xfrm>
          <a:prstGeom prst="rect">
            <a:avLst/>
          </a:prstGeom>
          <a:noFill/>
          <a:ln w="9525">
            <a:noFill/>
            <a:miter lim="800000"/>
            <a:headEnd/>
            <a:tailEnd/>
          </a:ln>
        </p:spPr>
        <p:txBody>
          <a:bodyPr wrap="none">
            <a:spAutoFit/>
          </a:bodyPr>
          <a:lstStyle/>
          <a:p>
            <a:pPr algn="ctr"/>
            <a:r>
              <a:rPr lang="fa-IR" sz="4800" b="1" dirty="0">
                <a:solidFill>
                  <a:srgbClr val="FFFF00"/>
                </a:solidFill>
                <a:cs typeface="B Titr" pitchFamily="2" charset="-78"/>
              </a:rPr>
              <a:t>چرا این دگرگونی ضروری است ؟</a:t>
            </a:r>
            <a:endParaRPr lang="pt-BR" sz="4800" b="1" dirty="0">
              <a:solidFill>
                <a:srgbClr val="FFFF00"/>
              </a:solidFill>
              <a:cs typeface="B Titr" pitchFamily="2" charset="-78"/>
            </a:endParaRPr>
          </a:p>
        </p:txBody>
      </p:sp>
      <p:sp>
        <p:nvSpPr>
          <p:cNvPr id="22534" name="Rectangle 6"/>
          <p:cNvSpPr>
            <a:spLocks noChangeArrowheads="1"/>
          </p:cNvSpPr>
          <p:nvPr/>
        </p:nvSpPr>
        <p:spPr bwMode="auto">
          <a:xfrm>
            <a:off x="214282" y="3319471"/>
            <a:ext cx="8643998" cy="1323975"/>
          </a:xfrm>
          <a:prstGeom prst="rect">
            <a:avLst/>
          </a:prstGeom>
          <a:solidFill>
            <a:schemeClr val="tx1">
              <a:alpha val="50195"/>
            </a:schemeClr>
          </a:solidFill>
          <a:ln w="9525">
            <a:noFill/>
            <a:miter lim="800000"/>
            <a:headEnd/>
            <a:tailEnd/>
          </a:ln>
        </p:spPr>
        <p:txBody>
          <a:bodyPr wrap="square">
            <a:spAutoFit/>
          </a:bodyPr>
          <a:lstStyle/>
          <a:p>
            <a:pPr algn="ctr">
              <a:defRPr/>
            </a:pPr>
            <a:r>
              <a:rPr lang="fa-IR" sz="4000" b="1" dirty="0">
                <a:solidFill>
                  <a:srgbClr val="FF0000"/>
                </a:solidFill>
                <a:cs typeface="B Titr" pitchFamily="2" charset="-78"/>
              </a:rPr>
              <a:t>گاهی وقت ها باید از خاطرات قدیمی، </a:t>
            </a:r>
            <a:r>
              <a:rPr lang="fa-IR" sz="4000" b="1" dirty="0" smtClean="0">
                <a:solidFill>
                  <a:srgbClr val="FF0000"/>
                </a:solidFill>
                <a:cs typeface="B Titr" pitchFamily="2" charset="-78"/>
              </a:rPr>
              <a:t>       عادت </a:t>
            </a:r>
            <a:r>
              <a:rPr lang="fa-IR" sz="4000" b="1" dirty="0">
                <a:solidFill>
                  <a:srgbClr val="FF0000"/>
                </a:solidFill>
                <a:cs typeface="B Titr" pitchFamily="2" charset="-78"/>
              </a:rPr>
              <a:t>های کهنه و سنت های گذشته رها شویم </a:t>
            </a:r>
            <a:r>
              <a:rPr lang="fa-IR" b="1" dirty="0">
                <a:solidFill>
                  <a:srgbClr val="FF0000"/>
                </a:solidFill>
                <a:cs typeface="B Titr" pitchFamily="2" charset="-78"/>
              </a:rPr>
              <a:t>.</a:t>
            </a:r>
            <a:endParaRPr lang="en-US" b="1" dirty="0">
              <a:solidFill>
                <a:srgbClr val="FF0000"/>
              </a:solidFill>
              <a:cs typeface="B Titr" pitchFamily="2" charset="-78"/>
            </a:endParaRPr>
          </a:p>
        </p:txBody>
      </p:sp>
      <p:sp>
        <p:nvSpPr>
          <p:cNvPr id="22535" name="Rectangle 7"/>
          <p:cNvSpPr>
            <a:spLocks noChangeArrowheads="1"/>
          </p:cNvSpPr>
          <p:nvPr/>
        </p:nvSpPr>
        <p:spPr bwMode="auto">
          <a:xfrm>
            <a:off x="76200" y="5014753"/>
            <a:ext cx="8929718" cy="1200329"/>
          </a:xfrm>
          <a:prstGeom prst="rect">
            <a:avLst/>
          </a:prstGeom>
          <a:solidFill>
            <a:schemeClr val="tx1">
              <a:alpha val="50195"/>
            </a:schemeClr>
          </a:solidFill>
          <a:ln w="9525">
            <a:noFill/>
            <a:miter lim="800000"/>
            <a:headEnd/>
            <a:tailEnd/>
          </a:ln>
        </p:spPr>
        <p:txBody>
          <a:bodyPr wrap="square">
            <a:spAutoFit/>
          </a:bodyPr>
          <a:lstStyle/>
          <a:p>
            <a:pPr algn="ctr"/>
            <a:r>
              <a:rPr lang="fa-IR" sz="3600" b="1" dirty="0">
                <a:solidFill>
                  <a:schemeClr val="bg1"/>
                </a:solidFill>
                <a:cs typeface="B Titr" pitchFamily="2" charset="-78"/>
              </a:rPr>
              <a:t>تنها زمانی که از سنگینی بارهای گذشته آزاد شویم </a:t>
            </a:r>
            <a:r>
              <a:rPr lang="fa-IR" sz="3600" b="1" dirty="0" smtClean="0">
                <a:solidFill>
                  <a:schemeClr val="bg1"/>
                </a:solidFill>
                <a:cs typeface="B Titr" pitchFamily="2" charset="-78"/>
              </a:rPr>
              <a:t>   می </a:t>
            </a:r>
            <a:r>
              <a:rPr lang="fa-IR" sz="3600" b="1" dirty="0">
                <a:solidFill>
                  <a:schemeClr val="bg1"/>
                </a:solidFill>
                <a:cs typeface="B Titr" pitchFamily="2" charset="-78"/>
              </a:rPr>
              <a:t>توانیم از فرصت های زمان حال بهره مند گردیم .</a:t>
            </a:r>
            <a:endParaRPr lang="en-US" sz="3600" b="1"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500034" y="1214422"/>
            <a:ext cx="8001056" cy="3816429"/>
          </a:xfrm>
          <a:prstGeom prst="rect">
            <a:avLst/>
          </a:prstGeom>
          <a:noFill/>
        </p:spPr>
        <p:txBody>
          <a:bodyPr wrap="square" rtlCol="1">
            <a:spAutoFit/>
          </a:bodyPr>
          <a:lstStyle/>
          <a:p>
            <a:pPr algn="ctr"/>
            <a:r>
              <a:rPr lang="fa-IR" sz="8000" dirty="0" smtClean="0">
                <a:solidFill>
                  <a:srgbClr val="FFFF00"/>
                </a:solidFill>
                <a:cs typeface="B Titr" pitchFamily="2" charset="-78"/>
              </a:rPr>
              <a:t>پس تغییر</a:t>
            </a:r>
          </a:p>
          <a:p>
            <a:pPr algn="ctr"/>
            <a:endParaRPr lang="fa-IR" sz="5400" dirty="0" smtClean="0">
              <a:solidFill>
                <a:schemeClr val="bg1"/>
              </a:solidFill>
              <a:cs typeface="B Titr" pitchFamily="2" charset="-78"/>
            </a:endParaRPr>
          </a:p>
          <a:p>
            <a:pPr algn="ctr"/>
            <a:r>
              <a:rPr lang="fa-IR" sz="5400" dirty="0" smtClean="0">
                <a:cs typeface="B Titr" pitchFamily="2" charset="-78"/>
              </a:rPr>
              <a:t> ـ حیات مجدد سازمان است .</a:t>
            </a:r>
          </a:p>
          <a:p>
            <a:pPr algn="ctr"/>
            <a:r>
              <a:rPr lang="fa-IR" sz="5400" dirty="0" smtClean="0">
                <a:cs typeface="B Titr" pitchFamily="2" charset="-78"/>
              </a:rPr>
              <a:t>ـ فرار از تکرار و خستگی است.</a:t>
            </a:r>
            <a:endParaRPr lang="fa-IR" sz="5400" dirty="0">
              <a:cs typeface="B Titr" pitchFamily="2" charset="-78"/>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0" y="1214422"/>
            <a:ext cx="9144000" cy="4985980"/>
          </a:xfrm>
          <a:prstGeom prst="rect">
            <a:avLst/>
          </a:prstGeom>
          <a:noFill/>
        </p:spPr>
        <p:txBody>
          <a:bodyPr wrap="square" rtlCol="1">
            <a:spAutoFit/>
          </a:bodyPr>
          <a:lstStyle/>
          <a:p>
            <a:pPr algn="ctr"/>
            <a:r>
              <a:rPr lang="fa-IR" sz="5400" dirty="0" smtClean="0">
                <a:solidFill>
                  <a:schemeClr val="bg1"/>
                </a:solidFill>
                <a:cs typeface="B Titr" pitchFamily="2" charset="-78"/>
              </a:rPr>
              <a:t>تغییر را از کجا باید شروع کنیم</a:t>
            </a:r>
          </a:p>
          <a:p>
            <a:pPr algn="ctr"/>
            <a:endParaRPr lang="fa-IR" sz="5400" dirty="0" smtClean="0">
              <a:solidFill>
                <a:schemeClr val="bg1"/>
              </a:solidFill>
              <a:cs typeface="B Titr" pitchFamily="2" charset="-78"/>
            </a:endParaRPr>
          </a:p>
          <a:p>
            <a:pPr algn="ctr"/>
            <a:r>
              <a:rPr lang="fa-IR" sz="4800" dirty="0" smtClean="0">
                <a:solidFill>
                  <a:schemeClr val="bg1"/>
                </a:solidFill>
                <a:cs typeface="B Titr" pitchFamily="2" charset="-78"/>
              </a:rPr>
              <a:t>شما فکرمی کنید باید از کجا شروع کنیم؟</a:t>
            </a:r>
          </a:p>
          <a:p>
            <a:pPr algn="ctr"/>
            <a:endParaRPr lang="fa-IR" sz="5400" dirty="0" smtClean="0">
              <a:solidFill>
                <a:schemeClr val="bg1"/>
              </a:solidFill>
              <a:cs typeface="B Titr" pitchFamily="2" charset="-78"/>
            </a:endParaRPr>
          </a:p>
          <a:p>
            <a:pPr algn="ctr"/>
            <a:r>
              <a:rPr lang="fa-IR" sz="5400" dirty="0" smtClean="0">
                <a:solidFill>
                  <a:srgbClr val="7030A0"/>
                </a:solidFill>
                <a:cs typeface="B Titr" pitchFamily="2" charset="-78"/>
              </a:rPr>
              <a:t>به اعترافات یک کشیش مسیحی هنگام مرگ دقت کنید !</a:t>
            </a:r>
            <a:endParaRPr lang="fa-IR" sz="5400" dirty="0">
              <a:solidFill>
                <a:srgbClr val="7030A0"/>
              </a:solidFill>
              <a:cs typeface="B Titr" pitchFamily="2" charset="-78"/>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descr="00A493C9"/>
          <p:cNvPicPr>
            <a:picLocks noChangeAspect="1" noChangeArrowheads="1"/>
          </p:cNvPicPr>
          <p:nvPr/>
        </p:nvPicPr>
        <p:blipFill>
          <a:blip r:embed="rId2"/>
          <a:srcRect/>
          <a:stretch>
            <a:fillRect/>
          </a:stretch>
        </p:blipFill>
        <p:spPr bwMode="auto">
          <a:xfrm>
            <a:off x="0" y="0"/>
            <a:ext cx="9144000" cy="7358042"/>
          </a:xfrm>
          <a:prstGeom prst="rect">
            <a:avLst/>
          </a:prstGeom>
          <a:noFill/>
          <a:ln w="9525">
            <a:noFill/>
            <a:miter lim="800000"/>
            <a:headEnd/>
            <a:tailEnd/>
          </a:ln>
        </p:spPr>
      </p:pic>
      <p:sp>
        <p:nvSpPr>
          <p:cNvPr id="7" name="TextBox 6"/>
          <p:cNvSpPr txBox="1"/>
          <p:nvPr/>
        </p:nvSpPr>
        <p:spPr>
          <a:xfrm>
            <a:off x="285720" y="285728"/>
            <a:ext cx="8572560" cy="1569660"/>
          </a:xfrm>
          <a:prstGeom prst="rect">
            <a:avLst/>
          </a:prstGeom>
          <a:noFill/>
        </p:spPr>
        <p:txBody>
          <a:bodyPr wrap="square" rtlCol="1">
            <a:spAutoFit/>
          </a:bodyPr>
          <a:lstStyle/>
          <a:p>
            <a:pPr algn="ctr"/>
            <a:r>
              <a:rPr lang="fa-IR" sz="4800" dirty="0" smtClean="0">
                <a:solidFill>
                  <a:schemeClr val="bg1"/>
                </a:solidFill>
                <a:cs typeface="B Karim" pitchFamily="2" charset="-78"/>
              </a:rPr>
              <a:t>وقتی پسر جوانی بودم و تصوراتم به هر کجا سرک می کشید فکر کردم می توانم دنیا را متحول کنم.</a:t>
            </a:r>
            <a:endParaRPr lang="fa-IR" sz="4800" dirty="0">
              <a:solidFill>
                <a:schemeClr val="bg1"/>
              </a:solidFill>
              <a:cs typeface="B Karim" pitchFamily="2" charset="-78"/>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Winter.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214282" y="214290"/>
            <a:ext cx="8715436" cy="2123658"/>
          </a:xfrm>
          <a:prstGeom prst="rect">
            <a:avLst/>
          </a:prstGeom>
          <a:noFill/>
        </p:spPr>
        <p:txBody>
          <a:bodyPr wrap="square" rtlCol="1">
            <a:spAutoFit/>
          </a:bodyPr>
          <a:lstStyle/>
          <a:p>
            <a:pPr algn="ctr"/>
            <a:r>
              <a:rPr lang="fa-IR" sz="4400" dirty="0" smtClean="0">
                <a:solidFill>
                  <a:schemeClr val="bg1"/>
                </a:solidFill>
                <a:cs typeface="B Karim" pitchFamily="2" charset="-78"/>
              </a:rPr>
              <a:t>وقتی که بزرگتر شدم و  عاقل تر شدم فهمیدم دنیا را    نمی توانم عوض کنم پس آرزوهایم را کوچکتر ومحدودتر کردم و تصمیم گرفتم کشورم را تغییر دهم .</a:t>
            </a:r>
            <a:endParaRPr lang="fa-IR" sz="4400" dirty="0">
              <a:solidFill>
                <a:schemeClr val="bg1"/>
              </a:solidFill>
              <a:cs typeface="B Karim" pitchFamily="2" charset="-78"/>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descr="32466259"/>
          <p:cNvPicPr>
            <a:picLocks noChangeAspect="1" noChangeArrowheads="1"/>
          </p:cNvPicPr>
          <p:nvPr/>
        </p:nvPicPr>
        <p:blipFill>
          <a:blip r:embed="rId2"/>
          <a:srcRect/>
          <a:stretch>
            <a:fillRect/>
          </a:stretch>
        </p:blipFill>
        <p:spPr bwMode="auto">
          <a:xfrm>
            <a:off x="32" y="-142900"/>
            <a:ext cx="9144000" cy="7000900"/>
          </a:xfrm>
          <a:prstGeom prst="rect">
            <a:avLst/>
          </a:prstGeom>
          <a:noFill/>
          <a:ln w="9525">
            <a:noFill/>
            <a:miter lim="800000"/>
            <a:headEnd/>
            <a:tailEnd/>
          </a:ln>
        </p:spPr>
      </p:pic>
      <p:sp>
        <p:nvSpPr>
          <p:cNvPr id="6" name="TextBox 5"/>
          <p:cNvSpPr txBox="1"/>
          <p:nvPr/>
        </p:nvSpPr>
        <p:spPr>
          <a:xfrm>
            <a:off x="-32" y="214290"/>
            <a:ext cx="9144000" cy="3416320"/>
          </a:xfrm>
          <a:prstGeom prst="rect">
            <a:avLst/>
          </a:prstGeom>
          <a:noFill/>
        </p:spPr>
        <p:txBody>
          <a:bodyPr wrap="square" rtlCol="1">
            <a:spAutoFit/>
          </a:bodyPr>
          <a:lstStyle/>
          <a:p>
            <a:pPr algn="ctr"/>
            <a:r>
              <a:rPr lang="fa-IR" sz="5400" dirty="0" smtClean="0">
                <a:solidFill>
                  <a:schemeClr val="bg1"/>
                </a:solidFill>
                <a:cs typeface="B Lotus" pitchFamily="2" charset="-78"/>
              </a:rPr>
              <a:t>به نظرم رسید که این کار غیر ممکن است وقتی به سالهای پایانی عمرم خود رسیدم تمام تلاش خودم را به کار بستم تا فقط خانواده ام را متحول سازم .</a:t>
            </a:r>
            <a:endParaRPr lang="fa-IR" sz="5400" dirty="0">
              <a:solidFill>
                <a:schemeClr val="bg1"/>
              </a:solidFill>
              <a:cs typeface="B Lotus" pitchFamily="2" charset="-78"/>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3" descr="earth4"/>
          <p:cNvPicPr>
            <a:picLocks noChangeAspect="1" noChangeArrowheads="1" noCrop="1"/>
          </p:cNvPicPr>
          <p:nvPr/>
        </p:nvPicPr>
        <p:blipFill>
          <a:blip r:embed="rId2"/>
          <a:srcRect/>
          <a:stretch>
            <a:fillRect/>
          </a:stretch>
        </p:blipFill>
        <p:spPr bwMode="auto">
          <a:xfrm>
            <a:off x="152400" y="5715000"/>
            <a:ext cx="914400" cy="914400"/>
          </a:xfrm>
          <a:prstGeom prst="rect">
            <a:avLst/>
          </a:prstGeom>
          <a:noFill/>
          <a:ln w="9525">
            <a:noFill/>
            <a:miter lim="800000"/>
            <a:headEnd/>
            <a:tailEnd/>
          </a:ln>
        </p:spPr>
      </p:pic>
      <p:pic>
        <p:nvPicPr>
          <p:cNvPr id="2052" name="Picture 8" descr="earth4"/>
          <p:cNvPicPr>
            <a:picLocks noChangeAspect="1" noChangeArrowheads="1" noCrop="1"/>
          </p:cNvPicPr>
          <p:nvPr/>
        </p:nvPicPr>
        <p:blipFill>
          <a:blip r:embed="rId2"/>
          <a:srcRect/>
          <a:stretch>
            <a:fillRect/>
          </a:stretch>
        </p:blipFill>
        <p:spPr bwMode="auto">
          <a:xfrm>
            <a:off x="7848600" y="304800"/>
            <a:ext cx="914400" cy="914400"/>
          </a:xfrm>
          <a:prstGeom prst="rect">
            <a:avLst/>
          </a:prstGeom>
          <a:noFill/>
          <a:ln w="9525">
            <a:noFill/>
            <a:miter lim="800000"/>
            <a:headEnd/>
            <a:tailEnd/>
          </a:ln>
        </p:spPr>
      </p:pic>
      <p:sp>
        <p:nvSpPr>
          <p:cNvPr id="5" name="TextBox 4"/>
          <p:cNvSpPr txBox="1"/>
          <p:nvPr/>
        </p:nvSpPr>
        <p:spPr>
          <a:xfrm>
            <a:off x="0" y="734400"/>
            <a:ext cx="8929718" cy="4524315"/>
          </a:xfrm>
          <a:prstGeom prst="rect">
            <a:avLst/>
          </a:prstGeom>
          <a:noFill/>
        </p:spPr>
        <p:txBody>
          <a:bodyPr wrap="square" rtlCol="1">
            <a:spAutoFit/>
          </a:bodyPr>
          <a:lstStyle/>
          <a:p>
            <a:pPr algn="ctr"/>
            <a:r>
              <a:rPr lang="fa-IR" sz="4800" dirty="0" smtClean="0">
                <a:cs typeface="B Lotus" pitchFamily="2" charset="-78"/>
              </a:rPr>
              <a:t>اما افسوس</a:t>
            </a:r>
          </a:p>
          <a:p>
            <a:pPr algn="ctr"/>
            <a:r>
              <a:rPr lang="fa-IR" sz="4800" dirty="0" smtClean="0">
                <a:cs typeface="B Lotus" pitchFamily="2" charset="-78"/>
              </a:rPr>
              <a:t>حالا که در بستر مرگ هستم تازه متوجه شدم که اگر در ابتدا خودم را تغییر می دادم می توانستم خانواده و سپس با حمایت آنها کشورم و حتی ممکن بود دنیا را هم تغییر داده ومتحول سازم.</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 y="428604"/>
            <a:ext cx="9143999" cy="6186309"/>
          </a:xfrm>
          <a:prstGeom prst="rect">
            <a:avLst/>
          </a:prstGeom>
        </p:spPr>
        <p:txBody>
          <a:bodyPr wrap="square">
            <a:spAutoFit/>
          </a:bodyPr>
          <a:lstStyle/>
          <a:p>
            <a:pPr algn="ctr"/>
            <a:r>
              <a:rPr lang="fa-IR" sz="3600" b="1" dirty="0" smtClean="0">
                <a:latin typeface="Arial" pitchFamily="34" charset="0"/>
                <a:cs typeface="B Nazanin" pitchFamily="2" charset="-78"/>
              </a:rPr>
              <a:t>برداشت مهم</a:t>
            </a:r>
          </a:p>
          <a:p>
            <a:pPr algn="ctr"/>
            <a:endParaRPr lang="fa-IR" sz="3600" b="1" dirty="0" smtClean="0">
              <a:latin typeface="Arial" pitchFamily="34" charset="0"/>
              <a:cs typeface="B Nazanin" pitchFamily="2" charset="-78"/>
            </a:endParaRPr>
          </a:p>
          <a:p>
            <a:pPr algn="ctr"/>
            <a:r>
              <a:rPr lang="fa-IR" sz="3600" b="1" dirty="0" smtClean="0">
                <a:latin typeface="Arial" pitchFamily="34" charset="0"/>
                <a:cs typeface="B Nazanin" pitchFamily="2" charset="-78"/>
              </a:rPr>
              <a:t>در اجرای یک برنامه </a:t>
            </a:r>
            <a:r>
              <a:rPr lang="fa-IR" sz="3600" b="1" dirty="0" smtClean="0">
                <a:solidFill>
                  <a:srgbClr val="FF0000"/>
                </a:solidFill>
                <a:latin typeface="Arial" pitchFamily="34" charset="0"/>
                <a:cs typeface="B Nazanin" pitchFamily="2" charset="-78"/>
              </a:rPr>
              <a:t>باید تغییر را از خود شروع کند.</a:t>
            </a:r>
          </a:p>
          <a:p>
            <a:pPr algn="ctr"/>
            <a:endParaRPr lang="fa-IR" sz="3600" b="1" dirty="0" smtClean="0">
              <a:latin typeface="Arial" pitchFamily="34" charset="0"/>
              <a:cs typeface="B Nazanin" pitchFamily="2" charset="-78"/>
            </a:endParaRPr>
          </a:p>
          <a:p>
            <a:pPr algn="ctr"/>
            <a:r>
              <a:rPr lang="fa-IR" sz="3600" b="1" dirty="0" smtClean="0">
                <a:latin typeface="Arial" pitchFamily="34" charset="0"/>
                <a:cs typeface="B Nazanin" pitchFamily="2" charset="-78"/>
              </a:rPr>
              <a:t>تغییراتی را که انتظار داریم دردیگران بوجود آید ابتدا باید درخود پیاده نماییم . </a:t>
            </a:r>
          </a:p>
          <a:p>
            <a:pPr algn="ctr"/>
            <a:endParaRPr lang="fa-IR" sz="3600" b="1" dirty="0" smtClean="0">
              <a:latin typeface="Arial" pitchFamily="34" charset="0"/>
              <a:cs typeface="B Nazanin" pitchFamily="2" charset="-78"/>
            </a:endParaRPr>
          </a:p>
          <a:p>
            <a:pPr algn="ctr"/>
            <a:endParaRPr lang="fa-IR" sz="3600" b="1" dirty="0" smtClean="0">
              <a:latin typeface="Arial" pitchFamily="34" charset="0"/>
              <a:cs typeface="B Nazanin" pitchFamily="2" charset="-78"/>
            </a:endParaRPr>
          </a:p>
          <a:p>
            <a:pPr algn="ctr"/>
            <a:r>
              <a:rPr lang="fa-IR" sz="3600" b="1" dirty="0" smtClean="0">
                <a:solidFill>
                  <a:srgbClr val="FF0000"/>
                </a:solidFill>
                <a:latin typeface="Arial" pitchFamily="34" charset="0"/>
                <a:cs typeface="B Nazanin" pitchFamily="2" charset="-78"/>
              </a:rPr>
              <a:t>تجویزمدیریتی : </a:t>
            </a:r>
            <a:r>
              <a:rPr lang="fa-IR" sz="3600" b="1" dirty="0" smtClean="0">
                <a:latin typeface="Arial" pitchFamily="34" charset="0"/>
                <a:cs typeface="B Nazanin" pitchFamily="2" charset="-78"/>
              </a:rPr>
              <a:t>حالات روحی ، روانی ، اجتماعی و حرفه ای خویش را بررسی نماییم .</a:t>
            </a:r>
          </a:p>
          <a:p>
            <a:pPr algn="ctr"/>
            <a:endParaRPr lang="fa-IR" sz="3600" b="1" dirty="0" smtClean="0">
              <a:latin typeface="Arial" pitchFamily="34" charset="0"/>
              <a:cs typeface="B Nazanin" pitchFamily="2" charset="-7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438400"/>
            <a:ext cx="8686800" cy="841248"/>
          </a:xfrm>
        </p:spPr>
        <p:txBody>
          <a:bodyPr>
            <a:noAutofit/>
          </a:bodyPr>
          <a:lstStyle/>
          <a:p>
            <a:pPr algn="ctr"/>
            <a:r>
              <a:rPr lang="fa-IR" sz="4000" b="1" dirty="0" smtClean="0">
                <a:solidFill>
                  <a:schemeClr val="tx1"/>
                </a:solidFill>
                <a:cs typeface="B Nazanin" pitchFamily="2" charset="-78"/>
              </a:rPr>
              <a:t>و در همان حالت همان شخص را در نظر بگیرید که نگرش شخصیت نسبت به نتیجه آزمون مثبت است و تصور او این است که آزمون فردا را با موفقیت خواهد داد.</a:t>
            </a:r>
            <a:endParaRPr lang="fa-IR" sz="4000" b="1" dirty="0">
              <a:solidFill>
                <a:schemeClr val="tx1"/>
              </a:solidFill>
              <a:cs typeface="B Nazanin" pitchFamily="2" charset="-78"/>
            </a:endParaRPr>
          </a:p>
        </p:txBody>
      </p:sp>
      <p:sp>
        <p:nvSpPr>
          <p:cNvPr id="3" name="TextBox 2"/>
          <p:cNvSpPr txBox="1"/>
          <p:nvPr/>
        </p:nvSpPr>
        <p:spPr>
          <a:xfrm>
            <a:off x="1676400" y="457200"/>
            <a:ext cx="6094938" cy="769441"/>
          </a:xfrm>
          <a:prstGeom prst="rect">
            <a:avLst/>
          </a:prstGeom>
          <a:noFill/>
        </p:spPr>
        <p:txBody>
          <a:bodyPr wrap="none" rtlCol="1">
            <a:spAutoFit/>
          </a:bodyPr>
          <a:lstStyle/>
          <a:p>
            <a:pPr algn="ctr"/>
            <a:r>
              <a:rPr lang="fa-IR" sz="4400" dirty="0" smtClean="0">
                <a:solidFill>
                  <a:srgbClr val="FF0000"/>
                </a:solidFill>
                <a:cs typeface="B Titr" pitchFamily="2" charset="-78"/>
              </a:rPr>
              <a:t>نگرش در کلاس های چند پایه </a:t>
            </a:r>
            <a:endParaRPr lang="fa-IR" sz="4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 y="0"/>
            <a:ext cx="9143999" cy="6186309"/>
          </a:xfrm>
          <a:prstGeom prst="rect">
            <a:avLst/>
          </a:prstGeom>
        </p:spPr>
        <p:txBody>
          <a:bodyPr wrap="square">
            <a:spAutoFit/>
          </a:bodyPr>
          <a:lstStyle/>
          <a:p>
            <a:pPr algn="ctr"/>
            <a:endParaRPr lang="fa-IR" sz="4400" b="1" dirty="0" smtClean="0">
              <a:solidFill>
                <a:schemeClr val="bg1"/>
              </a:solidFill>
              <a:latin typeface="Arial" pitchFamily="34" charset="0"/>
              <a:cs typeface="B Nazanin" pitchFamily="2" charset="-78"/>
            </a:endParaRPr>
          </a:p>
          <a:p>
            <a:pPr algn="ctr"/>
            <a:endParaRPr lang="fa-IR" sz="4400" b="1" dirty="0" smtClean="0">
              <a:latin typeface="Arial" pitchFamily="34" charset="0"/>
              <a:cs typeface="B Nazanin" pitchFamily="2" charset="-78"/>
            </a:endParaRPr>
          </a:p>
          <a:p>
            <a:pPr algn="ctr"/>
            <a:r>
              <a:rPr lang="fa-IR" sz="4400" b="1" dirty="0" smtClean="0">
                <a:latin typeface="Arial" pitchFamily="34" charset="0"/>
                <a:cs typeface="B Nazanin" pitchFamily="2" charset="-78"/>
              </a:rPr>
              <a:t>برای نتایج این تغییرات باید صبر و حوصله داشت </a:t>
            </a:r>
          </a:p>
          <a:p>
            <a:pPr algn="ctr"/>
            <a:r>
              <a:rPr lang="fa-IR" sz="4400" b="1" dirty="0" smtClean="0">
                <a:latin typeface="Arial" pitchFamily="34" charset="0"/>
                <a:cs typeface="B Nazanin" pitchFamily="2" charset="-78"/>
              </a:rPr>
              <a:t>ایجاد تحول نیاز به زمان دارد .</a:t>
            </a:r>
          </a:p>
          <a:p>
            <a:pPr algn="ctr"/>
            <a:endParaRPr lang="fa-IR" sz="4400" b="1" dirty="0" smtClean="0">
              <a:solidFill>
                <a:schemeClr val="bg1"/>
              </a:solidFill>
              <a:latin typeface="Arial" pitchFamily="34" charset="0"/>
              <a:cs typeface="B Nazanin" pitchFamily="2" charset="-78"/>
            </a:endParaRPr>
          </a:p>
          <a:p>
            <a:pPr algn="ctr"/>
            <a:r>
              <a:rPr lang="fa-IR" sz="4400" b="1" dirty="0" smtClean="0">
                <a:solidFill>
                  <a:srgbClr val="C00000"/>
                </a:solidFill>
                <a:latin typeface="Arial" pitchFamily="34" charset="0"/>
                <a:cs typeface="B Nazanin" pitchFamily="2" charset="-78"/>
              </a:rPr>
              <a:t>توصیه : </a:t>
            </a:r>
            <a:r>
              <a:rPr lang="fa-IR" sz="4400" b="1" dirty="0" smtClean="0">
                <a:solidFill>
                  <a:srgbClr val="7030A0"/>
                </a:solidFill>
                <a:latin typeface="Arial" pitchFamily="34" charset="0"/>
                <a:cs typeface="B Nazanin" pitchFamily="2" charset="-78"/>
              </a:rPr>
              <a:t>اگر عجله دارید از این کارصرفه نظر کنید و کاری عبث است .</a:t>
            </a:r>
          </a:p>
          <a:p>
            <a:pPr algn="ctr"/>
            <a:endParaRPr lang="fa-IR" sz="4400" b="1" dirty="0" smtClean="0">
              <a:solidFill>
                <a:srgbClr val="7030A0"/>
              </a:solidFill>
              <a:latin typeface="Arial" pitchFamily="34" charset="0"/>
              <a:cs typeface="B Nazanin" pitchFamily="2" charset="-78"/>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00034" y="228600"/>
            <a:ext cx="8286808" cy="5016758"/>
          </a:xfrm>
          <a:prstGeom prst="rect">
            <a:avLst/>
          </a:prstGeom>
          <a:noFill/>
        </p:spPr>
        <p:txBody>
          <a:bodyPr wrap="square" rtlCol="1">
            <a:spAutoFit/>
          </a:bodyPr>
          <a:lstStyle/>
          <a:p>
            <a:pPr algn="ctr"/>
            <a:r>
              <a:rPr lang="fa-IR" sz="4000" b="1" dirty="0" smtClean="0">
                <a:solidFill>
                  <a:srgbClr val="FF0000"/>
                </a:solidFill>
                <a:latin typeface="Arial" pitchFamily="34" charset="0"/>
                <a:cs typeface="B Nazanin" pitchFamily="2" charset="-78"/>
              </a:rPr>
              <a:t>پیشنهاد برای ایجاد تغییر از خود ( تحول در خود )</a:t>
            </a:r>
          </a:p>
          <a:p>
            <a:pPr algn="ctr"/>
            <a:endParaRPr lang="fa-IR" sz="4000" b="1" dirty="0" smtClean="0">
              <a:solidFill>
                <a:schemeClr val="bg2"/>
              </a:solidFill>
              <a:cs typeface="B Nazanin" pitchFamily="2" charset="-78"/>
            </a:endParaRPr>
          </a:p>
          <a:p>
            <a:pPr algn="ctr"/>
            <a:r>
              <a:rPr lang="fa-IR" sz="4000" b="1" dirty="0" smtClean="0">
                <a:cs typeface="B Nazanin" pitchFamily="2" charset="-78"/>
              </a:rPr>
              <a:t>نه (9)اقدام اساسی</a:t>
            </a:r>
            <a:endParaRPr lang="fa-IR" sz="4000" b="1" dirty="0" smtClean="0">
              <a:solidFill>
                <a:schemeClr val="bg2"/>
              </a:solidFill>
              <a:cs typeface="B Nazanin" pitchFamily="2" charset="-78"/>
            </a:endParaRPr>
          </a:p>
          <a:p>
            <a:pPr algn="ctr"/>
            <a:r>
              <a:rPr lang="fa-IR" sz="4000" b="1" dirty="0" smtClean="0">
                <a:cs typeface="B Nazanin" pitchFamily="2" charset="-78"/>
              </a:rPr>
              <a:t>1 ـ احترام به شخصیت دیگران .</a:t>
            </a:r>
          </a:p>
          <a:p>
            <a:pPr algn="ctr"/>
            <a:r>
              <a:rPr lang="fa-IR" sz="4000" b="1" dirty="0" smtClean="0">
                <a:cs typeface="B Nazanin" pitchFamily="2" charset="-78"/>
              </a:rPr>
              <a:t>2 ـ دوست داشتن دیگران .</a:t>
            </a:r>
          </a:p>
          <a:p>
            <a:pPr algn="ctr"/>
            <a:r>
              <a:rPr lang="fa-IR" sz="4000" b="1" dirty="0" smtClean="0">
                <a:cs typeface="B Nazanin" pitchFamily="2" charset="-78"/>
              </a:rPr>
              <a:t>3ـ توان برقراری ارتباط با دیگران.</a:t>
            </a:r>
          </a:p>
          <a:p>
            <a:pPr algn="ctr"/>
            <a:r>
              <a:rPr lang="fa-IR" sz="4000" b="1" dirty="0" smtClean="0">
                <a:cs typeface="B Nazanin" pitchFamily="2" charset="-78"/>
              </a:rPr>
              <a:t>4ـ  یاد بگیریم خوب گوش کنیم .</a:t>
            </a:r>
            <a:endParaRPr lang="fa-IR" sz="4000" b="1" dirty="0">
              <a:cs typeface="B Nazanin" pitchFamily="2" charset="-78"/>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71472" y="304800"/>
            <a:ext cx="8286808" cy="5632311"/>
          </a:xfrm>
          <a:prstGeom prst="rect">
            <a:avLst/>
          </a:prstGeom>
          <a:noFill/>
        </p:spPr>
        <p:txBody>
          <a:bodyPr wrap="square" rtlCol="1">
            <a:spAutoFit/>
          </a:bodyPr>
          <a:lstStyle/>
          <a:p>
            <a:pPr algn="ctr"/>
            <a:r>
              <a:rPr lang="fa-IR" sz="4000" b="1" dirty="0" smtClean="0">
                <a:solidFill>
                  <a:srgbClr val="FF0000"/>
                </a:solidFill>
                <a:latin typeface="Arial" pitchFamily="34" charset="0"/>
                <a:cs typeface="B Nazanin" pitchFamily="2" charset="-78"/>
              </a:rPr>
              <a:t>پیشنهاد برای ایجاد تغییر از خود ( تحول در خود )</a:t>
            </a:r>
          </a:p>
          <a:p>
            <a:pPr algn="ctr"/>
            <a:endParaRPr lang="fa-IR" sz="4000" dirty="0" smtClean="0">
              <a:solidFill>
                <a:schemeClr val="bg2"/>
              </a:solidFill>
              <a:cs typeface="B Nazanin" pitchFamily="2" charset="-78"/>
            </a:endParaRPr>
          </a:p>
          <a:p>
            <a:pPr algn="ctr"/>
            <a:r>
              <a:rPr lang="fa-IR" sz="4000" b="1" dirty="0" smtClean="0">
                <a:cs typeface="B Nazanin" pitchFamily="2" charset="-78"/>
              </a:rPr>
              <a:t>نه (9)اقدام اساسی</a:t>
            </a:r>
          </a:p>
          <a:p>
            <a:pPr algn="ctr"/>
            <a:r>
              <a:rPr lang="fa-IR" sz="4000" b="1" dirty="0" smtClean="0">
                <a:cs typeface="B Nazanin" pitchFamily="2" charset="-78"/>
              </a:rPr>
              <a:t>5 ـ بیان عواطف و احساسات .</a:t>
            </a:r>
          </a:p>
          <a:p>
            <a:pPr algn="ctr"/>
            <a:r>
              <a:rPr lang="fa-IR" sz="4000" b="1" dirty="0" smtClean="0">
                <a:cs typeface="B Nazanin" pitchFamily="2" charset="-78"/>
              </a:rPr>
              <a:t>6 ـ پیدا کردن نکات مثبت در دیگران .</a:t>
            </a:r>
          </a:p>
          <a:p>
            <a:pPr algn="ctr"/>
            <a:r>
              <a:rPr lang="fa-IR" sz="4000" b="1" dirty="0" smtClean="0">
                <a:cs typeface="B Nazanin" pitchFamily="2" charset="-78"/>
              </a:rPr>
              <a:t>7 ـ تأمین بهداشت روانی خود.</a:t>
            </a:r>
          </a:p>
          <a:p>
            <a:pPr algn="ctr"/>
            <a:r>
              <a:rPr lang="fa-IR" sz="4000" b="1" dirty="0" smtClean="0">
                <a:cs typeface="B Nazanin" pitchFamily="2" charset="-78"/>
              </a:rPr>
              <a:t>8ـ ایجاد جومناسب سازمانی.</a:t>
            </a:r>
          </a:p>
          <a:p>
            <a:pPr algn="ctr"/>
            <a:r>
              <a:rPr lang="fa-IR" sz="4000" b="1" dirty="0" smtClean="0">
                <a:cs typeface="B Nazanin" pitchFamily="2" charset="-78"/>
              </a:rPr>
              <a:t>9ـ خود را خوب بشناسیم .  </a:t>
            </a:r>
            <a:endParaRPr lang="fa-IR" sz="4000" b="1" dirty="0">
              <a:cs typeface="B Nazanin" pitchFamily="2" charset="-78"/>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0958" y="1967567"/>
            <a:ext cx="8786842" cy="2985433"/>
          </a:xfrm>
          <a:prstGeom prst="rect">
            <a:avLst/>
          </a:prstGeom>
          <a:noFill/>
        </p:spPr>
        <p:txBody>
          <a:bodyPr wrap="square" rtlCol="1">
            <a:spAutoFit/>
          </a:bodyPr>
          <a:lstStyle/>
          <a:p>
            <a:pPr algn="ctr"/>
            <a:r>
              <a:rPr lang="fa-IR" sz="4400" b="1" dirty="0" smtClean="0">
                <a:solidFill>
                  <a:srgbClr val="FF0000"/>
                </a:solidFill>
                <a:cs typeface="B Titr" pitchFamily="2" charset="-78"/>
              </a:rPr>
              <a:t>دومین گام </a:t>
            </a:r>
            <a:r>
              <a:rPr lang="fa-IR" sz="4400" b="1" dirty="0" smtClean="0">
                <a:cs typeface="B Titr" pitchFamily="2" charset="-78"/>
              </a:rPr>
              <a:t>در موفقیت یک برنامه آموزشی </a:t>
            </a:r>
          </a:p>
          <a:p>
            <a:pPr algn="ctr"/>
            <a:endParaRPr lang="fa-IR" sz="4800" b="1" dirty="0" smtClean="0">
              <a:solidFill>
                <a:schemeClr val="bg1"/>
              </a:solidFill>
              <a:cs typeface="B Titr" pitchFamily="2" charset="-78"/>
            </a:endParaRPr>
          </a:p>
          <a:p>
            <a:pPr algn="ctr"/>
            <a:r>
              <a:rPr lang="fa-IR" sz="4800" b="1" dirty="0" smtClean="0">
                <a:cs typeface="B Titr" pitchFamily="2" charset="-78"/>
              </a:rPr>
              <a:t>شناسایی وضع موجود و فاصله آن تا وضع ممکن است .</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52600" y="2133600"/>
            <a:ext cx="4940776" cy="1862048"/>
          </a:xfrm>
          <a:prstGeom prst="rect">
            <a:avLst/>
          </a:prstGeom>
          <a:noFill/>
        </p:spPr>
        <p:txBody>
          <a:bodyPr wrap="none" rtlCol="1">
            <a:spAutoFit/>
          </a:bodyPr>
          <a:lstStyle/>
          <a:p>
            <a:r>
              <a:rPr lang="fa-IR" sz="11500" dirty="0" smtClean="0">
                <a:solidFill>
                  <a:srgbClr val="FF0000"/>
                </a:solidFill>
                <a:cs typeface="B Titr" pitchFamily="2" charset="-78"/>
              </a:rPr>
              <a:t>چند مثال</a:t>
            </a:r>
            <a:endParaRPr lang="fa-IR" sz="115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1000108"/>
            <a:ext cx="8286808" cy="5262979"/>
          </a:xfrm>
          <a:prstGeom prst="rect">
            <a:avLst/>
          </a:prstGeom>
          <a:noFill/>
        </p:spPr>
        <p:txBody>
          <a:bodyPr wrap="square" rtlCol="1">
            <a:spAutoFit/>
          </a:bodyPr>
          <a:lstStyle/>
          <a:p>
            <a:pPr algn="ctr"/>
            <a:r>
              <a:rPr lang="fa-IR" sz="4800" dirty="0" smtClean="0">
                <a:ln>
                  <a:solidFill>
                    <a:srgbClr val="FF0000"/>
                  </a:solidFill>
                </a:ln>
                <a:solidFill>
                  <a:schemeClr val="bg1"/>
                </a:solidFill>
                <a:cs typeface="B Nikoo" pitchFamily="2" charset="-78"/>
              </a:rPr>
              <a:t>(1)</a:t>
            </a:r>
            <a:endParaRPr lang="fa-IR" sz="4800" dirty="0" smtClean="0">
              <a:ln>
                <a:solidFill>
                  <a:srgbClr val="FF0000"/>
                </a:solidFill>
              </a:ln>
              <a:cs typeface="B Nikoo" pitchFamily="2" charset="-78"/>
            </a:endParaRPr>
          </a:p>
          <a:p>
            <a:pPr algn="ctr"/>
            <a:r>
              <a:rPr lang="fa-IR" sz="4800" dirty="0" smtClean="0">
                <a:cs typeface="B Nikoo" pitchFamily="2" charset="-78"/>
              </a:rPr>
              <a:t>مدیر مدرسه ای برای رفع بی انضباطی</a:t>
            </a:r>
          </a:p>
          <a:p>
            <a:pPr algn="ctr"/>
            <a:r>
              <a:rPr lang="fa-IR" sz="4800" dirty="0" smtClean="0">
                <a:cs typeface="B Nikoo" pitchFamily="2" charset="-78"/>
              </a:rPr>
              <a:t> دانش آموزی چند بار کلاس او را عوض کرد ، امانتیجه نگرفت . سرانجام مجبور</a:t>
            </a:r>
          </a:p>
          <a:p>
            <a:pPr algn="ctr"/>
            <a:r>
              <a:rPr lang="fa-IR" sz="4800" dirty="0" smtClean="0">
                <a:cs typeface="B Nikoo" pitchFamily="2" charset="-78"/>
              </a:rPr>
              <a:t> شد او را به مدرسه ای دیگر منتقل کند .</a:t>
            </a:r>
          </a:p>
          <a:p>
            <a:pPr algn="ctr"/>
            <a:endParaRPr lang="fa-IR" sz="4800" dirty="0" smtClean="0">
              <a:solidFill>
                <a:schemeClr val="bg1"/>
              </a:solidFill>
              <a:cs typeface="B Nikoo" pitchFamily="2" charset="-78"/>
            </a:endParaRPr>
          </a:p>
          <a:p>
            <a:pPr algn="ctr"/>
            <a:r>
              <a:rPr lang="fa-IR" sz="4800" dirty="0" smtClean="0">
                <a:solidFill>
                  <a:schemeClr val="bg1"/>
                </a:solidFill>
                <a:cs typeface="B Nikoo" pitchFamily="2" charset="-78"/>
              </a:rPr>
              <a:t> </a:t>
            </a:r>
            <a:r>
              <a:rPr lang="fa-IR" sz="4800" dirty="0" smtClean="0">
                <a:solidFill>
                  <a:srgbClr val="C00000"/>
                </a:solidFill>
                <a:cs typeface="B Nikoo" pitchFamily="2" charset="-78"/>
              </a:rPr>
              <a:t>آیا دانش آموز با این اقدام منضبط شد ؟</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928670"/>
            <a:ext cx="8572560" cy="5355312"/>
          </a:xfrm>
          <a:prstGeom prst="rect">
            <a:avLst/>
          </a:prstGeom>
          <a:noFill/>
        </p:spPr>
        <p:txBody>
          <a:bodyPr wrap="square" rtlCol="1">
            <a:spAutoFit/>
          </a:bodyPr>
          <a:lstStyle/>
          <a:p>
            <a:pPr algn="ctr"/>
            <a:r>
              <a:rPr lang="fa-IR" sz="3800" b="1" dirty="0" smtClean="0">
                <a:ln w="18000">
                  <a:solidFill>
                    <a:srgbClr val="FF0000"/>
                  </a:solidFill>
                  <a:prstDash val="solid"/>
                  <a:miter lim="800000"/>
                </a:ln>
                <a:solidFill>
                  <a:schemeClr val="bg1"/>
                </a:solidFill>
                <a:cs typeface="B Nazanin Outline" pitchFamily="2" charset="-78"/>
              </a:rPr>
              <a:t>(2)</a:t>
            </a:r>
          </a:p>
          <a:p>
            <a:pPr algn="ctr"/>
            <a:r>
              <a:rPr lang="fa-IR" sz="3800" b="1" dirty="0" smtClean="0">
                <a:ln w="18000">
                  <a:solidFill>
                    <a:schemeClr val="tx1"/>
                  </a:solidFill>
                  <a:prstDash val="solid"/>
                  <a:miter lim="800000"/>
                </a:ln>
                <a:cs typeface="B Nazanin Outline" pitchFamily="2" charset="-78"/>
              </a:rPr>
              <a:t>معلمی تازه کار چون نتوانسته است مفاهیم </a:t>
            </a:r>
          </a:p>
          <a:p>
            <a:pPr algn="ctr"/>
            <a:r>
              <a:rPr lang="fa-IR" sz="3800" b="1" dirty="0" smtClean="0">
                <a:ln w="18000">
                  <a:solidFill>
                    <a:schemeClr val="tx1"/>
                  </a:solidFill>
                  <a:prstDash val="solid"/>
                  <a:miter lim="800000"/>
                </a:ln>
                <a:cs typeface="B Nazanin Outline" pitchFamily="2" charset="-78"/>
              </a:rPr>
              <a:t>درسی را به درستی به دانش آموزان بیاموزد</a:t>
            </a:r>
          </a:p>
          <a:p>
            <a:pPr algn="ctr"/>
            <a:r>
              <a:rPr lang="fa-IR" sz="3800" b="1" dirty="0" smtClean="0">
                <a:ln w="18000">
                  <a:solidFill>
                    <a:schemeClr val="tx1"/>
                  </a:solidFill>
                  <a:prstDash val="solid"/>
                  <a:miter lim="800000"/>
                </a:ln>
                <a:cs typeface="B Nazanin Outline" pitchFamily="2" charset="-78"/>
              </a:rPr>
              <a:t> ، سؤالات ساده ای طرح کرده است و     </a:t>
            </a:r>
          </a:p>
          <a:p>
            <a:pPr algn="ctr"/>
            <a:r>
              <a:rPr lang="fa-IR" sz="3800" b="1" dirty="0" smtClean="0">
                <a:ln w="18000">
                  <a:solidFill>
                    <a:schemeClr val="tx1"/>
                  </a:solidFill>
                  <a:prstDash val="solid"/>
                  <a:miter lim="800000"/>
                </a:ln>
                <a:cs typeface="B Nazanin Outline" pitchFamily="2" charset="-78"/>
              </a:rPr>
              <a:t>دانش آموزان نمره های خوبی آورده اند .</a:t>
            </a:r>
          </a:p>
          <a:p>
            <a:pPr algn="ctr"/>
            <a:endParaRPr lang="fa-IR" sz="3800" b="1" dirty="0" smtClean="0">
              <a:ln w="18000">
                <a:solidFill>
                  <a:schemeClr val="bg1"/>
                </a:solidFill>
                <a:prstDash val="solid"/>
                <a:miter lim="800000"/>
              </a:ln>
              <a:solidFill>
                <a:schemeClr val="bg1"/>
              </a:solidFill>
              <a:cs typeface="B Nazanin Outline" pitchFamily="2" charset="-78"/>
            </a:endParaRPr>
          </a:p>
          <a:p>
            <a:pPr algn="ctr"/>
            <a:r>
              <a:rPr lang="fa-IR" sz="3800" b="1" dirty="0" smtClean="0">
                <a:ln w="18000">
                  <a:solidFill>
                    <a:srgbClr val="FF0000"/>
                  </a:solidFill>
                  <a:prstDash val="solid"/>
                  <a:miter lim="800000"/>
                </a:ln>
                <a:solidFill>
                  <a:schemeClr val="bg1"/>
                </a:solidFill>
                <a:cs typeface="B Nazanin Outline" pitchFamily="2" charset="-78"/>
              </a:rPr>
              <a:t>آیا وی مشکل یادگیری دانش آموزان را حل</a:t>
            </a:r>
          </a:p>
          <a:p>
            <a:pPr algn="ctr"/>
            <a:r>
              <a:rPr lang="fa-IR" sz="3800" b="1" dirty="0" smtClean="0">
                <a:ln w="18000">
                  <a:solidFill>
                    <a:srgbClr val="FF0000"/>
                  </a:solidFill>
                  <a:prstDash val="solid"/>
                  <a:miter lim="800000"/>
                </a:ln>
                <a:solidFill>
                  <a:schemeClr val="bg1"/>
                </a:solidFill>
                <a:cs typeface="B Nazanin Outline" pitchFamily="2" charset="-78"/>
              </a:rPr>
              <a:t> کرده یا آن را در زیر سؤالات ساده و غیر </a:t>
            </a:r>
          </a:p>
          <a:p>
            <a:pPr algn="ctr"/>
            <a:r>
              <a:rPr lang="fa-IR" sz="3800" b="1" dirty="0" smtClean="0">
                <a:ln w="18000">
                  <a:solidFill>
                    <a:srgbClr val="FF0000"/>
                  </a:solidFill>
                  <a:prstDash val="solid"/>
                  <a:miter lim="800000"/>
                </a:ln>
                <a:solidFill>
                  <a:schemeClr val="bg1"/>
                </a:solidFill>
                <a:cs typeface="B Nazanin Outline" pitchFamily="2" charset="-78"/>
              </a:rPr>
              <a:t>استاندارد مخفی کرده است ؟ کدام یک ؟</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928670"/>
            <a:ext cx="8286808" cy="5509200"/>
          </a:xfrm>
          <a:prstGeom prst="rect">
            <a:avLst/>
          </a:prstGeom>
          <a:noFill/>
        </p:spPr>
        <p:txBody>
          <a:bodyPr wrap="square" rtlCol="1">
            <a:spAutoFit/>
          </a:bodyPr>
          <a:lstStyle/>
          <a:p>
            <a:pPr algn="ctr"/>
            <a:r>
              <a:rPr lang="fa-IR" sz="4400" dirty="0" smtClean="0">
                <a:ln>
                  <a:solidFill>
                    <a:srgbClr val="FF0000"/>
                  </a:solidFill>
                </a:ln>
                <a:solidFill>
                  <a:srgbClr val="00B050"/>
                </a:solidFill>
                <a:cs typeface="B Niki Border" pitchFamily="2" charset="-78"/>
              </a:rPr>
              <a:t>(3)</a:t>
            </a:r>
          </a:p>
          <a:p>
            <a:pPr algn="ctr"/>
            <a:r>
              <a:rPr lang="fa-IR" sz="4400" dirty="0" smtClean="0">
                <a:ln>
                  <a:solidFill>
                    <a:srgbClr val="00B050"/>
                  </a:solidFill>
                </a:ln>
                <a:solidFill>
                  <a:srgbClr val="00B050"/>
                </a:solidFill>
                <a:cs typeface="B Niki Border" pitchFamily="2" charset="-78"/>
              </a:rPr>
              <a:t>خدمت گزار مدرسه ، زباله ها را از داخل</a:t>
            </a:r>
          </a:p>
          <a:p>
            <a:pPr algn="ctr"/>
            <a:r>
              <a:rPr lang="fa-IR" sz="4400" dirty="0" smtClean="0">
                <a:ln>
                  <a:solidFill>
                    <a:srgbClr val="00B050"/>
                  </a:solidFill>
                </a:ln>
                <a:solidFill>
                  <a:srgbClr val="00B050"/>
                </a:solidFill>
                <a:cs typeface="B Niki Border" pitchFamily="2" charset="-78"/>
              </a:rPr>
              <a:t>     کلاس ها جمع آوری می کند و آن ها را از</a:t>
            </a:r>
          </a:p>
          <a:p>
            <a:pPr algn="ctr"/>
            <a:r>
              <a:rPr lang="fa-IR" sz="4400" dirty="0" smtClean="0">
                <a:ln>
                  <a:solidFill>
                    <a:srgbClr val="00B050"/>
                  </a:solidFill>
                </a:ln>
                <a:solidFill>
                  <a:srgbClr val="00B050"/>
                </a:solidFill>
                <a:cs typeface="B Niki Border" pitchFamily="2" charset="-78"/>
              </a:rPr>
              <a:t> پشت پنجره های کلاس به حیاط خلوت مدرسه ی</a:t>
            </a:r>
          </a:p>
          <a:p>
            <a:pPr algn="ctr"/>
            <a:r>
              <a:rPr lang="fa-IR" sz="4400" dirty="0" smtClean="0">
                <a:ln>
                  <a:solidFill>
                    <a:srgbClr val="00B050"/>
                  </a:solidFill>
                </a:ln>
                <a:solidFill>
                  <a:srgbClr val="00B050"/>
                </a:solidFill>
                <a:cs typeface="B Niki Border" pitchFamily="2" charset="-78"/>
              </a:rPr>
              <a:t> مجاور می ریزد . </a:t>
            </a:r>
          </a:p>
          <a:p>
            <a:pPr algn="ctr"/>
            <a:endParaRPr lang="fa-IR" sz="4400" dirty="0" smtClean="0">
              <a:ln>
                <a:solidFill>
                  <a:schemeClr val="tx1"/>
                </a:solidFill>
              </a:ln>
              <a:cs typeface="B Niki Border" pitchFamily="2" charset="-78"/>
            </a:endParaRPr>
          </a:p>
          <a:p>
            <a:pPr algn="ctr"/>
            <a:r>
              <a:rPr lang="fa-IR" sz="4400" dirty="0" smtClean="0">
                <a:ln>
                  <a:solidFill>
                    <a:schemeClr val="tx1"/>
                  </a:solidFill>
                </a:ln>
                <a:cs typeface="B Niki Border" pitchFamily="2" charset="-78"/>
              </a:rPr>
              <a:t>آیا توانسته است مشکل بهداشت مدرسه را حل</a:t>
            </a:r>
          </a:p>
          <a:p>
            <a:pPr algn="ctr"/>
            <a:r>
              <a:rPr lang="fa-IR" sz="4400" dirty="0" smtClean="0">
                <a:ln>
                  <a:solidFill>
                    <a:schemeClr val="tx1"/>
                  </a:solidFill>
                </a:ln>
                <a:cs typeface="B Niki Border" pitchFamily="2" charset="-78"/>
              </a:rPr>
              <a:t> کند ؟ </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2071678"/>
            <a:ext cx="8286808" cy="3416320"/>
          </a:xfrm>
          <a:prstGeom prst="rect">
            <a:avLst/>
          </a:prstGeom>
          <a:noFill/>
        </p:spPr>
        <p:txBody>
          <a:bodyPr wrap="square" rtlCol="1">
            <a:spAutoFit/>
          </a:bodyPr>
          <a:lstStyle/>
          <a:p>
            <a:pPr algn="ctr"/>
            <a:r>
              <a:rPr lang="fa-IR" sz="5400" dirty="0" smtClean="0">
                <a:solidFill>
                  <a:srgbClr val="FF0000"/>
                </a:solidFill>
                <a:cs typeface="B Titr" pitchFamily="2" charset="-78"/>
              </a:rPr>
              <a:t>راه حل سوم:</a:t>
            </a:r>
          </a:p>
          <a:p>
            <a:pPr algn="ctr"/>
            <a:endParaRPr lang="fa-IR" sz="5400" dirty="0" smtClean="0">
              <a:cs typeface="B Titr" pitchFamily="2" charset="-78"/>
            </a:endParaRPr>
          </a:p>
          <a:p>
            <a:pPr algn="ctr"/>
            <a:r>
              <a:rPr lang="fa-IR" sz="5400" dirty="0" smtClean="0">
                <a:cs typeface="B Titr" pitchFamily="2" charset="-78"/>
              </a:rPr>
              <a:t>به جای جابه جایی مشکل ، آن را حل کنیم. </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ounded Rectangle 5"/>
          <p:cNvSpPr/>
          <p:nvPr/>
        </p:nvSpPr>
        <p:spPr>
          <a:xfrm>
            <a:off x="228600" y="1447800"/>
            <a:ext cx="8686800" cy="4876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idx="4294967295"/>
          </p:nvPr>
        </p:nvSpPr>
        <p:spPr>
          <a:xfrm>
            <a:off x="228600" y="377825"/>
            <a:ext cx="8686800" cy="841375"/>
          </a:xfrm>
        </p:spPr>
        <p:txBody>
          <a:bodyPr/>
          <a:lstStyle/>
          <a:p>
            <a:pPr algn="ctr"/>
            <a:r>
              <a:rPr lang="fa-IR" b="1" dirty="0" smtClean="0">
                <a:solidFill>
                  <a:schemeClr val="bg1"/>
                </a:solidFill>
                <a:cs typeface="B Titr" pitchFamily="2" charset="-78"/>
              </a:rPr>
              <a:t>کلاس های چند پایه ای در ایران و جهان</a:t>
            </a:r>
            <a:endParaRPr lang="fa-IR" b="1" dirty="0">
              <a:solidFill>
                <a:schemeClr val="bg1"/>
              </a:solidFill>
              <a:cs typeface="B Titr" pitchFamily="2" charset="-78"/>
            </a:endParaRPr>
          </a:p>
        </p:txBody>
      </p:sp>
      <p:sp>
        <p:nvSpPr>
          <p:cNvPr id="3" name="TextBox 2"/>
          <p:cNvSpPr txBox="1"/>
          <p:nvPr/>
        </p:nvSpPr>
        <p:spPr>
          <a:xfrm>
            <a:off x="3124200" y="2209800"/>
            <a:ext cx="5222905" cy="707886"/>
          </a:xfrm>
          <a:prstGeom prst="rect">
            <a:avLst/>
          </a:prstGeom>
          <a:noFill/>
        </p:spPr>
        <p:txBody>
          <a:bodyPr wrap="none" rtlCol="1">
            <a:spAutoFit/>
          </a:bodyPr>
          <a:lstStyle/>
          <a:p>
            <a:r>
              <a:rPr lang="fa-IR" sz="4000" b="1" dirty="0" smtClean="0">
                <a:cs typeface="B Nazanin" pitchFamily="2" charset="-78"/>
              </a:rPr>
              <a:t>آموزش چند پایه ای در جهان</a:t>
            </a:r>
            <a:endParaRPr lang="fa-IR" sz="4000" b="1" dirty="0">
              <a:cs typeface="B Nazanin" pitchFamily="2" charset="-78"/>
            </a:endParaRPr>
          </a:p>
        </p:txBody>
      </p:sp>
      <p:sp>
        <p:nvSpPr>
          <p:cNvPr id="4" name="TextBox 3"/>
          <p:cNvSpPr txBox="1"/>
          <p:nvPr/>
        </p:nvSpPr>
        <p:spPr>
          <a:xfrm>
            <a:off x="3111635" y="3124200"/>
            <a:ext cx="5126724" cy="707886"/>
          </a:xfrm>
          <a:prstGeom prst="rect">
            <a:avLst/>
          </a:prstGeom>
          <a:noFill/>
        </p:spPr>
        <p:txBody>
          <a:bodyPr wrap="none" rtlCol="1">
            <a:spAutoFit/>
          </a:bodyPr>
          <a:lstStyle/>
          <a:p>
            <a:r>
              <a:rPr lang="fa-IR" sz="4000" b="1" dirty="0" smtClean="0">
                <a:cs typeface="B Nazanin" pitchFamily="2" charset="-78"/>
              </a:rPr>
              <a:t>آموزش چند پایه ای در ایران</a:t>
            </a:r>
            <a:endParaRPr lang="fa-IR" sz="4000" b="1" dirty="0">
              <a:cs typeface="B Nazanin" pitchFamily="2" charset="-78"/>
            </a:endParaRPr>
          </a:p>
        </p:txBody>
      </p:sp>
      <p:sp>
        <p:nvSpPr>
          <p:cNvPr id="5" name="TextBox 4"/>
          <p:cNvSpPr txBox="1"/>
          <p:nvPr/>
        </p:nvSpPr>
        <p:spPr>
          <a:xfrm>
            <a:off x="457200" y="3962400"/>
            <a:ext cx="8618065" cy="707886"/>
          </a:xfrm>
          <a:prstGeom prst="rect">
            <a:avLst/>
          </a:prstGeom>
          <a:noFill/>
        </p:spPr>
        <p:txBody>
          <a:bodyPr wrap="none" rtlCol="1">
            <a:spAutoFit/>
          </a:bodyPr>
          <a:lstStyle/>
          <a:p>
            <a:r>
              <a:rPr lang="fa-IR" sz="4000" b="1" dirty="0" smtClean="0">
                <a:cs typeface="B Nazanin" pitchFamily="2" charset="-78"/>
              </a:rPr>
              <a:t>مدارس چند پایه را به عنوان یک واقعیت بپذیریم</a:t>
            </a:r>
            <a:endParaRPr lang="fa-IR" sz="4000" b="1" dirty="0">
              <a:cs typeface="B Nazanin" pitchFamily="2" charset="-78"/>
            </a:endParaRPr>
          </a:p>
        </p:txBody>
      </p:sp>
      <p:pic>
        <p:nvPicPr>
          <p:cNvPr id="7" name="Picture 9" descr="http://www.ingilisi.com/tazhib.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7188" y="1571625"/>
            <a:ext cx="1181100" cy="2714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819400"/>
            <a:ext cx="8686800" cy="841248"/>
          </a:xfrm>
        </p:spPr>
        <p:txBody>
          <a:bodyPr>
            <a:noAutofit/>
          </a:bodyPr>
          <a:lstStyle/>
          <a:p>
            <a:pPr algn="ctr"/>
            <a:r>
              <a:rPr lang="fa-IR" sz="4000" b="1" dirty="0" smtClean="0">
                <a:ln>
                  <a:solidFill>
                    <a:schemeClr val="tx1"/>
                  </a:solidFill>
                </a:ln>
                <a:solidFill>
                  <a:schemeClr val="tx1"/>
                </a:solidFill>
                <a:cs typeface="B Nazanin" pitchFamily="2" charset="-78"/>
              </a:rPr>
              <a:t>در دوحالت فوق شخص همان شخص است با همان مقدار تلاش .اما تصورات و نگرش او بر نتیجه آزمون تأثیر خواهد گذاشت.</a:t>
            </a:r>
            <a:endParaRPr lang="fa-IR" sz="4000" b="1" dirty="0">
              <a:ln>
                <a:solidFill>
                  <a:schemeClr val="tx1"/>
                </a:solidFill>
              </a:ln>
              <a:solidFill>
                <a:schemeClr val="tx1"/>
              </a:solidFill>
              <a:cs typeface="B Nazanin" pitchFamily="2" charset="-78"/>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28600"/>
            <a:ext cx="8686800" cy="838200"/>
          </a:xfrm>
        </p:spPr>
        <p:txBody>
          <a:bodyPr/>
          <a:lstStyle/>
          <a:p>
            <a:pPr algn="ctr"/>
            <a:r>
              <a:rPr lang="fa-IR" b="1" dirty="0" smtClean="0">
                <a:cs typeface="B Titr" pitchFamily="2" charset="-78"/>
              </a:rPr>
              <a:t>آموزش چند پایه ای در جهان</a:t>
            </a:r>
            <a:endParaRPr lang="fa-IR" b="1" dirty="0">
              <a:cs typeface="B Titr" pitchFamily="2" charset="-78"/>
            </a:endParaRPr>
          </a:p>
        </p:txBody>
      </p:sp>
      <p:sp>
        <p:nvSpPr>
          <p:cNvPr id="3" name="Content Placeholder 2"/>
          <p:cNvSpPr>
            <a:spLocks noGrp="1"/>
          </p:cNvSpPr>
          <p:nvPr>
            <p:ph idx="4294967295"/>
          </p:nvPr>
        </p:nvSpPr>
        <p:spPr>
          <a:xfrm>
            <a:off x="304800" y="1554163"/>
            <a:ext cx="8686800" cy="4525962"/>
          </a:xfrm>
        </p:spPr>
        <p:txBody>
          <a:bodyPr>
            <a:normAutofit/>
          </a:bodyPr>
          <a:lstStyle/>
          <a:p>
            <a:pPr algn="justLow" rtl="1">
              <a:buNone/>
            </a:pPr>
            <a:r>
              <a:rPr lang="fa-IR" sz="3600" b="1" dirty="0" smtClean="0">
                <a:cs typeface="B Nazanin" pitchFamily="2" charset="-78"/>
              </a:rPr>
              <a:t>آموزش چند پایه تا پیش از انقلاب صنعتی و شهر زدگی گسترده ،عمده ترین مشکل آموزشی در آمریکای شمالی بوده است و در آموزشگاه های بریتانیایی نظام </a:t>
            </a:r>
            <a:r>
              <a:rPr lang="fa-IR" sz="3600" b="1" dirty="0" smtClean="0">
                <a:solidFill>
                  <a:srgbClr val="FF0000"/>
                </a:solidFill>
                <a:cs typeface="B Nazanin" pitchFamily="2" charset="-78"/>
              </a:rPr>
              <a:t>«نظارت و همیاری » </a:t>
            </a:r>
            <a:r>
              <a:rPr lang="fa-IR" sz="3600" b="1" dirty="0" smtClean="0">
                <a:cs typeface="B Nazanin" pitchFamily="2" charset="-78"/>
              </a:rPr>
              <a:t>که در آن دانش آموزان بزرگتر و پیشرفته تر به دیگر دانش آموزان یاری می رساندند و بر پیشرفت آن ها نظارت می کردند ، سنتی دیرینه داشته است.</a:t>
            </a:r>
            <a:endParaRPr lang="fa-IR" sz="3600" b="1" dirty="0">
              <a:cs typeface="B Nazanin" pitchFamily="2" charset="-78"/>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1066800"/>
            <a:ext cx="8229600" cy="4830762"/>
          </a:xfrm>
          <a:noFill/>
        </p:spPr>
        <p:txBody>
          <a:bodyPr>
            <a:normAutofit/>
          </a:bodyPr>
          <a:lstStyle/>
          <a:p>
            <a:pPr algn="just" rtl="1"/>
            <a:r>
              <a:rPr lang="fa-IR" b="1" dirty="0" smtClean="0">
                <a:solidFill>
                  <a:srgbClr val="FF0000"/>
                </a:solidFill>
                <a:cs typeface="B Nazanin" pitchFamily="2" charset="-78"/>
              </a:rPr>
              <a:t>در قرن نوزدهم بود </a:t>
            </a:r>
            <a:r>
              <a:rPr lang="fa-IR" b="1" dirty="0" smtClean="0">
                <a:cs typeface="B Nazanin" pitchFamily="2" charset="-78"/>
              </a:rPr>
              <a:t>که برای بهتر اداره کردن کلاس ، دانش آموزان به گروه های مختلف سنی تقسیم </a:t>
            </a:r>
            <a:br>
              <a:rPr lang="fa-IR" b="1" dirty="0" smtClean="0">
                <a:cs typeface="B Nazanin" pitchFamily="2" charset="-78"/>
              </a:rPr>
            </a:br>
            <a:r>
              <a:rPr lang="fa-IR" b="1" dirty="0" smtClean="0">
                <a:cs typeface="B Nazanin" pitchFamily="2" charset="-78"/>
              </a:rPr>
              <a:t>می شدند و هر گروه به طور جداگانه آموزش داده شدند و به این ترتیب آموزش تک پایه ای رایج شد.با این همه هنوز آموزش چند پایه ای در بسیاری از نقاط آمریکای شمالی و اروپا به ویژه در روستاها و شهرک های پیرامونی شهرهای بزرگ ، از اهمیتی بسیار برخوردار است.</a:t>
            </a:r>
            <a:endParaRPr lang="fa-IR" b="1" dirty="0">
              <a:cs typeface="B Nazanin" pitchFamily="2" charset="-78"/>
            </a:endParaRPr>
          </a:p>
        </p:txBody>
      </p:sp>
      <p:sp>
        <p:nvSpPr>
          <p:cNvPr id="4" name="Title 1"/>
          <p:cNvSpPr txBox="1">
            <a:spLocks/>
          </p:cNvSpPr>
          <p:nvPr/>
        </p:nvSpPr>
        <p:spPr>
          <a:xfrm>
            <a:off x="304800" y="228600"/>
            <a:ext cx="8686800" cy="838200"/>
          </a:xfrm>
          <a:prstGeom prst="rect">
            <a:avLst/>
          </a:prstGeom>
        </p:spPr>
        <p:txBody>
          <a:bodyPr vert="horz"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3600" b="1" i="0" u="none" strike="noStrike" kern="1200" cap="all" spc="0" normalizeH="0" baseline="0" noProof="0" smtClean="0">
                <a:ln>
                  <a:noFill/>
                </a:ln>
                <a:solidFill>
                  <a:schemeClr val="tx2"/>
                </a:solidFill>
                <a:effectLst>
                  <a:reflection blurRad="12700" stA="48000" endA="300" endPos="55000" dir="5400000" sy="-90000" algn="bl" rotWithShape="0"/>
                </a:effectLst>
                <a:uLnTx/>
                <a:uFillTx/>
                <a:latin typeface="+mj-lt"/>
                <a:ea typeface="+mj-ea"/>
                <a:cs typeface="B Titr" pitchFamily="2" charset="-78"/>
              </a:rPr>
              <a:t>آموزش چند پایه ای در جهان</a:t>
            </a:r>
            <a:endParaRPr kumimoji="0" lang="fa-IR" sz="3600" b="1"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B Titr" pitchFamily="2" charset="-78"/>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152400"/>
            <a:ext cx="8534400" cy="6430962"/>
          </a:xfrm>
        </p:spPr>
        <p:txBody>
          <a:bodyPr>
            <a:noAutofit/>
          </a:bodyPr>
          <a:lstStyle/>
          <a:p>
            <a:pPr algn="justLow" rtl="1"/>
            <a:r>
              <a:rPr lang="fa-IR" b="1" dirty="0" smtClean="0">
                <a:cs typeface="B Nazanin" pitchFamily="2" charset="-78"/>
              </a:rPr>
              <a:t>این نوع آموزش خدمات ارزنده ای در بخش هایی از </a:t>
            </a:r>
            <a:r>
              <a:rPr lang="fa-IR" b="1" dirty="0" smtClean="0">
                <a:solidFill>
                  <a:srgbClr val="FF0000"/>
                </a:solidFill>
                <a:cs typeface="B Nazanin" pitchFamily="2" charset="-78"/>
              </a:rPr>
              <a:t>روستاهای اسکاتلند ، کانادا ، فرانسه ، ایالات متحده و کشورهای اسکاندیناوی ارائه می دهد.</a:t>
            </a:r>
            <a:br>
              <a:rPr lang="fa-IR" b="1" dirty="0" smtClean="0">
                <a:solidFill>
                  <a:srgbClr val="FF0000"/>
                </a:solidFill>
                <a:cs typeface="B Nazanin" pitchFamily="2" charset="-78"/>
              </a:rPr>
            </a:br>
            <a:r>
              <a:rPr lang="fa-IR" b="1" dirty="0" smtClean="0">
                <a:cs typeface="B Nazanin" pitchFamily="2" charset="-78"/>
              </a:rPr>
              <a:t>در فرانسه ، بریتانیا و هلند آموزش چند پایه ای در بسیاری از جاهای کوچک ، به سبب کاهش جمعیت دانش آموزی و آموزگار ، رایج شده است.</a:t>
            </a:r>
            <a:br>
              <a:rPr lang="fa-IR" b="1" dirty="0" smtClean="0">
                <a:cs typeface="B Nazanin" pitchFamily="2" charset="-78"/>
              </a:rPr>
            </a:br>
            <a:r>
              <a:rPr lang="fa-IR" b="1" dirty="0" smtClean="0">
                <a:cs typeface="B Nazanin" pitchFamily="2" charset="-78"/>
              </a:rPr>
              <a:t>در بسیاری از کشورهای اروپایی شمار چنین مدارسی به دلیل اقتصادی بودن رو به فزونی است.</a:t>
            </a:r>
            <a:br>
              <a:rPr lang="fa-IR" b="1" dirty="0" smtClean="0">
                <a:cs typeface="B Nazanin" pitchFamily="2" charset="-78"/>
              </a:rPr>
            </a:br>
            <a:r>
              <a:rPr lang="fa-IR" b="1" dirty="0" smtClean="0">
                <a:cs typeface="B Nazanin" pitchFamily="2" charset="-78"/>
              </a:rPr>
              <a:t>یک بررسی در کشور هلند نشان می دهد 29 درصد همه ی پایه های دوره ی دبستان دانش آموزانی با سن های متفاوت بوده اند.( وین من و دیگران ، 1987 )</a:t>
            </a:r>
            <a:endParaRPr lang="fa-IR" b="1" dirty="0">
              <a:cs typeface="B Nazanin" pitchFamily="2" charset="-78"/>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609600"/>
            <a:ext cx="8229600" cy="6172200"/>
          </a:xfrm>
        </p:spPr>
        <p:txBody>
          <a:bodyPr>
            <a:noAutofit/>
          </a:bodyPr>
          <a:lstStyle/>
          <a:p>
            <a:pPr algn="r" rtl="1"/>
            <a:r>
              <a:rPr lang="fa-IR" sz="3200" b="1" dirty="0" smtClean="0">
                <a:cs typeface="B Nazanin" pitchFamily="2" charset="-78"/>
              </a:rPr>
              <a:t>پژوهشی دیگر در شمال غرب انگلستان هم گویای آن است که 66 درصد آموزشگاه هایی که در بررسی شرکت داشته اند ، دانش آموزانی با سن های گوناگون هستند.( بنیت ودیگران ، 1983 )</a:t>
            </a:r>
            <a:br>
              <a:rPr lang="fa-IR" sz="3200" b="1" dirty="0" smtClean="0">
                <a:cs typeface="B Nazanin" pitchFamily="2" charset="-78"/>
              </a:rPr>
            </a:br>
            <a:r>
              <a:rPr lang="fa-IR" sz="3200" b="1" dirty="0" smtClean="0">
                <a:cs typeface="B Nazanin" pitchFamily="2" charset="-78"/>
              </a:rPr>
              <a:t>برای نمونه :</a:t>
            </a:r>
            <a:br>
              <a:rPr lang="fa-IR" sz="3200" b="1" dirty="0" smtClean="0">
                <a:cs typeface="B Nazanin" pitchFamily="2" charset="-78"/>
              </a:rPr>
            </a:br>
            <a:r>
              <a:rPr lang="fa-IR" sz="3200" b="1" dirty="0" smtClean="0">
                <a:cs typeface="B Nazanin" pitchFamily="2" charset="-78"/>
              </a:rPr>
              <a:t>چین بیش از 420هزار</a:t>
            </a:r>
            <a:br>
              <a:rPr lang="fa-IR" sz="3200" b="1" dirty="0" smtClean="0">
                <a:cs typeface="B Nazanin" pitchFamily="2" charset="-78"/>
              </a:rPr>
            </a:br>
            <a:r>
              <a:rPr lang="fa-IR" sz="3200" b="1" dirty="0" smtClean="0">
                <a:cs typeface="B Nazanin" pitchFamily="2" charset="-78"/>
              </a:rPr>
              <a:t>اندونزی 20هزار</a:t>
            </a:r>
            <a:br>
              <a:rPr lang="fa-IR" sz="3200" b="1" dirty="0" smtClean="0">
                <a:cs typeface="B Nazanin" pitchFamily="2" charset="-78"/>
              </a:rPr>
            </a:br>
            <a:r>
              <a:rPr lang="fa-IR" sz="3200" b="1" dirty="0" smtClean="0">
                <a:cs typeface="B Nazanin" pitchFamily="2" charset="-78"/>
              </a:rPr>
              <a:t>مالزی 1540 مدرسه ی چند پایه وجود دارد.</a:t>
            </a:r>
            <a:br>
              <a:rPr lang="fa-IR" sz="3200" b="1" dirty="0" smtClean="0">
                <a:cs typeface="B Nazanin" pitchFamily="2" charset="-78"/>
              </a:rPr>
            </a:br>
            <a:r>
              <a:rPr lang="fa-IR" sz="3200" b="1" dirty="0" smtClean="0">
                <a:cs typeface="B Nazanin" pitchFamily="2" charset="-78"/>
              </a:rPr>
              <a:t>8% آموزشگاه های فیلیپین و 61 % دبستان های هند تنها 1 یا 2 آموزگار دارند.( یونسکو ، 1989)22 % مدارس مکزیک دارای شش پایه تنها با یک آموزگار اداره می شوند. </a:t>
            </a:r>
            <a:br>
              <a:rPr lang="fa-IR" sz="3200" b="1" dirty="0" smtClean="0">
                <a:cs typeface="B Nazanin" pitchFamily="2" charset="-78"/>
              </a:rPr>
            </a:br>
            <a:r>
              <a:rPr lang="fa-IR" sz="3200" b="1" dirty="0" smtClean="0">
                <a:cs typeface="B Nazanin" pitchFamily="2" charset="-78"/>
              </a:rPr>
              <a:t/>
            </a:r>
            <a:br>
              <a:rPr lang="fa-IR" sz="3200" b="1" dirty="0" smtClean="0">
                <a:cs typeface="B Nazanin" pitchFamily="2" charset="-78"/>
              </a:rPr>
            </a:br>
            <a:endParaRPr lang="fa-IR" sz="3200" b="1" dirty="0">
              <a:cs typeface="B Nazanin" pitchFamily="2" charset="-78"/>
            </a:endParaRPr>
          </a:p>
        </p:txBody>
      </p:sp>
      <p:sp>
        <p:nvSpPr>
          <p:cNvPr id="3" name="Rectangle 2"/>
          <p:cNvSpPr/>
          <p:nvPr/>
        </p:nvSpPr>
        <p:spPr>
          <a:xfrm>
            <a:off x="0" y="-27384"/>
            <a:ext cx="9144000" cy="7848302"/>
          </a:xfrm>
          <a:prstGeom prst="rect">
            <a:avLst/>
          </a:prstGeom>
          <a:solidFill>
            <a:srgbClr val="7030A0"/>
          </a:solidFill>
        </p:spPr>
        <p:txBody>
          <a:bodyPr wrap="square">
            <a:spAutoFit/>
          </a:bodyPr>
          <a:lstStyle/>
          <a:p>
            <a:pPr algn="ctr"/>
            <a:endParaRPr lang="fa-IR" sz="8000" dirty="0" smtClean="0">
              <a:solidFill>
                <a:schemeClr val="bg1"/>
              </a:solidFill>
              <a:cs typeface="B Titr" pitchFamily="2" charset="-78"/>
            </a:endParaRPr>
          </a:p>
          <a:p>
            <a:pPr algn="ctr"/>
            <a:endParaRPr lang="fa-IR" sz="2400" dirty="0">
              <a:solidFill>
                <a:schemeClr val="bg1"/>
              </a:solidFill>
              <a:cs typeface="B Titr" pitchFamily="2" charset="-78"/>
            </a:endParaRPr>
          </a:p>
          <a:p>
            <a:pPr algn="ctr"/>
            <a:r>
              <a:rPr lang="fa-IR" sz="8000" dirty="0" smtClean="0">
                <a:solidFill>
                  <a:schemeClr val="bg1"/>
                </a:solidFill>
                <a:cs typeface="B Titr" pitchFamily="2" charset="-78"/>
              </a:rPr>
              <a:t>دیدگاههای کشورهای مختلف نسبت به</a:t>
            </a:r>
          </a:p>
          <a:p>
            <a:pPr algn="ctr"/>
            <a:r>
              <a:rPr lang="fa-IR" sz="8000" dirty="0" smtClean="0">
                <a:solidFill>
                  <a:schemeClr val="bg1"/>
                </a:solidFill>
                <a:cs typeface="B Titr" pitchFamily="2" charset="-78"/>
              </a:rPr>
              <a:t> کلاس های چندپایه</a:t>
            </a:r>
          </a:p>
          <a:p>
            <a:pPr algn="ctr"/>
            <a:endParaRPr lang="fa-IR" sz="8000" dirty="0" smtClean="0">
              <a:solidFill>
                <a:schemeClr val="bg1"/>
              </a:solidFill>
              <a:cs typeface="B Titr" pitchFamily="2" charset="-78"/>
            </a:endParaRPr>
          </a:p>
          <a:p>
            <a:pPr algn="ctr"/>
            <a:endParaRPr lang="fa-IR" sz="8000"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 y="1143000"/>
          <a:ext cx="8915400" cy="5562600"/>
        </p:xfrm>
        <a:graphic>
          <a:graphicData uri="http://schemas.openxmlformats.org/drawingml/2006/table">
            <a:tbl>
              <a:tblPr rtl="1" firstRow="1" bandRow="1">
                <a:tableStyleId>{5940675A-B579-460E-94D1-54222C63F5DA}</a:tableStyleId>
              </a:tblPr>
              <a:tblGrid>
                <a:gridCol w="1948323">
                  <a:extLst>
                    <a:ext uri="{9D8B030D-6E8A-4147-A177-3AD203B41FA5}">
                      <a16:colId xmlns:a16="http://schemas.microsoft.com/office/drawing/2014/main" val="20000"/>
                    </a:ext>
                  </a:extLst>
                </a:gridCol>
                <a:gridCol w="6967077">
                  <a:extLst>
                    <a:ext uri="{9D8B030D-6E8A-4147-A177-3AD203B41FA5}">
                      <a16:colId xmlns:a16="http://schemas.microsoft.com/office/drawing/2014/main" val="20001"/>
                    </a:ext>
                  </a:extLst>
                </a:gridCol>
              </a:tblGrid>
              <a:tr h="370840">
                <a:tc>
                  <a:txBody>
                    <a:bodyPr/>
                    <a:lstStyle/>
                    <a:p>
                      <a:pPr algn="ctr" rtl="1"/>
                      <a:r>
                        <a:rPr lang="fa-IR" sz="1800" b="1" dirty="0" smtClean="0">
                          <a:cs typeface="B Nazanin" pitchFamily="2" charset="-78"/>
                        </a:rPr>
                        <a:t>کشور</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آمار کلاس</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0"/>
                  </a:ext>
                </a:extLst>
              </a:tr>
              <a:tr h="370840">
                <a:tc>
                  <a:txBody>
                    <a:bodyPr/>
                    <a:lstStyle/>
                    <a:p>
                      <a:pPr algn="ctr" rtl="1"/>
                      <a:r>
                        <a:rPr lang="fa-IR" sz="1800" b="1" dirty="0" smtClean="0">
                          <a:cs typeface="B Nazanin" pitchFamily="2" charset="-78"/>
                        </a:rPr>
                        <a:t>انگلستان</a:t>
                      </a:r>
                      <a:endParaRPr lang="fa-IR" sz="1800" b="1" dirty="0">
                        <a:solidFill>
                          <a:schemeClr val="tx1"/>
                        </a:solidFill>
                        <a:cs typeface="B Nazanin" pitchFamily="2" charset="-78"/>
                      </a:endParaRPr>
                    </a:p>
                  </a:txBody>
                  <a:tcPr>
                    <a:solidFill>
                      <a:schemeClr val="bg1"/>
                    </a:solidFill>
                  </a:tcPr>
                </a:tc>
                <a:tc>
                  <a:txBody>
                    <a:bodyPr/>
                    <a:lstStyle/>
                    <a:p>
                      <a:pPr algn="ctr" rtl="1"/>
                      <a:r>
                        <a:rPr lang="fa-IR" sz="1800" b="1" dirty="0" smtClean="0">
                          <a:cs typeface="B Nazanin" pitchFamily="2" charset="-78"/>
                        </a:rPr>
                        <a:t>25.4 درصد کلاس های ابتدایی  دو یا سه پایه هستند.</a:t>
                      </a:r>
                      <a:endParaRPr lang="fa-IR" sz="1800" b="1" dirty="0">
                        <a:solidFill>
                          <a:schemeClr val="tx1"/>
                        </a:solidFill>
                        <a:cs typeface="B Nazanin" pitchFamily="2" charset="-78"/>
                      </a:endParaRPr>
                    </a:p>
                  </a:txBody>
                  <a:tcPr>
                    <a:solidFill>
                      <a:schemeClr val="bg1"/>
                    </a:solidFill>
                  </a:tcPr>
                </a:tc>
                <a:extLst>
                  <a:ext uri="{0D108BD9-81ED-4DB2-BD59-A6C34878D82A}">
                    <a16:rowId xmlns:a16="http://schemas.microsoft.com/office/drawing/2014/main" val="10001"/>
                  </a:ext>
                </a:extLst>
              </a:tr>
              <a:tr h="370840">
                <a:tc>
                  <a:txBody>
                    <a:bodyPr/>
                    <a:lstStyle/>
                    <a:p>
                      <a:pPr algn="ctr" rtl="1"/>
                      <a:r>
                        <a:rPr lang="fa-IR" sz="1800" b="1" dirty="0" smtClean="0">
                          <a:cs typeface="B Nazanin" pitchFamily="2" charset="-78"/>
                        </a:rPr>
                        <a:t>نیوزلند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53درصد</a:t>
                      </a:r>
                      <a:r>
                        <a:rPr lang="fa-IR" sz="1800" b="1" baseline="0" dirty="0" smtClean="0">
                          <a:cs typeface="B Nazanin" pitchFamily="2" charset="-78"/>
                        </a:rPr>
                        <a:t> معلمان در کلاس های چند پایه تدریس می کنند.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2"/>
                  </a:ext>
                </a:extLst>
              </a:tr>
              <a:tr h="370840">
                <a:tc>
                  <a:txBody>
                    <a:bodyPr/>
                    <a:lstStyle/>
                    <a:p>
                      <a:pPr algn="ctr" rtl="1"/>
                      <a:r>
                        <a:rPr lang="fa-IR" sz="1800" b="1" dirty="0" smtClean="0">
                          <a:cs typeface="B Nazanin" pitchFamily="2" charset="-78"/>
                        </a:rPr>
                        <a:t>ایرلند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40 درصد مدارس ابتدایی دو</a:t>
                      </a:r>
                      <a:r>
                        <a:rPr lang="fa-IR" sz="1800" b="1" baseline="0" dirty="0" smtClean="0">
                          <a:cs typeface="B Nazanin" pitchFamily="2" charset="-78"/>
                        </a:rPr>
                        <a:t> یا چند پایه اند.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3"/>
                  </a:ext>
                </a:extLst>
              </a:tr>
              <a:tr h="370840">
                <a:tc>
                  <a:txBody>
                    <a:bodyPr/>
                    <a:lstStyle/>
                    <a:p>
                      <a:pPr algn="ctr" rtl="1"/>
                      <a:r>
                        <a:rPr lang="fa-IR" sz="1800" b="1" dirty="0" smtClean="0">
                          <a:cs typeface="B Nazanin" pitchFamily="2" charset="-78"/>
                        </a:rPr>
                        <a:t>اسکاتلند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33 درصد کلاس ها چند پایه دارند.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4"/>
                  </a:ext>
                </a:extLst>
              </a:tr>
              <a:tr h="370840">
                <a:tc>
                  <a:txBody>
                    <a:bodyPr/>
                    <a:lstStyle/>
                    <a:p>
                      <a:pPr algn="ctr" rtl="1"/>
                      <a:r>
                        <a:rPr lang="fa-IR" sz="1800" b="1" dirty="0" smtClean="0">
                          <a:cs typeface="B Nazanin" pitchFamily="2" charset="-78"/>
                        </a:rPr>
                        <a:t>فنلاند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32.5 در صد کلاس ها ی ابتدایی چند پایه هستند.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5"/>
                  </a:ext>
                </a:extLst>
              </a:tr>
              <a:tr h="370840">
                <a:tc>
                  <a:txBody>
                    <a:bodyPr/>
                    <a:lstStyle/>
                    <a:p>
                      <a:pPr algn="ctr" rtl="1"/>
                      <a:r>
                        <a:rPr lang="fa-IR" sz="1800" b="1" dirty="0" smtClean="0">
                          <a:cs typeface="B Nazanin" pitchFamily="2" charset="-78"/>
                        </a:rPr>
                        <a:t>نروژ</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42 درصد کلاس چند پایه دارند.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6"/>
                  </a:ext>
                </a:extLst>
              </a:tr>
              <a:tr h="370840">
                <a:tc>
                  <a:txBody>
                    <a:bodyPr/>
                    <a:lstStyle/>
                    <a:p>
                      <a:pPr algn="ctr" rtl="1"/>
                      <a:r>
                        <a:rPr lang="fa-IR" sz="1800" b="1" dirty="0" smtClean="0">
                          <a:cs typeface="B Nazanin" pitchFamily="2" charset="-78"/>
                        </a:rPr>
                        <a:t>اتریش</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25 درصد مدارس دو یا سه پایه یا بیش تر از آن دارند.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7"/>
                  </a:ext>
                </a:extLst>
              </a:tr>
              <a:tr h="370840">
                <a:tc>
                  <a:txBody>
                    <a:bodyPr/>
                    <a:lstStyle/>
                    <a:p>
                      <a:pPr algn="ctr" rtl="1"/>
                      <a:r>
                        <a:rPr lang="fa-IR" sz="1800" b="1" dirty="0" smtClean="0">
                          <a:cs typeface="B Nazanin" pitchFamily="2" charset="-78"/>
                        </a:rPr>
                        <a:t>یونان</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31 درصد کلاس های ابتدایی کلاس های چند پایه اند.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8"/>
                  </a:ext>
                </a:extLst>
              </a:tr>
              <a:tr h="370840">
                <a:tc>
                  <a:txBody>
                    <a:bodyPr/>
                    <a:lstStyle/>
                    <a:p>
                      <a:pPr algn="ctr" rtl="1"/>
                      <a:r>
                        <a:rPr lang="fa-IR" sz="1800" b="1" dirty="0" smtClean="0">
                          <a:cs typeface="B Nazanin" pitchFamily="2" charset="-78"/>
                        </a:rPr>
                        <a:t>چک</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35 درصد کلاس های ابتدایی چند پایه هستند.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09"/>
                  </a:ext>
                </a:extLst>
              </a:tr>
              <a:tr h="370840">
                <a:tc>
                  <a:txBody>
                    <a:bodyPr/>
                    <a:lstStyle/>
                    <a:p>
                      <a:pPr algn="ctr" rtl="1"/>
                      <a:r>
                        <a:rPr lang="fa-IR" sz="1800" b="1" dirty="0" smtClean="0">
                          <a:cs typeface="B Nazanin" pitchFamily="2" charset="-78"/>
                        </a:rPr>
                        <a:t>سویس</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33 درصد کلاس های در سطوح ابتدایی چند پایه هستند.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10"/>
                  </a:ext>
                </a:extLst>
              </a:tr>
              <a:tr h="370840">
                <a:tc>
                  <a:txBody>
                    <a:bodyPr/>
                    <a:lstStyle/>
                    <a:p>
                      <a:pPr algn="ctr" rtl="1"/>
                      <a:r>
                        <a:rPr lang="fa-IR" sz="1800" b="1" dirty="0" smtClean="0">
                          <a:cs typeface="B Nazanin" pitchFamily="2" charset="-78"/>
                        </a:rPr>
                        <a:t>آلمان</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80 در صد از دانش آموزان در کلاس های چند پایه حضور دارند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11"/>
                  </a:ext>
                </a:extLst>
              </a:tr>
              <a:tr h="370840">
                <a:tc>
                  <a:txBody>
                    <a:bodyPr/>
                    <a:lstStyle/>
                    <a:p>
                      <a:pPr algn="ctr" rtl="1"/>
                      <a:r>
                        <a:rPr lang="fa-IR" sz="1800" b="1" dirty="0" smtClean="0">
                          <a:cs typeface="B Nazanin" pitchFamily="2" charset="-78"/>
                        </a:rPr>
                        <a:t>سوئد</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طی</a:t>
                      </a:r>
                      <a:r>
                        <a:rPr lang="fa-IR" sz="1800" b="1" baseline="0" dirty="0" smtClean="0">
                          <a:cs typeface="B Nazanin" pitchFamily="2" charset="-78"/>
                        </a:rPr>
                        <a:t> سال های 1987 تا1988 حدود 35 درصد مدارس چند پایه اند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12"/>
                  </a:ext>
                </a:extLst>
              </a:tr>
              <a:tr h="370840">
                <a:tc>
                  <a:txBody>
                    <a:bodyPr/>
                    <a:lstStyle/>
                    <a:p>
                      <a:pPr algn="ctr" rtl="1"/>
                      <a:r>
                        <a:rPr lang="fa-IR" sz="1800" b="1" dirty="0" smtClean="0">
                          <a:cs typeface="B Nazanin" pitchFamily="2" charset="-78"/>
                        </a:rPr>
                        <a:t>استرالیا</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34 درصد مدارس در سال 1990 چندپایه بودند.</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13"/>
                  </a:ext>
                </a:extLst>
              </a:tr>
              <a:tr h="370840">
                <a:tc>
                  <a:txBody>
                    <a:bodyPr/>
                    <a:lstStyle/>
                    <a:p>
                      <a:pPr algn="ctr" rtl="1"/>
                      <a:r>
                        <a:rPr lang="fa-IR" sz="1800" b="1" dirty="0" smtClean="0">
                          <a:cs typeface="B Nazanin" pitchFamily="2" charset="-78"/>
                        </a:rPr>
                        <a:t>کانادا</a:t>
                      </a:r>
                      <a:endParaRPr lang="fa-IR" sz="1800" b="1" dirty="0">
                        <a:cs typeface="B Nazanin" pitchFamily="2" charset="-78"/>
                      </a:endParaRPr>
                    </a:p>
                  </a:txBody>
                  <a:tcPr>
                    <a:solidFill>
                      <a:schemeClr val="bg1"/>
                    </a:solidFill>
                  </a:tcPr>
                </a:tc>
                <a:tc>
                  <a:txBody>
                    <a:bodyPr/>
                    <a:lstStyle/>
                    <a:p>
                      <a:pPr algn="ctr" rtl="1"/>
                      <a:r>
                        <a:rPr lang="fa-IR" sz="1800" b="1" dirty="0" smtClean="0">
                          <a:cs typeface="B Nazanin" pitchFamily="2" charset="-78"/>
                        </a:rPr>
                        <a:t>از هر هفت</a:t>
                      </a:r>
                      <a:r>
                        <a:rPr lang="fa-IR" sz="1800" b="1" baseline="0" dirty="0" smtClean="0">
                          <a:cs typeface="B Nazanin" pitchFamily="2" charset="-78"/>
                        </a:rPr>
                        <a:t> کلاس یکی از ان ها چند پایه است.</a:t>
                      </a:r>
                      <a:endParaRPr lang="fa-IR" sz="1800" b="1" dirty="0">
                        <a:cs typeface="B Nazanin" pitchFamily="2" charset="-78"/>
                      </a:endParaRPr>
                    </a:p>
                  </a:txBody>
                  <a:tcPr>
                    <a:solidFill>
                      <a:schemeClr val="bg1"/>
                    </a:solidFill>
                  </a:tcPr>
                </a:tc>
                <a:extLst>
                  <a:ext uri="{0D108BD9-81ED-4DB2-BD59-A6C34878D82A}">
                    <a16:rowId xmlns:a16="http://schemas.microsoft.com/office/drawing/2014/main" val="10014"/>
                  </a:ext>
                </a:extLst>
              </a:tr>
            </a:tbl>
          </a:graphicData>
        </a:graphic>
      </p:graphicFrame>
      <p:sp>
        <p:nvSpPr>
          <p:cNvPr id="5" name="TextBox 4"/>
          <p:cNvSpPr txBox="1"/>
          <p:nvPr/>
        </p:nvSpPr>
        <p:spPr>
          <a:xfrm>
            <a:off x="1066800" y="329625"/>
            <a:ext cx="7486344" cy="584775"/>
          </a:xfrm>
          <a:prstGeom prst="rect">
            <a:avLst/>
          </a:prstGeom>
          <a:noFill/>
        </p:spPr>
        <p:txBody>
          <a:bodyPr wrap="none" rtlCol="1">
            <a:spAutoFit/>
          </a:bodyPr>
          <a:lstStyle/>
          <a:p>
            <a:r>
              <a:rPr lang="fa-IR" sz="3200" dirty="0" smtClean="0">
                <a:solidFill>
                  <a:schemeClr val="bg1"/>
                </a:solidFill>
                <a:cs typeface="B Titr" pitchFamily="2" charset="-78"/>
              </a:rPr>
              <a:t>توزیع کلاس های چند پایه در کشورهای مختلف دنیا</a:t>
            </a:r>
            <a:endParaRPr lang="fa-IR" sz="3200" dirty="0">
              <a:solidFill>
                <a:schemeClr val="bg1"/>
              </a:solidFill>
              <a:cs typeface="B Titr" pitchFamily="2" charset="-78"/>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0" y="-27384"/>
            <a:ext cx="9144000" cy="7109639"/>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800" dirty="0" smtClean="0">
                <a:cs typeface="2  Titr" pitchFamily="2" charset="-78"/>
              </a:rPr>
              <a:t>هندوستان</a:t>
            </a:r>
            <a:endParaRPr lang="fa-IR" sz="3800" dirty="0">
              <a:cs typeface="2  Titr" pitchFamily="2" charset="-78"/>
            </a:endParaRPr>
          </a:p>
          <a:p>
            <a:pPr algn="ctr" rtl="1"/>
            <a:r>
              <a:rPr lang="fa-IR" sz="3800" dirty="0" smtClean="0">
                <a:solidFill>
                  <a:srgbClr val="7030A0"/>
                </a:solidFill>
                <a:cs typeface="2  Titr" pitchFamily="2" charset="-78"/>
              </a:rPr>
              <a:t> </a:t>
            </a:r>
            <a:r>
              <a:rPr lang="fa-IR" sz="3800" dirty="0">
                <a:solidFill>
                  <a:srgbClr val="7030A0"/>
                </a:solidFill>
                <a:cs typeface="2  Titr" pitchFamily="2" charset="-78"/>
              </a:rPr>
              <a:t>77 درصد مدرسه‌های ابتدایی، چند پایه هستند. این امر از دلایل متعددی </a:t>
            </a:r>
            <a:r>
              <a:rPr lang="fa-IR" sz="3800" dirty="0" smtClean="0">
                <a:solidFill>
                  <a:srgbClr val="7030A0"/>
                </a:solidFill>
                <a:cs typeface="2  Titr" pitchFamily="2" charset="-78"/>
              </a:rPr>
              <a:t>ناشی شده است از </a:t>
            </a:r>
            <a:r>
              <a:rPr lang="fa-IR" sz="3800" dirty="0">
                <a:solidFill>
                  <a:srgbClr val="7030A0"/>
                </a:solidFill>
                <a:cs typeface="2  Titr" pitchFamily="2" charset="-78"/>
              </a:rPr>
              <a:t>جمله</a:t>
            </a:r>
            <a:r>
              <a:rPr lang="fa-IR" sz="3800" dirty="0" smtClean="0">
                <a:solidFill>
                  <a:srgbClr val="7030A0"/>
                </a:solidFill>
                <a:cs typeface="2  Titr" pitchFamily="2" charset="-78"/>
              </a:rPr>
              <a:t>:</a:t>
            </a:r>
            <a:r>
              <a:rPr lang="fa-IR" sz="3800" dirty="0" smtClean="0">
                <a:solidFill>
                  <a:srgbClr val="002060"/>
                </a:solidFill>
                <a:cs typeface="2  Titr" pitchFamily="2" charset="-78"/>
              </a:rPr>
              <a:t> </a:t>
            </a:r>
          </a:p>
          <a:p>
            <a:pPr marL="457200" indent="-457200" algn="ctr" rtl="1">
              <a:buFont typeface="Arial" pitchFamily="34" charset="0"/>
              <a:buChar char="•"/>
            </a:pPr>
            <a:r>
              <a:rPr lang="fa-IR" sz="3800" dirty="0" smtClean="0">
                <a:solidFill>
                  <a:srgbClr val="002060"/>
                </a:solidFill>
                <a:cs typeface="2  Titr" pitchFamily="2" charset="-78"/>
              </a:rPr>
              <a:t>مسائل </a:t>
            </a:r>
            <a:r>
              <a:rPr lang="fa-IR" sz="3800" dirty="0">
                <a:solidFill>
                  <a:srgbClr val="002060"/>
                </a:solidFill>
                <a:cs typeface="2  Titr" pitchFamily="2" charset="-78"/>
              </a:rPr>
              <a:t>جغرافیایی (نواحی صعب‌العبور، فقدان حمل و نقل آسان، پراکندگی مناطق و </a:t>
            </a:r>
            <a:r>
              <a:rPr lang="fa-IR" sz="3800" dirty="0" smtClean="0">
                <a:solidFill>
                  <a:srgbClr val="002060"/>
                </a:solidFill>
                <a:cs typeface="2  Titr" pitchFamily="2" charset="-78"/>
              </a:rPr>
              <a:t>...)</a:t>
            </a:r>
            <a:r>
              <a:rPr lang="fa-IR" sz="3800" dirty="0" smtClean="0">
                <a:solidFill>
                  <a:srgbClr val="00B0F0"/>
                </a:solidFill>
                <a:cs typeface="2  Titr" pitchFamily="2" charset="-78"/>
              </a:rPr>
              <a:t> </a:t>
            </a:r>
          </a:p>
          <a:p>
            <a:pPr marL="457200" indent="-457200" algn="ctr" rtl="1">
              <a:buFont typeface="Arial" pitchFamily="34" charset="0"/>
              <a:buChar char="•"/>
            </a:pPr>
            <a:r>
              <a:rPr lang="fa-IR" sz="3800" dirty="0" smtClean="0">
                <a:solidFill>
                  <a:schemeClr val="accent6">
                    <a:lumMod val="75000"/>
                  </a:schemeClr>
                </a:solidFill>
                <a:cs typeface="2  Titr" pitchFamily="2" charset="-78"/>
              </a:rPr>
              <a:t>عوامل </a:t>
            </a:r>
            <a:r>
              <a:rPr lang="fa-IR" sz="3800" dirty="0">
                <a:solidFill>
                  <a:schemeClr val="accent6">
                    <a:lumMod val="75000"/>
                  </a:schemeClr>
                </a:solidFill>
                <a:cs typeface="2  Titr" pitchFamily="2" charset="-78"/>
              </a:rPr>
              <a:t>جمعیّت </a:t>
            </a:r>
            <a:r>
              <a:rPr lang="fa-IR" sz="3800" dirty="0" smtClean="0">
                <a:solidFill>
                  <a:schemeClr val="accent6">
                    <a:lumMod val="75000"/>
                  </a:schemeClr>
                </a:solidFill>
                <a:cs typeface="2  Titr" pitchFamily="2" charset="-78"/>
              </a:rPr>
              <a:t>شناختی.</a:t>
            </a:r>
          </a:p>
          <a:p>
            <a:pPr marL="457200" indent="-457200" algn="ctr" rtl="1">
              <a:buFont typeface="Arial" pitchFamily="34" charset="0"/>
              <a:buChar char="•"/>
            </a:pPr>
            <a:r>
              <a:rPr lang="fa-IR" sz="3800" dirty="0" smtClean="0">
                <a:solidFill>
                  <a:schemeClr val="tx2"/>
                </a:solidFill>
                <a:cs typeface="2  Titr" pitchFamily="2" charset="-78"/>
              </a:rPr>
              <a:t> </a:t>
            </a:r>
            <a:r>
              <a:rPr lang="fa-IR" sz="3800" dirty="0">
                <a:solidFill>
                  <a:schemeClr val="tx2"/>
                </a:solidFill>
                <a:cs typeface="2  Titr" pitchFamily="2" charset="-78"/>
              </a:rPr>
              <a:t>کمبود کلاس </a:t>
            </a:r>
            <a:r>
              <a:rPr lang="fa-IR" sz="3800" dirty="0" smtClean="0">
                <a:solidFill>
                  <a:schemeClr val="tx2"/>
                </a:solidFill>
                <a:cs typeface="2  Titr" pitchFamily="2" charset="-78"/>
              </a:rPr>
              <a:t>درس.</a:t>
            </a:r>
          </a:p>
          <a:p>
            <a:pPr marL="457200" indent="-457200" algn="ctr" rtl="1">
              <a:buFont typeface="Arial" pitchFamily="34" charset="0"/>
              <a:buChar char="•"/>
            </a:pPr>
            <a:r>
              <a:rPr lang="fa-IR" sz="3800" dirty="0" smtClean="0">
                <a:solidFill>
                  <a:srgbClr val="00B0F0"/>
                </a:solidFill>
                <a:cs typeface="2  Titr" pitchFamily="2" charset="-78"/>
              </a:rPr>
              <a:t> </a:t>
            </a:r>
            <a:r>
              <a:rPr lang="fa-IR" sz="3800" dirty="0">
                <a:solidFill>
                  <a:srgbClr val="7030A0"/>
                </a:solidFill>
                <a:cs typeface="2  Titr" pitchFamily="2" charset="-78"/>
              </a:rPr>
              <a:t>مهاجرت و جا به </a:t>
            </a:r>
            <a:r>
              <a:rPr lang="fa-IR" sz="3800" dirty="0" smtClean="0">
                <a:solidFill>
                  <a:srgbClr val="7030A0"/>
                </a:solidFill>
                <a:cs typeface="2  Titr" pitchFamily="2" charset="-78"/>
              </a:rPr>
              <a:t>جایی.</a:t>
            </a:r>
            <a:endParaRPr lang="fa-IR" sz="3800" dirty="0" smtClean="0">
              <a:solidFill>
                <a:srgbClr val="FFFF00"/>
              </a:solidFill>
              <a:cs typeface="2  Titr" pitchFamily="2" charset="-78"/>
            </a:endParaRPr>
          </a:p>
          <a:p>
            <a:pPr marL="457200" indent="-457200" algn="ctr" rtl="1">
              <a:buFont typeface="Arial" pitchFamily="34" charset="0"/>
              <a:buChar char="•"/>
            </a:pPr>
            <a:r>
              <a:rPr lang="fa-IR" sz="3800" dirty="0" smtClean="0">
                <a:cs typeface="2  Titr" pitchFamily="2" charset="-78"/>
              </a:rPr>
              <a:t>وضع </a:t>
            </a:r>
            <a:r>
              <a:rPr lang="fa-IR" sz="3800" dirty="0">
                <a:cs typeface="2  Titr" pitchFamily="2" charset="-78"/>
              </a:rPr>
              <a:t>نامساعد مردم از نظر اقتصادی و فرهنگی (نیاز به نیروی کار کودکان و ضروری ندانستن آموزش دخترانه</a:t>
            </a:r>
            <a:r>
              <a:rPr lang="fa-IR" sz="3800" dirty="0" smtClean="0">
                <a:cs typeface="2  Titr" pitchFamily="2" charset="-78"/>
              </a:rPr>
              <a:t>). </a:t>
            </a:r>
          </a:p>
          <a:p>
            <a:pPr algn="ctr" rtl="1"/>
            <a:r>
              <a:rPr lang="fa-IR" sz="3800" dirty="0" smtClean="0">
                <a:cs typeface="2  Titr" pitchFamily="2" charset="-78"/>
              </a:rPr>
              <a:t>(دفتر مدیریّت یونسکو،1998)</a:t>
            </a:r>
            <a:endParaRPr lang="en-US" sz="3800" dirty="0">
              <a:cs typeface="2  Titr" pitchFamily="2" charset="-78"/>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67717"/>
            <a:ext cx="9144000" cy="7001917"/>
          </a:xfrm>
          <a:prstGeom prst="rect">
            <a:avLst/>
          </a:prstGeom>
          <a:solidFill>
            <a:schemeClr val="bg2">
              <a:lumMod val="90000"/>
            </a:schemeClr>
          </a:solidFill>
        </p:spPr>
        <p:txBody>
          <a:bodyPr wrap="square">
            <a:spAutoFit/>
          </a:bodyPr>
          <a:lstStyle/>
          <a:p>
            <a:pPr algn="ctr" rtl="1"/>
            <a:r>
              <a:rPr lang="fa-IR" sz="4800" b="1" dirty="0">
                <a:cs typeface="2  Titr" pitchFamily="2" charset="-78"/>
              </a:rPr>
              <a:t>ویتنام </a:t>
            </a:r>
            <a:endParaRPr lang="fa-IR" sz="4800" b="1" dirty="0" smtClean="0">
              <a:cs typeface="2  Titr" pitchFamily="2" charset="-78"/>
            </a:endParaRPr>
          </a:p>
          <a:p>
            <a:pPr algn="ctr" rtl="1"/>
            <a:endParaRPr lang="fa-IR" sz="900" b="1" dirty="0">
              <a:cs typeface="2  Titr" pitchFamily="2" charset="-78"/>
            </a:endParaRPr>
          </a:p>
          <a:p>
            <a:pPr algn="ctr" rtl="1"/>
            <a:r>
              <a:rPr lang="fa-IR" sz="2800" b="1" dirty="0" smtClean="0">
                <a:cs typeface="2  Titr" pitchFamily="2" charset="-78"/>
              </a:rPr>
              <a:t>از </a:t>
            </a:r>
            <a:r>
              <a:rPr lang="fa-IR" sz="2800" b="1" dirty="0">
                <a:cs typeface="2  Titr" pitchFamily="2" charset="-78"/>
              </a:rPr>
              <a:t>جمله کشورهایی است که منابع قابل توجهی را برای گسترش آموزش در کلاس‌های چند پایه اختصاص داده </a:t>
            </a:r>
            <a:r>
              <a:rPr lang="fa-IR" sz="2800" b="1" dirty="0" smtClean="0">
                <a:cs typeface="2  Titr" pitchFamily="2" charset="-78"/>
              </a:rPr>
              <a:t>.</a:t>
            </a:r>
          </a:p>
          <a:p>
            <a:pPr algn="ctr" rtl="1"/>
            <a:r>
              <a:rPr lang="fa-IR" sz="2800" b="1" dirty="0" smtClean="0">
                <a:cs typeface="2  Titr" pitchFamily="2" charset="-78"/>
              </a:rPr>
              <a:t> </a:t>
            </a:r>
            <a:r>
              <a:rPr lang="fa-IR" sz="2800" b="1" dirty="0">
                <a:cs typeface="2  Titr" pitchFamily="2" charset="-78"/>
              </a:rPr>
              <a:t>این نوع آموزش را به عنوان روشی آموزشی به رسمیّت شناخته و نیز خواستار ارتقای گسترده آن شده است. </a:t>
            </a:r>
            <a:endParaRPr lang="fa-IR" sz="2800" b="1" dirty="0" smtClean="0">
              <a:cs typeface="2  Titr" pitchFamily="2" charset="-78"/>
            </a:endParaRPr>
          </a:p>
          <a:p>
            <a:pPr algn="ctr" rtl="1"/>
            <a:r>
              <a:rPr lang="fa-IR" sz="2800" b="1" dirty="0" smtClean="0">
                <a:cs typeface="2  Titr" pitchFamily="2" charset="-78"/>
              </a:rPr>
              <a:t>عوامل </a:t>
            </a:r>
            <a:r>
              <a:rPr lang="fa-IR" sz="2800" b="1" dirty="0">
                <a:cs typeface="2  Titr" pitchFamily="2" charset="-78"/>
              </a:rPr>
              <a:t>متعددی سبب به وجود آمدن چنین پدیده‌ای در ویتنام شده‌اند، از جمله: </a:t>
            </a:r>
          </a:p>
          <a:p>
            <a:pPr marL="342900" indent="-342900" algn="r" rtl="1">
              <a:buFont typeface="Arial" pitchFamily="34" charset="0"/>
              <a:buChar char="•"/>
            </a:pPr>
            <a:r>
              <a:rPr lang="fa-IR" sz="2800" b="1" dirty="0" smtClean="0">
                <a:cs typeface="2  Titr" pitchFamily="2" charset="-78"/>
              </a:rPr>
              <a:t> شرایط </a:t>
            </a:r>
            <a:r>
              <a:rPr lang="fa-IR" sz="2800" b="1" dirty="0">
                <a:cs typeface="2  Titr" pitchFamily="2" charset="-78"/>
              </a:rPr>
              <a:t>سخت اقلیمی و منطقه‌ای این کشور که رفت و آمد را با مشکل مواجه کرده </a:t>
            </a:r>
            <a:r>
              <a:rPr lang="fa-IR" sz="2800" b="1" dirty="0" smtClean="0">
                <a:cs typeface="2  Titr" pitchFamily="2" charset="-78"/>
              </a:rPr>
              <a:t>است.</a:t>
            </a:r>
          </a:p>
          <a:p>
            <a:pPr marL="342900" indent="-342900" algn="r" rtl="1">
              <a:buFont typeface="Arial" pitchFamily="34" charset="0"/>
              <a:buChar char="•"/>
            </a:pPr>
            <a:r>
              <a:rPr lang="fa-IR" sz="2800" b="1" dirty="0" smtClean="0">
                <a:cs typeface="2  Titr" pitchFamily="2" charset="-78"/>
              </a:rPr>
              <a:t>جمعیّت </a:t>
            </a:r>
            <a:r>
              <a:rPr lang="fa-IR" sz="2800" b="1" dirty="0">
                <a:cs typeface="2  Titr" pitchFamily="2" charset="-78"/>
              </a:rPr>
              <a:t>بسیار پراکنده ساکن در مکان‌هایی که دسترسی به آن‌ها بسیار مشکل </a:t>
            </a:r>
            <a:r>
              <a:rPr lang="fa-IR" sz="2800" b="1" dirty="0" smtClean="0">
                <a:cs typeface="2  Titr" pitchFamily="2" charset="-78"/>
              </a:rPr>
              <a:t>است.</a:t>
            </a:r>
          </a:p>
          <a:p>
            <a:pPr marL="342900" indent="-342900" algn="r" rtl="1">
              <a:buFont typeface="Arial" pitchFamily="34" charset="0"/>
              <a:buChar char="•"/>
            </a:pPr>
            <a:r>
              <a:rPr lang="fa-IR" sz="2800" b="1" dirty="0" smtClean="0">
                <a:cs typeface="2  Titr" pitchFamily="2" charset="-78"/>
              </a:rPr>
              <a:t> </a:t>
            </a:r>
            <a:r>
              <a:rPr lang="fa-IR" sz="2800" b="1" dirty="0">
                <a:cs typeface="2  Titr" pitchFamily="2" charset="-78"/>
              </a:rPr>
              <a:t>رشد کم اقتصادی، به حدی است که هنوز تعدادی زیادی از مردم بی خانمان </a:t>
            </a:r>
            <a:r>
              <a:rPr lang="fa-IR" sz="2800" b="1" dirty="0" smtClean="0">
                <a:cs typeface="2  Titr" pitchFamily="2" charset="-78"/>
              </a:rPr>
              <a:t>هستند.</a:t>
            </a:r>
          </a:p>
          <a:p>
            <a:pPr marL="342900" indent="-342900" algn="r" rtl="1">
              <a:buFont typeface="Arial" pitchFamily="34" charset="0"/>
              <a:buChar char="•"/>
            </a:pPr>
            <a:r>
              <a:rPr lang="fa-IR" sz="2800" b="1" dirty="0" smtClean="0">
                <a:cs typeface="2  Titr" pitchFamily="2" charset="-78"/>
              </a:rPr>
              <a:t>نقش </a:t>
            </a:r>
            <a:r>
              <a:rPr lang="fa-IR" sz="2800" b="1" dirty="0">
                <a:cs typeface="2  Titr" pitchFamily="2" charset="-78"/>
              </a:rPr>
              <a:t>خانواده به عنوان یک واحد اقتصادی کاملاً خودکفا و مستقل و استفاده از کار کودکان به عنوان منبع مهمّ نیروی کار. </a:t>
            </a:r>
            <a:endParaRPr lang="fa-IR" sz="2800" b="1" dirty="0" smtClean="0">
              <a:cs typeface="2  Titr" pitchFamily="2" charset="-78"/>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39485"/>
            <a:ext cx="9144000" cy="6986528"/>
          </a:xfrm>
          <a:prstGeom prst="rect">
            <a:avLst/>
          </a:prstGeom>
          <a:solidFill>
            <a:schemeClr val="bg2">
              <a:alpha val="56000"/>
            </a:schemeClr>
          </a:solidFill>
        </p:spPr>
        <p:txBody>
          <a:bodyPr wrap="square">
            <a:spAutoFit/>
          </a:bodyPr>
          <a:lstStyle/>
          <a:p>
            <a:pPr algn="ctr" rtl="1"/>
            <a:r>
              <a:rPr lang="fa-IR" sz="2800" b="1" dirty="0">
                <a:cs typeface="2  Titr" pitchFamily="2" charset="-78"/>
              </a:rPr>
              <a:t> </a:t>
            </a:r>
            <a:r>
              <a:rPr lang="fa-IR" sz="2800" b="1" dirty="0" smtClean="0">
                <a:cs typeface="2  Titr" pitchFamily="2" charset="-78"/>
              </a:rPr>
              <a:t> ژاپن</a:t>
            </a:r>
          </a:p>
          <a:p>
            <a:pPr algn="ctr" rtl="1"/>
            <a:endParaRPr lang="fa-IR" sz="2800" b="1" dirty="0" smtClean="0">
              <a:cs typeface="2  Titr" pitchFamily="2" charset="-78"/>
            </a:endParaRPr>
          </a:p>
          <a:p>
            <a:pPr algn="justLow" rtl="1"/>
            <a:r>
              <a:rPr lang="fa-IR" sz="2800" b="1" dirty="0" smtClean="0">
                <a:cs typeface="2  Titr" pitchFamily="2" charset="-78"/>
              </a:rPr>
              <a:t>یکی </a:t>
            </a:r>
            <a:r>
              <a:rPr lang="fa-IR" sz="2800" b="1" dirty="0">
                <a:cs typeface="2  Titr" pitchFamily="2" charset="-78"/>
              </a:rPr>
              <a:t>دیگر از کشورهایی است که با تصویب قوانینی از جمله: «قانون اصلاح آموزش و پرورش در مناطق دور افتاده» و «گام‌های اضطراری برای مناطق دارای جمعیّت پراکنده» اقدام به تشکیل کلاس‌های چند پایه کرده است و سعی دارد استانداردها را در این کلاس‌ها بالا ببرد</a:t>
            </a:r>
            <a:r>
              <a:rPr lang="fa-IR" sz="2800" b="1" dirty="0" smtClean="0">
                <a:cs typeface="2  Titr" pitchFamily="2" charset="-78"/>
              </a:rPr>
              <a:t>.</a:t>
            </a:r>
          </a:p>
          <a:p>
            <a:pPr algn="r" rtl="1"/>
            <a:r>
              <a:rPr lang="fa-IR" sz="2800" b="1" dirty="0" smtClean="0">
                <a:cs typeface="2  Titr" pitchFamily="2" charset="-78"/>
              </a:rPr>
              <a:t> </a:t>
            </a:r>
            <a:r>
              <a:rPr lang="fa-IR" sz="2800" b="1" dirty="0">
                <a:cs typeface="2  Titr" pitchFamily="2" charset="-78"/>
              </a:rPr>
              <a:t>به این </a:t>
            </a:r>
            <a:r>
              <a:rPr lang="fa-IR" sz="2800" b="1" dirty="0" smtClean="0">
                <a:cs typeface="2  Titr" pitchFamily="2" charset="-78"/>
              </a:rPr>
              <a:t>منظور:</a:t>
            </a:r>
          </a:p>
          <a:p>
            <a:pPr marL="457200" indent="-457200" algn="r" rtl="1">
              <a:buFont typeface="Arial" pitchFamily="34" charset="0"/>
              <a:buChar char="•"/>
            </a:pPr>
            <a:r>
              <a:rPr lang="fa-IR" sz="2800" b="1" dirty="0" smtClean="0">
                <a:solidFill>
                  <a:srgbClr val="FF0000"/>
                </a:solidFill>
                <a:cs typeface="2  Titr" pitchFamily="2" charset="-78"/>
              </a:rPr>
              <a:t>مجوزهای </a:t>
            </a:r>
            <a:r>
              <a:rPr lang="fa-IR" sz="2800" b="1" dirty="0">
                <a:solidFill>
                  <a:srgbClr val="FF0000"/>
                </a:solidFill>
                <a:cs typeface="2  Titr" pitchFamily="2" charset="-78"/>
              </a:rPr>
              <a:t>خاصی برای افزایش حقوق معلّمان این </a:t>
            </a:r>
            <a:r>
              <a:rPr lang="fa-IR" sz="2800" b="1" dirty="0" smtClean="0">
                <a:solidFill>
                  <a:srgbClr val="FF0000"/>
                </a:solidFill>
                <a:cs typeface="2  Titr" pitchFamily="2" charset="-78"/>
              </a:rPr>
              <a:t>کلاس‌ها.</a:t>
            </a:r>
          </a:p>
          <a:p>
            <a:pPr marL="457200" indent="-457200" algn="r" rtl="1">
              <a:buFont typeface="Arial" pitchFamily="34" charset="0"/>
              <a:buChar char="•"/>
            </a:pPr>
            <a:r>
              <a:rPr lang="fa-IR" sz="2800" b="1" dirty="0" smtClean="0">
                <a:solidFill>
                  <a:srgbClr val="FF0000"/>
                </a:solidFill>
                <a:cs typeface="2  Titr" pitchFamily="2" charset="-78"/>
              </a:rPr>
              <a:t> تأمین مسکن آن‌ها.</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فراهم کردن وسایل حمل و </a:t>
            </a:r>
            <a:r>
              <a:rPr lang="fa-IR" sz="2800" b="1" dirty="0" smtClean="0">
                <a:solidFill>
                  <a:srgbClr val="FF0000"/>
                </a:solidFill>
                <a:cs typeface="2  Titr" pitchFamily="2" charset="-78"/>
              </a:rPr>
              <a:t>نقل.</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امکانات بهداشتی، خدمات پزشکی و پرستاری برای معلّمان و دانش </a:t>
            </a:r>
            <a:r>
              <a:rPr lang="fa-IR" sz="2800" b="1" dirty="0" smtClean="0">
                <a:solidFill>
                  <a:srgbClr val="FF0000"/>
                </a:solidFill>
                <a:cs typeface="2  Titr" pitchFamily="2" charset="-78"/>
              </a:rPr>
              <a:t>آموزان.</a:t>
            </a:r>
          </a:p>
          <a:p>
            <a:pPr marL="457200" indent="-457200" algn="r" rtl="1">
              <a:buFont typeface="Arial" pitchFamily="34" charset="0"/>
              <a:buChar char="•"/>
            </a:pPr>
            <a:r>
              <a:rPr lang="fa-IR" sz="2800" b="1" dirty="0" smtClean="0">
                <a:solidFill>
                  <a:srgbClr val="FF0000"/>
                </a:solidFill>
                <a:cs typeface="2  Titr" pitchFamily="2" charset="-78"/>
              </a:rPr>
              <a:t>  </a:t>
            </a:r>
            <a:r>
              <a:rPr lang="fa-IR" sz="2800" b="1" dirty="0">
                <a:solidFill>
                  <a:srgbClr val="FF0000"/>
                </a:solidFill>
                <a:cs typeface="2  Titr" pitchFamily="2" charset="-78"/>
              </a:rPr>
              <a:t>افزایش سهم خزانه داری ملّی برای توسعه ساختمان‌ها، ورزشگاه‌ها و مسکن معلّمان در مناطقی که کلاس‌های چند پایه دارند، صادر شده </a:t>
            </a:r>
            <a:r>
              <a:rPr lang="fa-IR" sz="2800" b="1" dirty="0" smtClean="0">
                <a:solidFill>
                  <a:srgbClr val="FF0000"/>
                </a:solidFill>
                <a:cs typeface="2  Titr" pitchFamily="2" charset="-78"/>
              </a:rPr>
              <a:t>است.</a:t>
            </a:r>
          </a:p>
          <a:p>
            <a:pPr algn="r" rtl="1"/>
            <a:r>
              <a:rPr lang="fa-IR" sz="2800" b="1" dirty="0" smtClean="0">
                <a:cs typeface="2  Titr" pitchFamily="2" charset="-78"/>
              </a:rPr>
              <a:t> </a:t>
            </a:r>
            <a:r>
              <a:rPr lang="fa-IR" sz="2800" b="1" dirty="0">
                <a:cs typeface="2  Titr" pitchFamily="2" charset="-78"/>
              </a:rPr>
              <a:t>(استاندارد آموزش در ژاپن،2005). </a:t>
            </a:r>
            <a:endParaRPr lang="en-US" sz="2800" b="1" dirty="0">
              <a:cs typeface="2  Titr" pitchFamily="2" charset="-78"/>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7478970"/>
          </a:xfrm>
          <a:prstGeom prst="rect">
            <a:avLst/>
          </a:prstGeom>
          <a:solidFill>
            <a:schemeClr val="accent1">
              <a:lumMod val="60000"/>
              <a:lumOff val="40000"/>
            </a:schemeClr>
          </a:solidFill>
        </p:spPr>
        <p:txBody>
          <a:bodyPr wrap="square">
            <a:spAutoFit/>
          </a:bodyPr>
          <a:lstStyle/>
          <a:p>
            <a:pPr algn="ctr"/>
            <a:r>
              <a:rPr lang="fa-IR" sz="4000" dirty="0" smtClean="0">
                <a:cs typeface="B Titr" pitchFamily="2" charset="-78"/>
              </a:rPr>
              <a:t> </a:t>
            </a:r>
            <a:r>
              <a:rPr lang="fa-IR" sz="4000" dirty="0" smtClean="0">
                <a:solidFill>
                  <a:srgbClr val="C00000"/>
                </a:solidFill>
                <a:cs typeface="B Titr" pitchFamily="2" charset="-78"/>
              </a:rPr>
              <a:t> </a:t>
            </a:r>
            <a:r>
              <a:rPr lang="fa-IR" sz="4000" dirty="0">
                <a:solidFill>
                  <a:srgbClr val="C00000"/>
                </a:solidFill>
                <a:cs typeface="B Titr" pitchFamily="2" charset="-78"/>
              </a:rPr>
              <a:t>آمریکا</a:t>
            </a:r>
            <a:r>
              <a:rPr lang="fa-IR" sz="2400" dirty="0">
                <a:solidFill>
                  <a:srgbClr val="C00000"/>
                </a:solidFill>
                <a:cs typeface="2  Homa" pitchFamily="2" charset="-78"/>
              </a:rPr>
              <a:t> </a:t>
            </a:r>
            <a:endParaRPr lang="fa-IR" sz="2400" dirty="0" smtClean="0">
              <a:solidFill>
                <a:srgbClr val="C00000"/>
              </a:solidFill>
              <a:cs typeface="2  Homa" pitchFamily="2" charset="-78"/>
            </a:endParaRPr>
          </a:p>
          <a:p>
            <a:pPr algn="ctr"/>
            <a:endParaRPr lang="fa-IR" sz="2400" dirty="0">
              <a:solidFill>
                <a:schemeClr val="bg1"/>
              </a:solidFill>
              <a:cs typeface="2  Homa" pitchFamily="2" charset="-78"/>
            </a:endParaRPr>
          </a:p>
          <a:p>
            <a:pPr algn="justLow" rtl="1"/>
            <a:r>
              <a:rPr lang="fa-IR" sz="3200" b="1" dirty="0" smtClean="0">
                <a:cs typeface="B Nazanin" pitchFamily="2" charset="-78"/>
              </a:rPr>
              <a:t>گرچه مخالفت‌هایی </a:t>
            </a:r>
            <a:r>
              <a:rPr lang="fa-IR" sz="3200" b="1" dirty="0">
                <a:cs typeface="B Nazanin" pitchFamily="2" charset="-78"/>
              </a:rPr>
              <a:t>با کلاس‌های چند پایه می‌شود، اما در برخی از ایالت‌ها، </a:t>
            </a:r>
            <a:r>
              <a:rPr lang="fa-IR" sz="3200" b="1" dirty="0">
                <a:solidFill>
                  <a:srgbClr val="FF0000"/>
                </a:solidFill>
                <a:cs typeface="B Nazanin" pitchFamily="2" charset="-78"/>
              </a:rPr>
              <a:t>این کلاس‌ها برای متخصصان آموزشی یک انتخاب برتر است. </a:t>
            </a:r>
            <a:endParaRPr lang="fa-IR" sz="3200" b="1" dirty="0">
              <a:solidFill>
                <a:srgbClr val="00B0F0"/>
              </a:solidFill>
              <a:cs typeface="B Nazanin" pitchFamily="2" charset="-78"/>
            </a:endParaRPr>
          </a:p>
          <a:p>
            <a:pPr algn="justLow" rtl="1"/>
            <a:r>
              <a:rPr lang="fa-IR" sz="3200" b="1" dirty="0" smtClean="0">
                <a:solidFill>
                  <a:srgbClr val="00B0F0"/>
                </a:solidFill>
                <a:cs typeface="B Nazanin" pitchFamily="2" charset="-78"/>
              </a:rPr>
              <a:t>در </a:t>
            </a:r>
            <a:r>
              <a:rPr lang="fa-IR" sz="3200" b="1" dirty="0">
                <a:solidFill>
                  <a:srgbClr val="00B0F0"/>
                </a:solidFill>
                <a:cs typeface="B Nazanin" pitchFamily="2" charset="-78"/>
              </a:rPr>
              <a:t>بسیاری از مدرسه‌ها، معلّمان پیشنهاد ادغام کلاس‌ها را کرده‌اند و حتی دیوار کلاس‌ها را برداشته‌اند؛ زیرا معتقدند، </a:t>
            </a:r>
            <a:endParaRPr lang="fa-IR" sz="3200" b="1" dirty="0">
              <a:cs typeface="B Nazanin" pitchFamily="2" charset="-78"/>
            </a:endParaRPr>
          </a:p>
          <a:p>
            <a:pPr algn="justLow" rtl="1"/>
            <a:r>
              <a:rPr lang="fa-IR" sz="3200" b="1" dirty="0">
                <a:solidFill>
                  <a:srgbClr val="00B050"/>
                </a:solidFill>
                <a:cs typeface="B Nazanin" pitchFamily="2" charset="-78"/>
              </a:rPr>
              <a:t>*</a:t>
            </a:r>
            <a:r>
              <a:rPr lang="fa-IR" sz="3200" b="1" dirty="0" smtClean="0">
                <a:solidFill>
                  <a:srgbClr val="00B050"/>
                </a:solidFill>
                <a:cs typeface="B Nazanin" pitchFamily="2" charset="-78"/>
              </a:rPr>
              <a:t>افرادی </a:t>
            </a:r>
            <a:r>
              <a:rPr lang="fa-IR" sz="3200" b="1" dirty="0">
                <a:solidFill>
                  <a:srgbClr val="00B050"/>
                </a:solidFill>
                <a:cs typeface="B Nazanin" pitchFamily="2" charset="-78"/>
              </a:rPr>
              <a:t>که در جامعه و خانواده زندگی می‌کنند، چند سنّی هستند و آموزش باید نمونه‌ای از زندگی واقعی باشد.</a:t>
            </a:r>
            <a:r>
              <a:rPr lang="fa-IR" sz="3200" b="1" dirty="0">
                <a:cs typeface="B Nazanin" pitchFamily="2" charset="-78"/>
              </a:rPr>
              <a:t> </a:t>
            </a:r>
          </a:p>
          <a:p>
            <a:pPr algn="justLow" rtl="1"/>
            <a:r>
              <a:rPr lang="fa-IR" sz="3200" b="1" dirty="0" smtClean="0">
                <a:cs typeface="B Nazanin" pitchFamily="2" charset="-78"/>
              </a:rPr>
              <a:t>بنابراین</a:t>
            </a:r>
            <a:r>
              <a:rPr lang="fa-IR" sz="3200" b="1" dirty="0">
                <a:cs typeface="B Nazanin" pitchFamily="2" charset="-78"/>
              </a:rPr>
              <a:t>، برای این که کلاس‌ها انعکاسی از زندگی واقعی باشند، دانش آموزانی با سنّین متفاوت می‌توانند در یک کلاس حاضر شوند </a:t>
            </a:r>
            <a:r>
              <a:rPr lang="fa-IR" sz="3200" b="1" dirty="0" smtClean="0">
                <a:cs typeface="B Nazanin" pitchFamily="2" charset="-78"/>
              </a:rPr>
              <a:t>.</a:t>
            </a:r>
          </a:p>
          <a:p>
            <a:pPr algn="ctr"/>
            <a:endParaRPr lang="fa-IR" sz="2400" dirty="0" smtClean="0">
              <a:solidFill>
                <a:srgbClr val="002060"/>
              </a:solidFill>
              <a:cs typeface="2  Homa" pitchFamily="2" charset="-78"/>
            </a:endParaRPr>
          </a:p>
          <a:p>
            <a:pPr algn="ctr"/>
            <a:r>
              <a:rPr lang="fa-IR" sz="2400" dirty="0" smtClean="0">
                <a:cs typeface="2  Homa" pitchFamily="2" charset="-78"/>
              </a:rPr>
              <a:t>(</a:t>
            </a:r>
            <a:r>
              <a:rPr lang="fa-IR" sz="2400" dirty="0">
                <a:cs typeface="2  Homa" pitchFamily="2" charset="-78"/>
              </a:rPr>
              <a:t>ولسر و نانسی،1998</a:t>
            </a:r>
            <a:r>
              <a:rPr lang="fa-IR" sz="2400" dirty="0" smtClean="0">
                <a:cs typeface="2  Homa" pitchFamily="2" charset="-78"/>
              </a:rPr>
              <a:t>)</a:t>
            </a:r>
          </a:p>
          <a:p>
            <a:pPr algn="ctr"/>
            <a:endParaRPr lang="fa-IR" sz="2400" dirty="0">
              <a:cs typeface="2  Homa" pitchFamily="2" charset="-78"/>
            </a:endParaRPr>
          </a:p>
          <a:p>
            <a:pPr algn="ctr"/>
            <a:r>
              <a:rPr lang="en-US" sz="2400" dirty="0">
                <a:cs typeface="2  Homa" pitchFamily="2" charset="-78"/>
              </a:rPr>
              <a:t> </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85720" y="928670"/>
            <a:ext cx="8643998" cy="4708981"/>
          </a:xfrm>
          <a:prstGeom prst="rect">
            <a:avLst/>
          </a:prstGeom>
          <a:noFill/>
        </p:spPr>
        <p:txBody>
          <a:bodyPr wrap="square" rtlCol="1">
            <a:spAutoFit/>
          </a:bodyPr>
          <a:lstStyle/>
          <a:p>
            <a:pPr algn="ctr"/>
            <a:r>
              <a:rPr lang="fa-IR" sz="6000" dirty="0" smtClean="0">
                <a:cs typeface="B Titr" pitchFamily="2" charset="-78"/>
              </a:rPr>
              <a:t>صاحبان دید بلند ، هنگام رویارویی با مشکلات ، با تحمل جنبه های ناگوار ودفع آن ها ،مشکلات را به فرصت مبدل میکنند .</a:t>
            </a:r>
            <a:endParaRPr lang="fa-IR" sz="6000" dirty="0">
              <a:cs typeface="B Titr" pitchFamily="2" charset="-7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828800"/>
            <a:ext cx="8686800" cy="2514600"/>
          </a:xfrm>
        </p:spPr>
        <p:style>
          <a:lnRef idx="2">
            <a:schemeClr val="accent3"/>
          </a:lnRef>
          <a:fillRef idx="1">
            <a:schemeClr val="lt1"/>
          </a:fillRef>
          <a:effectRef idx="0">
            <a:schemeClr val="accent3"/>
          </a:effectRef>
          <a:fontRef idx="minor">
            <a:schemeClr val="dk1"/>
          </a:fontRef>
        </p:style>
        <p:txBody>
          <a:bodyPr>
            <a:noAutofit/>
          </a:bodyPr>
          <a:lstStyle/>
          <a:p>
            <a:pPr algn="ctr"/>
            <a:r>
              <a:rPr lang="fa-IR" sz="4800" dirty="0" smtClean="0">
                <a:solidFill>
                  <a:srgbClr val="FF0000"/>
                </a:solidFill>
                <a:cs typeface="B Titr" pitchFamily="2" charset="-78"/>
              </a:rPr>
              <a:t>نگرش ها </a:t>
            </a:r>
            <a:r>
              <a:rPr lang="fa-IR" sz="4800" dirty="0" smtClean="0">
                <a:cs typeface="B Titr" pitchFamily="2" charset="-78"/>
              </a:rPr>
              <a:t>این قدرت را دارند که گروهی را بالا ببرند و یا از هم بپاشند.</a:t>
            </a:r>
            <a:endParaRPr lang="fa-IR" sz="4800" dirty="0">
              <a:cs typeface="B Titr" pitchFamily="2" charset="-78"/>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533400"/>
          </a:xfrm>
        </p:spPr>
        <p:txBody>
          <a:bodyPr>
            <a:normAutofit fontScale="90000"/>
          </a:bodyPr>
          <a:lstStyle/>
          <a:p>
            <a:pPr algn="ctr"/>
            <a:r>
              <a:rPr lang="fa-IR" b="1" dirty="0" smtClean="0">
                <a:cs typeface="B Titr" pitchFamily="2" charset="-78"/>
              </a:rPr>
              <a:t/>
            </a:r>
            <a:br>
              <a:rPr lang="fa-IR" b="1" dirty="0" smtClean="0">
                <a:cs typeface="B Titr" pitchFamily="2" charset="-78"/>
              </a:rPr>
            </a:br>
            <a:r>
              <a:rPr lang="fa-IR" b="1" dirty="0" smtClean="0">
                <a:cs typeface="B Titr" pitchFamily="2" charset="-78"/>
              </a:rPr>
              <a:t>آموزش چند پایه در ایران</a:t>
            </a:r>
            <a:br>
              <a:rPr lang="fa-IR" b="1" dirty="0" smtClean="0">
                <a:cs typeface="B Titr" pitchFamily="2" charset="-78"/>
              </a:rPr>
            </a:br>
            <a:endParaRPr lang="fa-IR" b="1" dirty="0">
              <a:cs typeface="B Titr" pitchFamily="2" charset="-78"/>
            </a:endParaRPr>
          </a:p>
        </p:txBody>
      </p:sp>
      <p:sp>
        <p:nvSpPr>
          <p:cNvPr id="3" name="Content Placeholder 2"/>
          <p:cNvSpPr>
            <a:spLocks noGrp="1"/>
          </p:cNvSpPr>
          <p:nvPr>
            <p:ph idx="1"/>
          </p:nvPr>
        </p:nvSpPr>
        <p:spPr>
          <a:xfrm>
            <a:off x="457200" y="1143000"/>
            <a:ext cx="8229600" cy="5486400"/>
          </a:xfrm>
        </p:spPr>
        <p:txBody>
          <a:bodyPr>
            <a:noAutofit/>
          </a:bodyPr>
          <a:lstStyle/>
          <a:p>
            <a:pPr algn="justLow" rtl="1">
              <a:buNone/>
            </a:pPr>
            <a:r>
              <a:rPr lang="fa-IR" sz="3600" b="1" dirty="0" smtClean="0">
                <a:cs typeface="B Nazanin" pitchFamily="2" charset="-78"/>
              </a:rPr>
              <a:t>آمار نشان می دهد که نظام آموزش و پروش ایران حدود 720 هزار دانش آموز در 52هزار کلاس درس چند پایه به تحصیل مشغول هستند. دانش آموزان کلاس های درس چند پایه را دانش آموزان روستایی یا دانش آموزان حومه شهرهای کوچک و دور افتاده تشکیل می دهند . </a:t>
            </a:r>
          </a:p>
          <a:p>
            <a:pPr algn="justLow" rtl="1">
              <a:buNone/>
            </a:pPr>
            <a:r>
              <a:rPr lang="fa-IR" sz="3600" b="1" dirty="0" smtClean="0">
                <a:solidFill>
                  <a:srgbClr val="002060"/>
                </a:solidFill>
                <a:cs typeface="B Nazanin" pitchFamily="2" charset="-78"/>
              </a:rPr>
              <a:t>دلیل اصلی تشکیل کلاس های چند پایه به حد نصاب نرسیدن تعداد دانش آموزان دریک پایه ی تحصیلی است. </a:t>
            </a:r>
            <a:endParaRPr lang="fa-IR" sz="3600" b="1" dirty="0">
              <a:solidFill>
                <a:srgbClr val="002060"/>
              </a:solidFill>
              <a:cs typeface="B Nazanin" pitchFamily="2" charset="-78"/>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normAutofit/>
          </a:bodyPr>
          <a:lstStyle/>
          <a:p>
            <a:r>
              <a:rPr lang="fa-IR" sz="4000" b="1" dirty="0" smtClean="0">
                <a:cs typeface="B Titr" pitchFamily="2" charset="-78"/>
              </a:rPr>
              <a:t>دلایل تشکیل کلاس های چند پایه در ایران</a:t>
            </a:r>
            <a:endParaRPr lang="fa-IR" sz="4000" b="1" dirty="0">
              <a:cs typeface="B Titr" pitchFamily="2" charset="-78"/>
            </a:endParaRPr>
          </a:p>
        </p:txBody>
      </p:sp>
      <p:sp>
        <p:nvSpPr>
          <p:cNvPr id="3" name="Content Placeholder 2"/>
          <p:cNvSpPr>
            <a:spLocks noGrp="1"/>
          </p:cNvSpPr>
          <p:nvPr>
            <p:ph idx="1"/>
          </p:nvPr>
        </p:nvSpPr>
        <p:spPr/>
        <p:txBody>
          <a:bodyPr>
            <a:normAutofit lnSpcReduction="10000"/>
          </a:bodyPr>
          <a:lstStyle/>
          <a:p>
            <a:pPr algn="r" rtl="1">
              <a:buFont typeface="Wingdings" pitchFamily="2" charset="2"/>
              <a:buChar char="ü"/>
            </a:pPr>
            <a:r>
              <a:rPr lang="fa-IR" b="1" dirty="0" smtClean="0">
                <a:cs typeface="B Nazanin" pitchFamily="2" charset="-78"/>
              </a:rPr>
              <a:t>پراکندگی روستاها و عوامل خاص جغرافیایی </a:t>
            </a:r>
          </a:p>
          <a:p>
            <a:pPr algn="r" rtl="1">
              <a:buFont typeface="Wingdings" pitchFamily="2" charset="2"/>
              <a:buChar char="ü"/>
            </a:pPr>
            <a:r>
              <a:rPr lang="fa-IR" b="1" dirty="0" smtClean="0">
                <a:cs typeface="B Nazanin" pitchFamily="2" charset="-78"/>
              </a:rPr>
              <a:t>کمبود جمعیت روستا و نتیجتاً کمبود تعداد دانش آموز</a:t>
            </a:r>
          </a:p>
          <a:p>
            <a:pPr algn="r" rtl="1">
              <a:buFont typeface="Wingdings" pitchFamily="2" charset="2"/>
              <a:buChar char="ü"/>
            </a:pPr>
            <a:r>
              <a:rPr lang="fa-IR" b="1" dirty="0" smtClean="0">
                <a:cs typeface="B Nazanin" pitchFamily="2" charset="-78"/>
              </a:rPr>
              <a:t>فقدان ، کمبود و یا نا مناسب بودن راه های ارتباطی بین روستاها </a:t>
            </a:r>
          </a:p>
          <a:p>
            <a:pPr algn="r" rtl="1">
              <a:buFont typeface="Wingdings" pitchFamily="2" charset="2"/>
              <a:buChar char="ü"/>
            </a:pPr>
            <a:r>
              <a:rPr lang="fa-IR" b="1" dirty="0" smtClean="0">
                <a:cs typeface="B Nazanin" pitchFamily="2" charset="-78"/>
              </a:rPr>
              <a:t>تعصبات قومی و قبیله ای</a:t>
            </a:r>
          </a:p>
          <a:p>
            <a:pPr algn="r" rtl="1">
              <a:buFont typeface="Wingdings" pitchFamily="2" charset="2"/>
              <a:buChar char="ü"/>
            </a:pPr>
            <a:r>
              <a:rPr lang="fa-IR" b="1" dirty="0" smtClean="0">
                <a:cs typeface="B Nazanin" pitchFamily="2" charset="-78"/>
              </a:rPr>
              <a:t>کمبود اعتبارات به منظور در اختیار گرفتن معلم مورد نیاز</a:t>
            </a:r>
          </a:p>
          <a:p>
            <a:pPr algn="r" rtl="1">
              <a:buFont typeface="Wingdings" pitchFamily="2" charset="2"/>
              <a:buChar char="ü"/>
            </a:pPr>
            <a:r>
              <a:rPr lang="fa-IR" b="1" dirty="0" smtClean="0">
                <a:cs typeface="B Nazanin" pitchFamily="2" charset="-78"/>
              </a:rPr>
              <a:t>کاهش تعداد پایه های یک مدرسه</a:t>
            </a:r>
          </a:p>
          <a:p>
            <a:pPr algn="r" rtl="1">
              <a:buFont typeface="Wingdings" pitchFamily="2" charset="2"/>
              <a:buChar char="ü"/>
            </a:pPr>
            <a:r>
              <a:rPr lang="fa-IR" b="1" dirty="0" smtClean="0">
                <a:cs typeface="B Nazanin" pitchFamily="2" charset="-78"/>
              </a:rPr>
              <a:t>استفاده از کودکان لازم التعلیم در امور کشاورزی و ...</a:t>
            </a:r>
            <a:endParaRPr lang="fa-IR" b="1" dirty="0">
              <a:cs typeface="B Nazanin" pitchFamily="2" charset="-78"/>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838200"/>
          </a:xfrm>
        </p:spPr>
        <p:txBody>
          <a:bodyPr>
            <a:normAutofit/>
          </a:bodyPr>
          <a:lstStyle/>
          <a:p>
            <a:pPr algn="ctr"/>
            <a:r>
              <a:rPr lang="fa-IR" b="1" dirty="0" smtClean="0">
                <a:cs typeface="B Titr" pitchFamily="2" charset="-78"/>
              </a:rPr>
              <a:t>مدارس چند پایه را به عنوان یک واقعیت بپذیریم</a:t>
            </a:r>
            <a:endParaRPr lang="fa-IR" b="1" dirty="0">
              <a:cs typeface="B Titr" pitchFamily="2" charset="-78"/>
            </a:endParaRPr>
          </a:p>
        </p:txBody>
      </p:sp>
      <p:sp>
        <p:nvSpPr>
          <p:cNvPr id="3" name="Content Placeholder 2"/>
          <p:cNvSpPr>
            <a:spLocks noGrp="1"/>
          </p:cNvSpPr>
          <p:nvPr>
            <p:ph idx="1"/>
          </p:nvPr>
        </p:nvSpPr>
        <p:spPr/>
        <p:txBody>
          <a:bodyPr>
            <a:normAutofit/>
          </a:bodyPr>
          <a:lstStyle/>
          <a:p>
            <a:pPr algn="justLow" rtl="1">
              <a:buNone/>
            </a:pPr>
            <a:r>
              <a:rPr lang="fa-IR" sz="3600" b="1" dirty="0" smtClean="0">
                <a:cs typeface="B Nazanin" pitchFamily="2" charset="-78"/>
              </a:rPr>
              <a:t>برای این که مدارس چند پایه را بهتر بشناسیم ابتدا باید از غیر واقعی جلوه دادن آن ها پرهیز کنیم و با پژوهش در رابطه با شرایط این مدارس سعی در ارائه طرح و برنامه های مناسب جهت پیشرفت این کلاس ها داشته باشیم.به طور مثال شناخت از نیروی انسانی ، ویژگی های خاص کلاس های چند پایه و مسائل وابسته به شرایط و محدودیت ها و ... از جمله واقعیت های قابل بررسی هستند.</a:t>
            </a:r>
            <a:endParaRPr lang="fa-IR" sz="3600" b="1" dirty="0">
              <a:cs typeface="B Nazanin" pitchFamily="2" charset="-78"/>
            </a:endParaRP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533400" y="2514600"/>
            <a:ext cx="8201283" cy="830997"/>
          </a:xfrm>
          <a:prstGeom prst="rect">
            <a:avLst/>
          </a:prstGeom>
          <a:noFill/>
        </p:spPr>
        <p:txBody>
          <a:bodyPr wrap="none" rtlCol="1">
            <a:spAutoFit/>
          </a:bodyPr>
          <a:lstStyle/>
          <a:p>
            <a:r>
              <a:rPr lang="fa-IR" sz="4800" dirty="0" smtClean="0">
                <a:solidFill>
                  <a:schemeClr val="tx2"/>
                </a:solidFill>
                <a:cs typeface="B Titr" pitchFamily="2" charset="-78"/>
              </a:rPr>
              <a:t>نظریه ها نسبت به کلاس های چند پایه</a:t>
            </a:r>
            <a:endParaRPr lang="fa-IR" sz="4800" dirty="0">
              <a:solidFill>
                <a:schemeClr val="tx2"/>
              </a:solidFill>
              <a:cs typeface="B Titr" pitchFamily="2" charset="-78"/>
            </a:endParaRPr>
          </a:p>
        </p:txBody>
      </p:sp>
    </p:spTree>
    <p:extLst>
      <p:ext uri="{BB962C8B-B14F-4D97-AF65-F5344CB8AC3E}">
        <p14:creationId xmlns:p14="http://schemas.microsoft.com/office/powerpoint/2010/main" val="3138698882"/>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0"/>
            <a:ext cx="9180512"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justLow" rtl="1"/>
            <a:r>
              <a:rPr lang="fa-IR" sz="2900" b="1" dirty="0">
                <a:solidFill>
                  <a:srgbClr val="002060"/>
                </a:solidFill>
                <a:cs typeface="B Nazanin" pitchFamily="2" charset="-78"/>
              </a:rPr>
              <a:t>آقازاده و فضلی (1384) </a:t>
            </a:r>
            <a:endParaRPr lang="fa-IR" sz="2900" b="1" dirty="0" smtClean="0">
              <a:solidFill>
                <a:srgbClr val="002060"/>
              </a:solidFill>
              <a:cs typeface="B Nazanin" pitchFamily="2" charset="-78"/>
            </a:endParaRPr>
          </a:p>
          <a:p>
            <a:pPr algn="justLow" rtl="1"/>
            <a:r>
              <a:rPr lang="fa-IR" sz="2900" b="1" dirty="0" smtClean="0">
                <a:solidFill>
                  <a:srgbClr val="002060"/>
                </a:solidFill>
                <a:cs typeface="B Nazanin" pitchFamily="2" charset="-78"/>
              </a:rPr>
              <a:t>توسعه </a:t>
            </a:r>
            <a:r>
              <a:rPr lang="fa-IR" sz="2900" b="1" dirty="0">
                <a:solidFill>
                  <a:srgbClr val="002060"/>
                </a:solidFill>
                <a:cs typeface="B Nazanin" pitchFamily="2" charset="-78"/>
              </a:rPr>
              <a:t>مدارس با کلاس‌های درس چند پایه دو دلیل اساسی فلسفی و ملاحظات اداری دارد</a:t>
            </a:r>
            <a:r>
              <a:rPr lang="fa-IR" sz="2900" b="1" dirty="0" smtClean="0">
                <a:solidFill>
                  <a:srgbClr val="002060"/>
                </a:solidFill>
                <a:cs typeface="B Nazanin" pitchFamily="2" charset="-78"/>
              </a:rPr>
              <a:t>.</a:t>
            </a:r>
          </a:p>
          <a:p>
            <a:pPr algn="justLow" rtl="1"/>
            <a:r>
              <a:rPr lang="fa-IR" sz="2900" b="1" dirty="0" smtClean="0">
                <a:solidFill>
                  <a:srgbClr val="FF0000"/>
                </a:solidFill>
                <a:cs typeface="B Nazanin" pitchFamily="2" charset="-78"/>
              </a:rPr>
              <a:t> </a:t>
            </a:r>
            <a:r>
              <a:rPr lang="fa-IR" sz="2900" b="1" dirty="0">
                <a:solidFill>
                  <a:srgbClr val="FF0000"/>
                </a:solidFill>
                <a:cs typeface="B Nazanin" pitchFamily="2" charset="-78"/>
              </a:rPr>
              <a:t>از نظر فلسفی </a:t>
            </a:r>
            <a:r>
              <a:rPr lang="fa-IR" sz="2900" b="1" dirty="0" smtClean="0">
                <a:solidFill>
                  <a:srgbClr val="FF0000"/>
                </a:solidFill>
                <a:cs typeface="B Nazanin" pitchFamily="2" charset="-78"/>
              </a:rPr>
              <a:t>:</a:t>
            </a:r>
            <a:endParaRPr lang="fa-IR" sz="2900" b="1" dirty="0">
              <a:solidFill>
                <a:srgbClr val="FF0000"/>
              </a:solidFill>
              <a:cs typeface="B Nazanin" pitchFamily="2" charset="-78"/>
            </a:endParaRPr>
          </a:p>
          <a:p>
            <a:pPr algn="justLow" rtl="1"/>
            <a:r>
              <a:rPr lang="fa-IR" sz="2900" b="1" dirty="0" smtClean="0">
                <a:solidFill>
                  <a:srgbClr val="002060"/>
                </a:solidFill>
                <a:cs typeface="B Nazanin" pitchFamily="2" charset="-78"/>
              </a:rPr>
              <a:t>کلاس‌های </a:t>
            </a:r>
            <a:r>
              <a:rPr lang="fa-IR" sz="2900" b="1" dirty="0">
                <a:solidFill>
                  <a:srgbClr val="002060"/>
                </a:solidFill>
                <a:cs typeface="B Nazanin" pitchFamily="2" charset="-78"/>
              </a:rPr>
              <a:t>چند پایه به منظور بهبود رشد شناختی و اجتماعی دانش آموزان و کاهش رفتارهای ضد اجتماعی به وجود می‌آید. </a:t>
            </a:r>
          </a:p>
          <a:p>
            <a:pPr algn="justLow" rtl="1"/>
            <a:r>
              <a:rPr lang="fa-IR" sz="2900" b="1" dirty="0" smtClean="0">
                <a:solidFill>
                  <a:srgbClr val="FF0000"/>
                </a:solidFill>
                <a:cs typeface="B Nazanin" pitchFamily="2" charset="-78"/>
              </a:rPr>
              <a:t>از نظر اداری :</a:t>
            </a:r>
            <a:endParaRPr lang="fa-IR" sz="2900" b="1" dirty="0">
              <a:solidFill>
                <a:srgbClr val="FF0000"/>
              </a:solidFill>
              <a:cs typeface="B Nazanin" pitchFamily="2" charset="-78"/>
            </a:endParaRPr>
          </a:p>
          <a:p>
            <a:pPr algn="justLow" rtl="1"/>
            <a:r>
              <a:rPr lang="fa-IR" sz="2900" b="1" dirty="0" smtClean="0">
                <a:solidFill>
                  <a:srgbClr val="002060"/>
                </a:solidFill>
                <a:cs typeface="B Nazanin" pitchFamily="2" charset="-78"/>
              </a:rPr>
              <a:t>هم </a:t>
            </a:r>
            <a:r>
              <a:rPr lang="fa-IR" sz="2900" b="1" dirty="0">
                <a:solidFill>
                  <a:srgbClr val="002060"/>
                </a:solidFill>
                <a:cs typeface="B Nazanin" pitchFamily="2" charset="-78"/>
              </a:rPr>
              <a:t>چون کاهش جمعیّت دانش آموزی، نیازهای اداری ـ مالی، موقعیت جغرافیایی و ... این کلاس‌ها تشکیل می‌شود و از آن‌ها به عنوان ابزاری جهت خدمت به انسان‌های محروم و مراکزی جهت ایجاد آگاهی اجتماعی، پیشرفت‌های اقتصادی و اصلاحات آموزشی بهره برداری می‌شود. </a:t>
            </a:r>
          </a:p>
          <a:p>
            <a:pPr algn="justLow" rtl="1"/>
            <a:r>
              <a:rPr lang="fa-IR" sz="2900" b="1" dirty="0" smtClean="0">
                <a:cs typeface="B Nazanin" pitchFamily="2" charset="-78"/>
              </a:rPr>
              <a:t>بر </a:t>
            </a:r>
            <a:r>
              <a:rPr lang="fa-IR" sz="2900" b="1" dirty="0">
                <a:cs typeface="B Nazanin" pitchFamily="2" charset="-78"/>
              </a:rPr>
              <a:t>همین اساس یکی از اقدامات مؤثر جهت تجدید حیات شبکه مدارس ابتدایی برای ایجاد امکان دسترسی همگانی به مراکز آموزش و پذیرش تعداد بیشتر کودکان، تشکیل کلاس‌های چند پایه در صورت لزوم می‌باشد.» </a:t>
            </a:r>
            <a:endParaRPr lang="en-US" sz="2900" b="1" dirty="0">
              <a:cs typeface="B Nazanin" pitchFamily="2" charset="-78"/>
            </a:endParaRPr>
          </a:p>
        </p:txBody>
      </p:sp>
    </p:spTree>
    <p:extLst>
      <p:ext uri="{BB962C8B-B14F-4D97-AF65-F5344CB8AC3E}">
        <p14:creationId xmlns:p14="http://schemas.microsoft.com/office/powerpoint/2010/main" val="2072666399"/>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9192"/>
            <a:ext cx="9289032" cy="6940361"/>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fa-IR" sz="2700" b="1" dirty="0">
                <a:cs typeface="B Nazanin" pitchFamily="2" charset="-78"/>
              </a:rPr>
              <a:t>ولی زاده (1382) </a:t>
            </a:r>
            <a:endParaRPr lang="fa-IR" sz="2700" b="1" dirty="0" smtClean="0">
              <a:cs typeface="B Nazanin" pitchFamily="2" charset="-78"/>
            </a:endParaRPr>
          </a:p>
          <a:p>
            <a:pPr algn="ctr"/>
            <a:endParaRPr lang="fa-IR" sz="2700" b="1" dirty="0" smtClean="0">
              <a:solidFill>
                <a:srgbClr val="7030A0"/>
              </a:solidFill>
              <a:cs typeface="B Nazanin" pitchFamily="2" charset="-78"/>
            </a:endParaRPr>
          </a:p>
          <a:p>
            <a:pPr algn="ctr"/>
            <a:r>
              <a:rPr lang="fa-IR" sz="4000" b="1" dirty="0" smtClean="0">
                <a:solidFill>
                  <a:srgbClr val="7030A0"/>
                </a:solidFill>
                <a:cs typeface="2  Titr" pitchFamily="2" charset="-78"/>
              </a:rPr>
              <a:t>اهمیت تشکیل گروه‌های </a:t>
            </a:r>
            <a:r>
              <a:rPr lang="fa-IR" sz="4000" b="1" dirty="0">
                <a:solidFill>
                  <a:srgbClr val="7030A0"/>
                </a:solidFill>
                <a:cs typeface="2  Titr" pitchFamily="2" charset="-78"/>
              </a:rPr>
              <a:t>آموزشی چند </a:t>
            </a:r>
            <a:r>
              <a:rPr lang="fa-IR" sz="4000" b="1" dirty="0" smtClean="0">
                <a:solidFill>
                  <a:srgbClr val="7030A0"/>
                </a:solidFill>
                <a:cs typeface="2  Titr" pitchFamily="2" charset="-78"/>
              </a:rPr>
              <a:t>پایه</a:t>
            </a:r>
          </a:p>
          <a:p>
            <a:pPr algn="ctr"/>
            <a:endParaRPr lang="fa-IR" sz="2700" b="1" dirty="0" smtClean="0">
              <a:solidFill>
                <a:schemeClr val="accent2"/>
              </a:solidFill>
              <a:cs typeface="B Nazanin" pitchFamily="2" charset="-78"/>
            </a:endParaRPr>
          </a:p>
          <a:p>
            <a:pPr algn="ctr"/>
            <a:r>
              <a:rPr lang="fa-IR" sz="2700" b="1" dirty="0" smtClean="0">
                <a:solidFill>
                  <a:schemeClr val="accent2"/>
                </a:solidFill>
                <a:cs typeface="B Nazanin" pitchFamily="2" charset="-78"/>
              </a:rPr>
              <a:t>شرکت </a:t>
            </a:r>
            <a:r>
              <a:rPr lang="fa-IR" sz="2700" b="1" dirty="0">
                <a:solidFill>
                  <a:schemeClr val="accent2"/>
                </a:solidFill>
                <a:cs typeface="B Nazanin" pitchFamily="2" charset="-78"/>
              </a:rPr>
              <a:t>معلّم چند پایه در جلسات گروه‌های آموزشی به دلیل عدم معلّم جایگزین در مدرسه همیشه باعث تعطیلی کلاس درس می‌شود و نتیجه آن عقب ماندن شاگردان از تحصیل خواهد بود. </a:t>
            </a:r>
            <a:endParaRPr lang="fa-IR" sz="2700" b="1" dirty="0" smtClean="0">
              <a:solidFill>
                <a:schemeClr val="accent6"/>
              </a:solidFill>
              <a:cs typeface="B Nazanin" pitchFamily="2" charset="-78"/>
            </a:endParaRPr>
          </a:p>
          <a:p>
            <a:pPr algn="ctr"/>
            <a:r>
              <a:rPr lang="fa-IR" sz="2700" b="1" dirty="0" smtClean="0">
                <a:cs typeface="B Nazanin" pitchFamily="2" charset="-78"/>
              </a:rPr>
              <a:t>هر </a:t>
            </a:r>
            <a:r>
              <a:rPr lang="fa-IR" sz="2700" b="1" dirty="0">
                <a:cs typeface="B Nazanin" pitchFamily="2" charset="-78"/>
              </a:rPr>
              <a:t>چه تعداد پایه‌ها (کلاس‌ها) بیشتر باشند؛ ساعت از دست رفته آموزشی، بیشتر خواهد شد و تعداد ساعات تعطیلی کلاس او بسیار افزایش خواهد </a:t>
            </a:r>
            <a:r>
              <a:rPr lang="fa-IR" sz="2700" b="1" dirty="0" smtClean="0">
                <a:cs typeface="B Nazanin" pitchFamily="2" charset="-78"/>
              </a:rPr>
              <a:t>یافت.</a:t>
            </a:r>
            <a:endParaRPr lang="fa-IR" sz="2700" b="1" dirty="0">
              <a:cs typeface="B Nazanin" pitchFamily="2" charset="-78"/>
            </a:endParaRPr>
          </a:p>
          <a:p>
            <a:pPr algn="ctr"/>
            <a:r>
              <a:rPr lang="fa-IR" sz="2700" b="1" dirty="0" smtClean="0">
                <a:solidFill>
                  <a:srgbClr val="C00000"/>
                </a:solidFill>
                <a:cs typeface="B Nazanin" pitchFamily="2" charset="-78"/>
              </a:rPr>
              <a:t>در </a:t>
            </a:r>
            <a:r>
              <a:rPr lang="fa-IR" sz="2700" b="1" dirty="0">
                <a:solidFill>
                  <a:srgbClr val="C00000"/>
                </a:solidFill>
                <a:cs typeface="B Nazanin" pitchFamily="2" charset="-78"/>
              </a:rPr>
              <a:t>کلاس پنج پایه یک معلّم چند پایه؛ این تعطیلی حدود 25 </a:t>
            </a:r>
            <a:r>
              <a:rPr lang="fa-IR" sz="2700" b="1" dirty="0" smtClean="0">
                <a:solidFill>
                  <a:srgbClr val="C00000"/>
                </a:solidFill>
                <a:cs typeface="B Nazanin" pitchFamily="2" charset="-78"/>
              </a:rPr>
              <a:t>ساعت.</a:t>
            </a:r>
            <a:endParaRPr lang="fa-IR" sz="2700" b="1" dirty="0">
              <a:cs typeface="B Nazanin" pitchFamily="2" charset="-78"/>
            </a:endParaRPr>
          </a:p>
          <a:p>
            <a:pPr algn="ctr"/>
            <a:r>
              <a:rPr lang="fa-IR" sz="2700" b="1" dirty="0" smtClean="0">
                <a:solidFill>
                  <a:srgbClr val="002060"/>
                </a:solidFill>
                <a:cs typeface="B Nazanin" pitchFamily="2" charset="-78"/>
              </a:rPr>
              <a:t>اگر </a:t>
            </a:r>
            <a:r>
              <a:rPr lang="fa-IR" sz="2700" b="1" dirty="0">
                <a:solidFill>
                  <a:srgbClr val="002060"/>
                </a:solidFill>
                <a:cs typeface="B Nazanin" pitchFamily="2" charset="-78"/>
              </a:rPr>
              <a:t>این </a:t>
            </a:r>
            <a:r>
              <a:rPr lang="fa-IR" sz="2700" b="1" dirty="0" smtClean="0">
                <a:solidFill>
                  <a:srgbClr val="002060"/>
                </a:solidFill>
                <a:cs typeface="B Nazanin" pitchFamily="2" charset="-78"/>
              </a:rPr>
              <a:t>معلّم،مدیر </a:t>
            </a:r>
            <a:r>
              <a:rPr lang="fa-IR" sz="2700" b="1" dirty="0">
                <a:solidFill>
                  <a:srgbClr val="002060"/>
                </a:solidFill>
                <a:cs typeface="B Nazanin" pitchFamily="2" charset="-78"/>
              </a:rPr>
              <a:t>آموزگار باشد با احتساب شرکت در جلسات آموزشی و </a:t>
            </a:r>
            <a:endParaRPr lang="en-US" sz="2700" b="1" dirty="0" smtClean="0">
              <a:solidFill>
                <a:srgbClr val="002060"/>
              </a:solidFill>
              <a:cs typeface="B Nazanin" pitchFamily="2" charset="-78"/>
            </a:endParaRPr>
          </a:p>
          <a:p>
            <a:pPr algn="ctr"/>
            <a:r>
              <a:rPr lang="fa-IR" sz="2700" b="1" dirty="0" smtClean="0">
                <a:solidFill>
                  <a:srgbClr val="002060"/>
                </a:solidFill>
                <a:cs typeface="B Nazanin" pitchFamily="2" charset="-78"/>
              </a:rPr>
              <a:t>مدیران </a:t>
            </a:r>
            <a:r>
              <a:rPr lang="fa-IR" sz="2700" b="1" dirty="0">
                <a:solidFill>
                  <a:srgbClr val="002060"/>
                </a:solidFill>
                <a:cs typeface="B Nazanin" pitchFamily="2" charset="-78"/>
              </a:rPr>
              <a:t>به حدود 150 ساعت خواهد رسید. </a:t>
            </a:r>
            <a:endParaRPr lang="fa-IR" sz="2700" b="1" dirty="0">
              <a:cs typeface="B Nazanin" pitchFamily="2" charset="-78"/>
            </a:endParaRPr>
          </a:p>
          <a:p>
            <a:pPr algn="ctr"/>
            <a:endParaRPr lang="fa-IR" sz="2700" b="1" dirty="0" smtClean="0">
              <a:cs typeface="B Nazanin" pitchFamily="2" charset="-78"/>
            </a:endParaRPr>
          </a:p>
          <a:p>
            <a:pPr algn="ctr"/>
            <a:r>
              <a:rPr lang="fa-IR" sz="2700" b="1" dirty="0" smtClean="0">
                <a:cs typeface="B Nazanin" pitchFamily="2" charset="-78"/>
              </a:rPr>
              <a:t>پژوهشگر </a:t>
            </a:r>
            <a:r>
              <a:rPr lang="fa-IR" sz="2700" b="1" dirty="0">
                <a:cs typeface="B Nazanin" pitchFamily="2" charset="-78"/>
              </a:rPr>
              <a:t>ضمن تأکید بر اهمّیّت جلسات آموزشی و حضور فعال معلّم در آن‌ها پیشنهاد می‌کند برای جلوگیری از اتلاف وقت و تعطیلی کلاس‌های درس، گروه‌های آموزشی چند پایه در کنار سایر گروه‌های آموزشی تشکیل گردد.</a:t>
            </a:r>
            <a:r>
              <a:rPr lang="fa-IR" sz="2700" b="1" dirty="0">
                <a:solidFill>
                  <a:srgbClr val="00B050"/>
                </a:solidFill>
                <a:cs typeface="B Nazanin" pitchFamily="2" charset="-78"/>
              </a:rPr>
              <a:t> </a:t>
            </a:r>
            <a:endParaRPr lang="en-US" sz="2700" b="1" dirty="0">
              <a:solidFill>
                <a:srgbClr val="00B050"/>
              </a:solidFill>
              <a:cs typeface="B Nazanin" pitchFamily="2" charset="-78"/>
            </a:endParaRPr>
          </a:p>
        </p:txBody>
      </p:sp>
    </p:spTree>
    <p:extLst>
      <p:ext uri="{BB962C8B-B14F-4D97-AF65-F5344CB8AC3E}">
        <p14:creationId xmlns:p14="http://schemas.microsoft.com/office/powerpoint/2010/main" val="2072666399"/>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986528"/>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200" b="1" dirty="0">
                <a:solidFill>
                  <a:schemeClr val="accent2"/>
                </a:solidFill>
                <a:cs typeface="B Nazanin" pitchFamily="2" charset="-78"/>
              </a:rPr>
              <a:t>مکوسانا وکاپیسا (2008) </a:t>
            </a:r>
            <a:endParaRPr lang="fa-IR" sz="3200" b="1" dirty="0" smtClean="0">
              <a:solidFill>
                <a:schemeClr val="accent2"/>
              </a:solidFill>
              <a:cs typeface="B Nazanin" pitchFamily="2" charset="-78"/>
            </a:endParaRPr>
          </a:p>
          <a:p>
            <a:pPr algn="justLow" rtl="1"/>
            <a:r>
              <a:rPr lang="fa-IR" sz="3200" b="1" dirty="0" smtClean="0">
                <a:cs typeface="B Nazanin" pitchFamily="2" charset="-78"/>
              </a:rPr>
              <a:t>در </a:t>
            </a:r>
            <a:r>
              <a:rPr lang="fa-IR" sz="3200" b="1" dirty="0">
                <a:cs typeface="B Nazanin" pitchFamily="2" charset="-78"/>
              </a:rPr>
              <a:t>کتاب «خود آموز تدریس چند </a:t>
            </a:r>
            <a:r>
              <a:rPr lang="fa-IR" sz="3200" b="1" dirty="0" smtClean="0">
                <a:cs typeface="B Nazanin" pitchFamily="2" charset="-78"/>
              </a:rPr>
              <a:t>پایه </a:t>
            </a:r>
            <a:r>
              <a:rPr lang="fa-IR" sz="3200" b="1" dirty="0">
                <a:cs typeface="B Nazanin" pitchFamily="2" charset="-78"/>
              </a:rPr>
              <a:t>مزایایی را نیز در مورد مدرسه‌های چند پایه بر شمرده‌اند </a:t>
            </a:r>
            <a:r>
              <a:rPr lang="fa-IR" sz="3200" b="1" dirty="0" smtClean="0">
                <a:cs typeface="B Nazanin" pitchFamily="2" charset="-78"/>
              </a:rPr>
              <a:t>و می گویند کودکان </a:t>
            </a:r>
            <a:r>
              <a:rPr lang="fa-IR" sz="3200" b="1" dirty="0">
                <a:cs typeface="B Nazanin" pitchFamily="2" charset="-78"/>
              </a:rPr>
              <a:t>در این مدرسه‌ها: </a:t>
            </a:r>
            <a:endParaRPr lang="fa-IR" sz="2400" b="1" dirty="0" smtClean="0">
              <a:cs typeface="B Nazanin" pitchFamily="2" charset="-78"/>
            </a:endParaRPr>
          </a:p>
          <a:p>
            <a:pPr marL="342900" indent="-342900" algn="justLow" rtl="1">
              <a:buFont typeface="Arial" pitchFamily="34" charset="0"/>
              <a:buChar char="•"/>
            </a:pPr>
            <a:r>
              <a:rPr lang="fa-IR" sz="3200" b="1" dirty="0" smtClean="0">
                <a:solidFill>
                  <a:srgbClr val="C00000"/>
                </a:solidFill>
                <a:cs typeface="B Nazanin" pitchFamily="2" charset="-78"/>
              </a:rPr>
              <a:t>از </a:t>
            </a:r>
            <a:r>
              <a:rPr lang="fa-IR" sz="3200" b="1" dirty="0">
                <a:solidFill>
                  <a:srgbClr val="C00000"/>
                </a:solidFill>
                <a:cs typeface="B Nazanin" pitchFamily="2" charset="-78"/>
              </a:rPr>
              <a:t>لحاظ عاطفی با ثبات‌ترند، </a:t>
            </a:r>
            <a:endParaRPr lang="fa-IR" sz="3200" b="1" dirty="0" smtClean="0">
              <a:solidFill>
                <a:srgbClr val="C00000"/>
              </a:solidFill>
              <a:cs typeface="B Nazanin" pitchFamily="2" charset="-78"/>
            </a:endParaRPr>
          </a:p>
          <a:p>
            <a:pPr marL="342900" indent="-342900" algn="justLow" rtl="1">
              <a:buFont typeface="Arial" pitchFamily="34" charset="0"/>
              <a:buChar char="•"/>
            </a:pPr>
            <a:r>
              <a:rPr lang="fa-IR" sz="3200" b="1" dirty="0" smtClean="0">
                <a:solidFill>
                  <a:srgbClr val="7030A0"/>
                </a:solidFill>
                <a:cs typeface="B Nazanin" pitchFamily="2" charset="-78"/>
              </a:rPr>
              <a:t>می‌توانند </a:t>
            </a:r>
            <a:r>
              <a:rPr lang="fa-IR" sz="3200" b="1" dirty="0">
                <a:solidFill>
                  <a:srgbClr val="7030A0"/>
                </a:solidFill>
                <a:cs typeface="B Nazanin" pitchFamily="2" charset="-78"/>
              </a:rPr>
              <a:t>چیزهای معینی را بهتر از هم سالان بیاموزند و ممکن است به طور کلّی بهتر آموزش ببینند. </a:t>
            </a:r>
            <a:endParaRPr lang="fa-IR" sz="3200" b="1" dirty="0" smtClean="0">
              <a:solidFill>
                <a:srgbClr val="7030A0"/>
              </a:solidFill>
              <a:cs typeface="B Nazanin" pitchFamily="2" charset="-78"/>
            </a:endParaRPr>
          </a:p>
          <a:p>
            <a:pPr marL="342900" indent="-342900" algn="justLow" rtl="1">
              <a:buFont typeface="Arial" pitchFamily="34" charset="0"/>
              <a:buChar char="•"/>
            </a:pPr>
            <a:r>
              <a:rPr lang="fa-IR" sz="3200" b="1" dirty="0" smtClean="0">
                <a:cs typeface="B Nazanin" pitchFamily="2" charset="-78"/>
              </a:rPr>
              <a:t>معلّمان </a:t>
            </a:r>
            <a:r>
              <a:rPr lang="fa-IR" sz="3200" b="1" dirty="0">
                <a:cs typeface="B Nazanin" pitchFamily="2" charset="-78"/>
              </a:rPr>
              <a:t>برای وفق دادن مواد درسی با محیط چند پایه، به میزان کافی آموزش نمی‌بینند. </a:t>
            </a:r>
            <a:endParaRPr lang="fa-IR" sz="3200" b="1" dirty="0" smtClean="0">
              <a:cs typeface="B Nazanin" pitchFamily="2" charset="-78"/>
            </a:endParaRPr>
          </a:p>
          <a:p>
            <a:pPr marL="342900" indent="-342900" algn="justLow" rtl="1">
              <a:buFont typeface="Arial" pitchFamily="34" charset="0"/>
              <a:buChar char="•"/>
            </a:pPr>
            <a:r>
              <a:rPr lang="fa-IR" sz="3200" b="1" dirty="0" smtClean="0">
                <a:solidFill>
                  <a:srgbClr val="002060"/>
                </a:solidFill>
                <a:cs typeface="B Nazanin" pitchFamily="2" charset="-78"/>
              </a:rPr>
              <a:t>تدریس </a:t>
            </a:r>
            <a:r>
              <a:rPr lang="fa-IR" sz="3200" b="1" dirty="0">
                <a:solidFill>
                  <a:srgbClr val="002060"/>
                </a:solidFill>
                <a:cs typeface="B Nazanin" pitchFamily="2" charset="-78"/>
              </a:rPr>
              <a:t>چند پایه مستلزم آن است که برنامه ریزی گسترده‌ای خارج از زمان عادی کلاس صورت گیرد. </a:t>
            </a:r>
            <a:endParaRPr lang="fa-IR" sz="3200" b="1" dirty="0" smtClean="0">
              <a:solidFill>
                <a:srgbClr val="002060"/>
              </a:solidFill>
              <a:cs typeface="B Nazanin" pitchFamily="2" charset="-78"/>
            </a:endParaRPr>
          </a:p>
          <a:p>
            <a:pPr algn="justLow" rtl="1"/>
            <a:r>
              <a:rPr lang="fa-IR" sz="3200" b="1" dirty="0" smtClean="0">
                <a:solidFill>
                  <a:schemeClr val="accent2">
                    <a:lumMod val="50000"/>
                  </a:schemeClr>
                </a:solidFill>
                <a:cs typeface="B Nazanin" pitchFamily="2" charset="-78"/>
              </a:rPr>
              <a:t>هم </a:t>
            </a:r>
            <a:r>
              <a:rPr lang="fa-IR" sz="3200" b="1" dirty="0">
                <a:solidFill>
                  <a:schemeClr val="accent2">
                    <a:lumMod val="50000"/>
                  </a:schemeClr>
                </a:solidFill>
                <a:cs typeface="B Nazanin" pitchFamily="2" charset="-78"/>
              </a:rPr>
              <a:t>چنین، برخی والدین یا کارکنان آموزشی، به این نوع تدریس و حتی ظاهر فیزیکی این مدرسه‌ها نگاه منفی دارند. </a:t>
            </a:r>
            <a:endParaRPr lang="en-US" sz="3200" b="1" dirty="0">
              <a:solidFill>
                <a:schemeClr val="accent2">
                  <a:lumMod val="50000"/>
                </a:schemeClr>
              </a:solidFill>
              <a:cs typeface="B Nazanin" pitchFamily="2" charset="-78"/>
            </a:endParaRPr>
          </a:p>
          <a:p>
            <a:pPr algn="justLow" rtl="1"/>
            <a:r>
              <a:rPr lang="en-US" sz="3200" b="1" dirty="0">
                <a:cs typeface="B Nazanin" pitchFamily="2" charset="-78"/>
              </a:rPr>
              <a:t>	</a:t>
            </a: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36512" y="1"/>
            <a:ext cx="9180512"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en-US" sz="3600" b="1" dirty="0">
                <a:solidFill>
                  <a:srgbClr val="FF0000"/>
                </a:solidFill>
                <a:cs typeface="B Nazanin" pitchFamily="2" charset="-78"/>
              </a:rPr>
              <a:t> </a:t>
            </a:r>
            <a:r>
              <a:rPr lang="fa-IR" sz="3600" b="1" dirty="0">
                <a:solidFill>
                  <a:srgbClr val="FF0000"/>
                </a:solidFill>
                <a:cs typeface="B Nazanin" pitchFamily="2" charset="-78"/>
              </a:rPr>
              <a:t>بروس (1990) </a:t>
            </a:r>
            <a:endParaRPr lang="fa-IR" sz="3600" b="1" dirty="0">
              <a:cs typeface="B Nazanin" pitchFamily="2" charset="-78"/>
            </a:endParaRPr>
          </a:p>
          <a:p>
            <a:pPr algn="ctr"/>
            <a:r>
              <a:rPr lang="fa-IR" sz="3600" b="1" dirty="0" smtClean="0">
                <a:cs typeface="B Nazanin" pitchFamily="2" charset="-78"/>
              </a:rPr>
              <a:t>در </a:t>
            </a:r>
            <a:r>
              <a:rPr lang="fa-IR" sz="3600" b="1" dirty="0">
                <a:cs typeface="B Nazanin" pitchFamily="2" charset="-78"/>
              </a:rPr>
              <a:t>«بررسی تحقیقات کمی در مورد تدریس چند پایه» نشان داد که برنامه‌های کلاس‌های چند پایه باعث ارتقای سطح آموزش در بسیاری از مدرسه‌ها شده و نتایج بهتری از آموزش سنتی داشته است. </a:t>
            </a:r>
            <a:r>
              <a:rPr lang="fa-IR" sz="3600" b="1" dirty="0" smtClean="0">
                <a:solidFill>
                  <a:srgbClr val="FF0000"/>
                </a:solidFill>
                <a:cs typeface="B Nazanin" pitchFamily="2" charset="-78"/>
              </a:rPr>
              <a:t>او </a:t>
            </a:r>
            <a:r>
              <a:rPr lang="fa-IR" sz="3600" b="1" dirty="0">
                <a:solidFill>
                  <a:srgbClr val="FF0000"/>
                </a:solidFill>
                <a:cs typeface="B Nazanin" pitchFamily="2" charset="-78"/>
              </a:rPr>
              <a:t>می‌گوید برای اجرای کلاس‌های چند پایه، انجام مقدمات زیر لازم است </a:t>
            </a:r>
            <a:r>
              <a:rPr lang="fa-IR" sz="3600" b="1" dirty="0" smtClean="0">
                <a:cs typeface="B Nazanin" pitchFamily="2" charset="-78"/>
              </a:rPr>
              <a:t>:</a:t>
            </a:r>
            <a:endParaRPr lang="fa-IR" sz="3600" b="1" dirty="0">
              <a:cs typeface="B Nazanin" pitchFamily="2" charset="-78"/>
            </a:endParaRPr>
          </a:p>
          <a:p>
            <a:pPr algn="r" rtl="1"/>
            <a:r>
              <a:rPr lang="fa-IR" sz="3600" b="1" dirty="0" smtClean="0">
                <a:solidFill>
                  <a:srgbClr val="C00000"/>
                </a:solidFill>
                <a:cs typeface="B Nazanin" pitchFamily="2" charset="-78"/>
              </a:rPr>
              <a:t>1 </a:t>
            </a:r>
            <a:r>
              <a:rPr lang="fa-IR" sz="3600" b="1" dirty="0">
                <a:solidFill>
                  <a:srgbClr val="C00000"/>
                </a:solidFill>
                <a:cs typeface="B Nazanin" pitchFamily="2" charset="-78"/>
              </a:rPr>
              <a:t>ـ مرور تحقیقات قبلی. </a:t>
            </a:r>
            <a:endParaRPr lang="fa-IR" sz="2000" b="1" dirty="0" smtClean="0">
              <a:cs typeface="B Nazanin" pitchFamily="2" charset="-78"/>
            </a:endParaRPr>
          </a:p>
          <a:p>
            <a:pPr algn="r" rtl="1"/>
            <a:r>
              <a:rPr lang="fa-IR" sz="3600" b="1" dirty="0" smtClean="0">
                <a:solidFill>
                  <a:srgbClr val="00B0F0"/>
                </a:solidFill>
                <a:cs typeface="B Nazanin" pitchFamily="2" charset="-78"/>
              </a:rPr>
              <a:t>2 </a:t>
            </a:r>
            <a:r>
              <a:rPr lang="fa-IR" sz="3600" b="1" dirty="0">
                <a:solidFill>
                  <a:srgbClr val="00B0F0"/>
                </a:solidFill>
                <a:cs typeface="B Nazanin" pitchFamily="2" charset="-78"/>
              </a:rPr>
              <a:t>ـ طراحی الگوهای مناسب. </a:t>
            </a:r>
            <a:endParaRPr lang="fa-IR" sz="2400" b="1" dirty="0">
              <a:cs typeface="B Nazanin" pitchFamily="2" charset="-78"/>
            </a:endParaRPr>
          </a:p>
          <a:p>
            <a:pPr algn="r" rtl="1"/>
            <a:r>
              <a:rPr lang="fa-IR" sz="3600" b="1" dirty="0" smtClean="0">
                <a:solidFill>
                  <a:srgbClr val="002060"/>
                </a:solidFill>
                <a:cs typeface="B Nazanin" pitchFamily="2" charset="-78"/>
              </a:rPr>
              <a:t>3 </a:t>
            </a:r>
            <a:r>
              <a:rPr lang="fa-IR" sz="3600" b="1" dirty="0">
                <a:solidFill>
                  <a:srgbClr val="002060"/>
                </a:solidFill>
                <a:cs typeface="B Nazanin" pitchFamily="2" charset="-78"/>
              </a:rPr>
              <a:t>ـ تغییر قوانین با توجه به مدل طراحی شده. </a:t>
            </a:r>
            <a:endParaRPr lang="fa-IR" sz="2400" b="1" dirty="0">
              <a:solidFill>
                <a:srgbClr val="002060"/>
              </a:solidFill>
              <a:cs typeface="B Nazanin" pitchFamily="2" charset="-78"/>
            </a:endParaRPr>
          </a:p>
          <a:p>
            <a:pPr algn="r" rtl="1"/>
            <a:r>
              <a:rPr lang="fa-IR" sz="3600" b="1" dirty="0" smtClean="0">
                <a:solidFill>
                  <a:srgbClr val="002060"/>
                </a:solidFill>
                <a:cs typeface="B Nazanin" pitchFamily="2" charset="-78"/>
              </a:rPr>
              <a:t>4 </a:t>
            </a:r>
            <a:r>
              <a:rPr lang="fa-IR" sz="3600" b="1" dirty="0">
                <a:solidFill>
                  <a:srgbClr val="002060"/>
                </a:solidFill>
                <a:cs typeface="B Nazanin" pitchFamily="2" charset="-78"/>
              </a:rPr>
              <a:t>ـ باز تولید مفاهیم اساسی مربوط به نظریه‌های یادگیری و ویژگی‌های دانش آموزان</a:t>
            </a:r>
            <a:r>
              <a:rPr lang="fa-IR" sz="3600" b="1" dirty="0" smtClean="0">
                <a:solidFill>
                  <a:srgbClr val="002060"/>
                </a:solidFill>
                <a:cs typeface="B Nazanin" pitchFamily="2" charset="-78"/>
              </a:rPr>
              <a:t>.</a:t>
            </a:r>
            <a:endParaRPr lang="fa-IR" sz="3600" b="1" dirty="0">
              <a:solidFill>
                <a:srgbClr val="002060"/>
              </a:solidFill>
              <a:cs typeface="B Nazanin" pitchFamily="2" charset="-78"/>
            </a:endParaRPr>
          </a:p>
          <a:p>
            <a:pPr algn="r" rtl="1"/>
            <a:r>
              <a:rPr lang="fa-IR" sz="3600" b="1" dirty="0" smtClean="0">
                <a:cs typeface="B Nazanin" pitchFamily="2" charset="-78"/>
              </a:rPr>
              <a:t> </a:t>
            </a:r>
            <a:r>
              <a:rPr lang="fa-IR" sz="3600" b="1" dirty="0">
                <a:cs typeface="B Nazanin" pitchFamily="2" charset="-78"/>
              </a:rPr>
              <a:t>5 ـ زمینه سازی برای تغییر تدریجی ـ تکاملی بلند مدّت .</a:t>
            </a:r>
            <a:r>
              <a:rPr lang="fa-IR" sz="3600" b="1" dirty="0" smtClean="0">
                <a:cs typeface="B Nazanin" pitchFamily="2" charset="-78"/>
              </a:rPr>
              <a:t>  </a:t>
            </a:r>
            <a:endParaRPr lang="en-US" sz="36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894195"/>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a:r>
              <a:rPr lang="fa-IR" sz="3400" b="1" dirty="0">
                <a:solidFill>
                  <a:srgbClr val="C00000"/>
                </a:solidFill>
                <a:cs typeface="B Nazanin" pitchFamily="2" charset="-78"/>
              </a:rPr>
              <a:t>پاوان (1992)، </a:t>
            </a:r>
            <a:endParaRPr lang="fa-IR" sz="3400" b="1" dirty="0" smtClean="0">
              <a:cs typeface="B Nazanin" pitchFamily="2" charset="-78"/>
            </a:endParaRPr>
          </a:p>
          <a:p>
            <a:pPr algn="ctr"/>
            <a:r>
              <a:rPr lang="fa-IR" sz="3400" b="1" dirty="0" smtClean="0">
                <a:solidFill>
                  <a:srgbClr val="002060"/>
                </a:solidFill>
                <a:cs typeface="B Nazanin" pitchFamily="2" charset="-78"/>
              </a:rPr>
              <a:t>شصت </a:t>
            </a:r>
            <a:r>
              <a:rPr lang="fa-IR" sz="3400" b="1" dirty="0">
                <a:solidFill>
                  <a:srgbClr val="002060"/>
                </a:solidFill>
                <a:cs typeface="B Nazanin" pitchFamily="2" charset="-78"/>
              </a:rPr>
              <a:t>و چهار مورد مطالعه در </a:t>
            </a:r>
            <a:r>
              <a:rPr lang="fa-IR" sz="3400" b="1" dirty="0" smtClean="0">
                <a:solidFill>
                  <a:srgbClr val="002060"/>
                </a:solidFill>
                <a:cs typeface="B Nazanin" pitchFamily="2" charset="-78"/>
              </a:rPr>
              <a:t>آمریکا و کانادا </a:t>
            </a:r>
            <a:r>
              <a:rPr lang="fa-IR" sz="3400" b="1" dirty="0">
                <a:solidFill>
                  <a:srgbClr val="002060"/>
                </a:solidFill>
                <a:cs typeface="B Nazanin" pitchFamily="2" charset="-78"/>
              </a:rPr>
              <a:t>انجام داد</a:t>
            </a:r>
            <a:r>
              <a:rPr lang="fa-IR" sz="3400" b="1" dirty="0">
                <a:solidFill>
                  <a:schemeClr val="bg1"/>
                </a:solidFill>
                <a:cs typeface="B Nazanin" pitchFamily="2" charset="-78"/>
              </a:rPr>
              <a:t> </a:t>
            </a:r>
            <a:endParaRPr lang="fa-IR" sz="3400" b="1" dirty="0">
              <a:cs typeface="B Nazanin" pitchFamily="2" charset="-78"/>
            </a:endParaRPr>
          </a:p>
          <a:p>
            <a:pPr algn="justLow" rtl="1"/>
            <a:r>
              <a:rPr lang="fa-IR" sz="3400" b="1" dirty="0" smtClean="0">
                <a:cs typeface="B Nazanin" pitchFamily="2" charset="-78"/>
              </a:rPr>
              <a:t>متوجّه </a:t>
            </a:r>
            <a:r>
              <a:rPr lang="fa-IR" sz="3400" b="1" dirty="0">
                <a:cs typeface="B Nazanin" pitchFamily="2" charset="-78"/>
              </a:rPr>
              <a:t>شد که اکثر کلاس‌های چند پایه 58 درصد در پاسخ به آزمون‌ها، موفقیّت بیش‌تری داشته‌اند </a:t>
            </a:r>
            <a:r>
              <a:rPr lang="fa-IR" sz="3400" b="1" dirty="0" smtClean="0">
                <a:cs typeface="B Nazanin" pitchFamily="2" charset="-78"/>
              </a:rPr>
              <a:t>.</a:t>
            </a:r>
            <a:endParaRPr lang="fa-IR" sz="3400" b="1" dirty="0">
              <a:solidFill>
                <a:srgbClr val="0070C0"/>
              </a:solidFill>
              <a:cs typeface="B Nazanin" pitchFamily="2" charset="-78"/>
            </a:endParaRPr>
          </a:p>
          <a:p>
            <a:pPr algn="justLow" rtl="1"/>
            <a:r>
              <a:rPr lang="fa-IR" sz="3400" b="1" dirty="0" smtClean="0">
                <a:solidFill>
                  <a:srgbClr val="0070C0"/>
                </a:solidFill>
                <a:cs typeface="B Nazanin" pitchFamily="2" charset="-78"/>
              </a:rPr>
              <a:t>در </a:t>
            </a:r>
            <a:r>
              <a:rPr lang="fa-IR" sz="3400" b="1" dirty="0">
                <a:solidFill>
                  <a:srgbClr val="0070C0"/>
                </a:solidFill>
                <a:cs typeface="B Nazanin" pitchFamily="2" charset="-78"/>
              </a:rPr>
              <a:t>مورد بهداشت روانی نیز 52 درصد آن‌ها از وضعیّت بهتری بر خوددار بوده‌اند. </a:t>
            </a:r>
            <a:endParaRPr lang="fa-IR" sz="3400" b="1" dirty="0">
              <a:solidFill>
                <a:srgbClr val="FFC000"/>
              </a:solidFill>
              <a:cs typeface="B Nazanin" pitchFamily="2" charset="-78"/>
            </a:endParaRPr>
          </a:p>
          <a:p>
            <a:pPr algn="justLow" rtl="1"/>
            <a:r>
              <a:rPr lang="fa-IR" sz="3400" b="1" dirty="0" smtClean="0">
                <a:solidFill>
                  <a:srgbClr val="002060"/>
                </a:solidFill>
                <a:cs typeface="B Nazanin" pitchFamily="2" charset="-78"/>
              </a:rPr>
              <a:t>هفت </a:t>
            </a:r>
            <a:r>
              <a:rPr lang="fa-IR" sz="3400" b="1" dirty="0">
                <a:solidFill>
                  <a:srgbClr val="002060"/>
                </a:solidFill>
                <a:cs typeface="B Nazanin" pitchFamily="2" charset="-78"/>
              </a:rPr>
              <a:t>مورد تحقیق در زمینه مقایسه وضعیت </a:t>
            </a:r>
            <a:r>
              <a:rPr lang="fa-IR" sz="3400" b="1" dirty="0" smtClean="0">
                <a:solidFill>
                  <a:srgbClr val="002060"/>
                </a:solidFill>
                <a:cs typeface="B Nazanin" pitchFamily="2" charset="-78"/>
              </a:rPr>
              <a:t>دانش </a:t>
            </a:r>
            <a:r>
              <a:rPr lang="fa-IR" sz="3400" b="1" dirty="0">
                <a:solidFill>
                  <a:srgbClr val="002060"/>
                </a:solidFill>
                <a:cs typeface="B Nazanin" pitchFamily="2" charset="-78"/>
              </a:rPr>
              <a:t>آموزانی که تمام دوره ابتدایی خود را در مدرسه چند پایه گذرانده اند و دانش آموزانی که در مدرسه‌های تک پایه تحصیل کرده‌اند، نشان می‌دهد </a:t>
            </a:r>
            <a:r>
              <a:rPr lang="fa-IR" sz="3400" b="1" dirty="0" smtClean="0">
                <a:solidFill>
                  <a:srgbClr val="002060"/>
                </a:solidFill>
                <a:cs typeface="B Nazanin" pitchFamily="2" charset="-78"/>
              </a:rPr>
              <a:t>:</a:t>
            </a:r>
            <a:endParaRPr lang="fa-IR" sz="3400" b="1" dirty="0">
              <a:solidFill>
                <a:srgbClr val="002060"/>
              </a:solidFill>
              <a:cs typeface="B Nazanin" pitchFamily="2" charset="-78"/>
            </a:endParaRPr>
          </a:p>
          <a:p>
            <a:pPr algn="justLow" rtl="1"/>
            <a:r>
              <a:rPr lang="fa-IR" sz="3400" b="1" dirty="0" smtClean="0">
                <a:solidFill>
                  <a:schemeClr val="accent6">
                    <a:lumMod val="60000"/>
                    <a:lumOff val="40000"/>
                  </a:schemeClr>
                </a:solidFill>
                <a:cs typeface="B Nazanin" pitchFamily="2" charset="-78"/>
              </a:rPr>
              <a:t> </a:t>
            </a:r>
            <a:r>
              <a:rPr lang="fa-IR" sz="3400" b="1" dirty="0">
                <a:cs typeface="B Nazanin" pitchFamily="2" charset="-78"/>
              </a:rPr>
              <a:t>دانش آموزان کلاس‌های چند پایه موفقیّت تحصیلی بیش‌تری داشته‌اند</a:t>
            </a:r>
            <a:r>
              <a:rPr lang="fa-IR" sz="3400" b="1" dirty="0" smtClean="0">
                <a:cs typeface="B Nazanin" pitchFamily="2" charset="-78"/>
              </a:rPr>
              <a:t>.</a:t>
            </a:r>
          </a:p>
          <a:p>
            <a:pPr algn="ctr"/>
            <a:r>
              <a:rPr lang="fa-IR" sz="3400" b="1" dirty="0" smtClean="0">
                <a:cs typeface="B Nazanin" pitchFamily="2" charset="-78"/>
              </a:rPr>
              <a:t> </a:t>
            </a:r>
            <a:endParaRPr lang="en-US" sz="34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1"/>
            <a:ext cx="9144000" cy="6858000"/>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2400" b="1" dirty="0">
                <a:cs typeface="B Nazanin" pitchFamily="2" charset="-78"/>
              </a:rPr>
              <a:t>هیل (2002) </a:t>
            </a:r>
          </a:p>
          <a:p>
            <a:pPr algn="ctr" rtl="1"/>
            <a:r>
              <a:rPr lang="fa-IR" sz="2400" b="1" dirty="0" smtClean="0">
                <a:cs typeface="B Titr" pitchFamily="2" charset="-78"/>
              </a:rPr>
              <a:t>در </a:t>
            </a:r>
            <a:r>
              <a:rPr lang="fa-IR" sz="2400" b="1" dirty="0">
                <a:cs typeface="B Titr" pitchFamily="2" charset="-78"/>
              </a:rPr>
              <a:t>مقاله‌ای تحت عنوان «در آمدی بر چگونگی کلاس‌های چند پایه» </a:t>
            </a:r>
            <a:endParaRPr lang="fa-IR" sz="2400" b="1" dirty="0" smtClean="0">
              <a:cs typeface="B Titr" pitchFamily="2" charset="-78"/>
            </a:endParaRPr>
          </a:p>
          <a:p>
            <a:pPr algn="ctr" rtl="1"/>
            <a:endParaRPr lang="fa-IR" sz="2400" b="1" dirty="0">
              <a:cs typeface="B Nazanin" pitchFamily="2" charset="-78"/>
            </a:endParaRPr>
          </a:p>
          <a:p>
            <a:pPr algn="ctr" rtl="1"/>
            <a:r>
              <a:rPr lang="fa-IR" sz="2400" b="1" dirty="0" smtClean="0">
                <a:cs typeface="B Titr" pitchFamily="2" charset="-78"/>
              </a:rPr>
              <a:t>کلاس‌های </a:t>
            </a:r>
            <a:r>
              <a:rPr lang="fa-IR" sz="2400" b="1" dirty="0">
                <a:cs typeface="B Titr" pitchFamily="2" charset="-78"/>
              </a:rPr>
              <a:t>چند پایه نیازمند </a:t>
            </a:r>
            <a:r>
              <a:rPr lang="fa-IR" sz="2400" b="1" dirty="0" smtClean="0">
                <a:cs typeface="B Titr" pitchFamily="2" charset="-78"/>
              </a:rPr>
              <a:t>:</a:t>
            </a:r>
            <a:endParaRPr lang="fa-IR" sz="2400" b="1" dirty="0">
              <a:cs typeface="B Titr" pitchFamily="2" charset="-78"/>
            </a:endParaRPr>
          </a:p>
          <a:p>
            <a:pPr marL="400050" indent="-400050" algn="r" rtl="1">
              <a:buFont typeface="Wingdings" pitchFamily="2" charset="2"/>
              <a:buChar char="ü"/>
            </a:pPr>
            <a:r>
              <a:rPr lang="fa-IR" sz="2400" b="1" dirty="0" smtClean="0">
                <a:cs typeface="B Nazanin" pitchFamily="2" charset="-78"/>
              </a:rPr>
              <a:t>برخورداری </a:t>
            </a:r>
            <a:r>
              <a:rPr lang="fa-IR" sz="2400" b="1" dirty="0">
                <a:cs typeface="B Nazanin" pitchFamily="2" charset="-78"/>
              </a:rPr>
              <a:t>از مهارت‌های ویژه و روش‌های مناسب سازمان دهی کلاسی </a:t>
            </a:r>
          </a:p>
          <a:p>
            <a:pPr marL="400050" indent="-400050" algn="r" rtl="1">
              <a:buFont typeface="Wingdings" pitchFamily="2" charset="2"/>
              <a:buChar char="ü"/>
            </a:pPr>
            <a:r>
              <a:rPr lang="fa-IR" sz="2400" b="1" dirty="0" smtClean="0">
                <a:cs typeface="B Nazanin" pitchFamily="2" charset="-78"/>
              </a:rPr>
              <a:t>به </a:t>
            </a:r>
            <a:r>
              <a:rPr lang="fa-IR" sz="2400" b="1" dirty="0">
                <a:cs typeface="B Nazanin" pitchFamily="2" charset="-78"/>
              </a:rPr>
              <a:t>روز کردن شیوه‌های </a:t>
            </a:r>
            <a:r>
              <a:rPr lang="fa-IR" sz="2400" b="1" dirty="0" smtClean="0">
                <a:cs typeface="B Nazanin" pitchFamily="2" charset="-78"/>
              </a:rPr>
              <a:t>تدریس</a:t>
            </a:r>
          </a:p>
          <a:p>
            <a:pPr marL="400050" indent="-400050" algn="r" rtl="1">
              <a:buFont typeface="Wingdings" pitchFamily="2" charset="2"/>
              <a:buChar char="ü"/>
            </a:pPr>
            <a:r>
              <a:rPr lang="fa-IR" sz="2400" b="1" dirty="0" smtClean="0">
                <a:cs typeface="B Nazanin" pitchFamily="2" charset="-78"/>
              </a:rPr>
              <a:t>کارآمد </a:t>
            </a:r>
            <a:r>
              <a:rPr lang="fa-IR" sz="2400" b="1" dirty="0">
                <a:cs typeface="B Nazanin" pitchFamily="2" charset="-78"/>
              </a:rPr>
              <a:t>کردن بهره گیری از </a:t>
            </a:r>
            <a:r>
              <a:rPr lang="fa-IR" sz="2400" b="1" dirty="0" smtClean="0">
                <a:cs typeface="B Nazanin" pitchFamily="2" charset="-78"/>
              </a:rPr>
              <a:t>منابع</a:t>
            </a:r>
            <a:r>
              <a:rPr lang="fa-IR" sz="2400" b="1" dirty="0" smtClean="0">
                <a:solidFill>
                  <a:srgbClr val="002060"/>
                </a:solidFill>
                <a:cs typeface="B Nazanin" pitchFamily="2" charset="-78"/>
              </a:rPr>
              <a:t> </a:t>
            </a:r>
          </a:p>
          <a:p>
            <a:pPr marL="400050" indent="-400050" algn="r" rtl="1">
              <a:buFont typeface="Wingdings" pitchFamily="2" charset="2"/>
              <a:buChar char="ü"/>
            </a:pPr>
            <a:endParaRPr lang="fa-IR" sz="2400" b="1" dirty="0" smtClean="0">
              <a:cs typeface="B Nazanin" pitchFamily="2" charset="-78"/>
            </a:endParaRPr>
          </a:p>
          <a:p>
            <a:pPr algn="ctr" rtl="1"/>
            <a:r>
              <a:rPr lang="fa-IR" sz="2400" b="1" dirty="0" smtClean="0">
                <a:cs typeface="B Titr" pitchFamily="2" charset="-78"/>
              </a:rPr>
              <a:t>نتیجه این کلاسها:</a:t>
            </a:r>
            <a:endParaRPr lang="fa-IR" sz="2400" b="1" dirty="0">
              <a:cs typeface="B Titr" pitchFamily="2" charset="-78"/>
            </a:endParaRPr>
          </a:p>
          <a:p>
            <a:pPr marL="342900" indent="-342900" algn="justLow" rtl="1">
              <a:buFont typeface="+mj-lt"/>
              <a:buAutoNum type="arabicPeriod"/>
            </a:pPr>
            <a:r>
              <a:rPr lang="fa-IR" sz="2400" b="1" dirty="0" smtClean="0">
                <a:solidFill>
                  <a:srgbClr val="002060"/>
                </a:solidFill>
                <a:cs typeface="B Nazanin" pitchFamily="2" charset="-78"/>
              </a:rPr>
              <a:t>افزایش </a:t>
            </a:r>
            <a:r>
              <a:rPr lang="fa-IR" sz="2400" b="1" dirty="0">
                <a:solidFill>
                  <a:srgbClr val="002060"/>
                </a:solidFill>
                <a:cs typeface="B Nazanin" pitchFamily="2" charset="-78"/>
              </a:rPr>
              <a:t>مشارکت </a:t>
            </a:r>
            <a:r>
              <a:rPr lang="fa-IR" sz="2400" b="1" dirty="0" smtClean="0">
                <a:solidFill>
                  <a:srgbClr val="002060"/>
                </a:solidFill>
                <a:cs typeface="B Nazanin" pitchFamily="2" charset="-78"/>
              </a:rPr>
              <a:t>جمعی   که :(  بالا بردن کیفیّت یادگیری)   (گسترده‌تر </a:t>
            </a:r>
            <a:r>
              <a:rPr lang="fa-IR" sz="2400" b="1" dirty="0">
                <a:solidFill>
                  <a:srgbClr val="002060"/>
                </a:solidFill>
                <a:cs typeface="B Nazanin" pitchFamily="2" charset="-78"/>
              </a:rPr>
              <a:t>شدن حوزه </a:t>
            </a:r>
            <a:r>
              <a:rPr lang="fa-IR" sz="2400" b="1" dirty="0" smtClean="0">
                <a:solidFill>
                  <a:srgbClr val="002060"/>
                </a:solidFill>
                <a:cs typeface="B Nazanin" pitchFamily="2" charset="-78"/>
              </a:rPr>
              <a:t>تجربه‌ها)  ( گسترده شدن روابط </a:t>
            </a:r>
            <a:r>
              <a:rPr lang="fa-IR" sz="2400" b="1" dirty="0">
                <a:solidFill>
                  <a:srgbClr val="002060"/>
                </a:solidFill>
                <a:cs typeface="B Nazanin" pitchFamily="2" charset="-78"/>
              </a:rPr>
              <a:t>اجتماعی دانش آموزان </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با </a:t>
            </a:r>
            <a:r>
              <a:rPr lang="fa-IR" sz="2400" b="1" dirty="0">
                <a:solidFill>
                  <a:srgbClr val="002060"/>
                </a:solidFill>
                <a:cs typeface="B Nazanin" pitchFamily="2" charset="-78"/>
              </a:rPr>
              <a:t>افزایش دامنه سنّی دانش آموزان، سطح پیشرفت آنان را افزایش می‌دهند و سبب می‌شوند دانش آموزان، دوستی‌های خود را بر اساس عوامل دیگری به جز سنّ نیز پایه ریزی کنند</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 </a:t>
            </a:r>
            <a:r>
              <a:rPr lang="fa-IR" sz="2400" b="1" dirty="0">
                <a:solidFill>
                  <a:srgbClr val="002060"/>
                </a:solidFill>
                <a:cs typeface="B Nazanin" pitchFamily="2" charset="-78"/>
              </a:rPr>
              <a:t>برای دانش آموزان بزرگ، فرصت‌هایی فراهم می‌کنند تا با درس دادن به دانش آموزان کوچک‌تر نقش معلّم را بازی کنند </a:t>
            </a:r>
            <a:r>
              <a:rPr lang="fa-IR" sz="2400" b="1" dirty="0" smtClean="0">
                <a:solidFill>
                  <a:srgbClr val="002060"/>
                </a:solidFill>
                <a:cs typeface="B Nazanin" pitchFamily="2" charset="-78"/>
              </a:rPr>
              <a:t>.</a:t>
            </a:r>
          </a:p>
          <a:p>
            <a:pPr marL="342900" indent="-342900" algn="justLow" rtl="1">
              <a:buFont typeface="+mj-lt"/>
              <a:buAutoNum type="arabicPeriod"/>
            </a:pPr>
            <a:r>
              <a:rPr lang="fa-IR" sz="2400" b="1" dirty="0" smtClean="0">
                <a:solidFill>
                  <a:srgbClr val="002060"/>
                </a:solidFill>
                <a:cs typeface="B Nazanin" pitchFamily="2" charset="-78"/>
              </a:rPr>
              <a:t> </a:t>
            </a:r>
            <a:r>
              <a:rPr lang="fa-IR" sz="2400" b="1" dirty="0">
                <a:solidFill>
                  <a:srgbClr val="002060"/>
                </a:solidFill>
                <a:cs typeface="B Nazanin" pitchFamily="2" charset="-78"/>
              </a:rPr>
              <a:t>بهره گیری از یک معلّم در چند سال تحصیلی متوالی سبب عمیق‌تر شدن پیوند بین معلّم و دانش آموزان می‌شود </a:t>
            </a:r>
            <a:r>
              <a:rPr lang="fa-IR" sz="2400" b="1" dirty="0" smtClean="0">
                <a:solidFill>
                  <a:srgbClr val="002060"/>
                </a:solidFill>
                <a:cs typeface="B Nazanin" pitchFamily="2" charset="-78"/>
              </a:rPr>
              <a:t>.</a:t>
            </a:r>
            <a:endParaRPr lang="en-US" sz="2400" b="1" dirty="0">
              <a:solidFill>
                <a:srgbClr val="002060"/>
              </a:solidFill>
              <a:cs typeface="B Nazanin" pitchFamily="2" charset="-78"/>
            </a:endParaRP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9144000" cy="1676400"/>
          </a:xfrm>
          <a:effectLst/>
        </p:spPr>
        <p:txBody>
          <a:bodyPr>
            <a:noAutofit/>
          </a:bodyPr>
          <a:lstStyle/>
          <a:p>
            <a:pPr algn="ctr"/>
            <a:r>
              <a:rPr lang="fa-IR" sz="4000" b="1" dirty="0" smtClean="0">
                <a:ln>
                  <a:solidFill>
                    <a:schemeClr val="tx1"/>
                  </a:solidFill>
                </a:ln>
                <a:solidFill>
                  <a:schemeClr val="tx1"/>
                </a:solidFill>
                <a:cs typeface="B Nazanin" pitchFamily="2" charset="-78"/>
              </a:rPr>
              <a:t>وجه تمایزبرنده ها در نگرش آن هاست ،</a:t>
            </a:r>
            <a:br>
              <a:rPr lang="fa-IR" sz="4000" b="1" dirty="0" smtClean="0">
                <a:ln>
                  <a:solidFill>
                    <a:schemeClr val="tx1"/>
                  </a:solidFill>
                </a:ln>
                <a:solidFill>
                  <a:schemeClr val="tx1"/>
                </a:solidFill>
                <a:cs typeface="B Nazanin" pitchFamily="2" charset="-78"/>
              </a:rPr>
            </a:br>
            <a:r>
              <a:rPr lang="fa-IR" sz="4000" b="1" dirty="0" smtClean="0">
                <a:ln>
                  <a:solidFill>
                    <a:schemeClr val="tx1"/>
                  </a:solidFill>
                </a:ln>
                <a:solidFill>
                  <a:schemeClr val="tx1"/>
                </a:solidFill>
                <a:cs typeface="B Nazanin" pitchFamily="2" charset="-78"/>
              </a:rPr>
              <a:t> نه قابلیت و نه لیاقتشان</a:t>
            </a:r>
            <a:endParaRPr lang="fa-IR" sz="4000" b="1" dirty="0">
              <a:ln>
                <a:solidFill>
                  <a:schemeClr val="tx1"/>
                </a:solidFill>
              </a:ln>
              <a:solidFill>
                <a:schemeClr val="tx1"/>
              </a:solidFill>
              <a:cs typeface="B Nazanin" pitchFamily="2" charset="-78"/>
            </a:endParaRPr>
          </a:p>
        </p:txBody>
      </p:sp>
      <p:sp>
        <p:nvSpPr>
          <p:cNvPr id="3" name="TextBox 2"/>
          <p:cNvSpPr txBox="1"/>
          <p:nvPr/>
        </p:nvSpPr>
        <p:spPr>
          <a:xfrm>
            <a:off x="0" y="2743200"/>
            <a:ext cx="9164688" cy="1754326"/>
          </a:xfrm>
          <a:prstGeom prst="rect">
            <a:avLst/>
          </a:prstGeom>
          <a:noFill/>
        </p:spPr>
        <p:txBody>
          <a:bodyPr wrap="none" rtlCol="1">
            <a:spAutoFit/>
          </a:bodyPr>
          <a:lstStyle/>
          <a:p>
            <a:pPr algn="ctr"/>
            <a:r>
              <a:rPr lang="fa-IR" sz="5400" dirty="0" smtClean="0">
                <a:solidFill>
                  <a:srgbClr val="FF0000"/>
                </a:solidFill>
                <a:cs typeface="B Titr" pitchFamily="2" charset="-78"/>
              </a:rPr>
              <a:t>شنا کردن در جهت آب ، </a:t>
            </a:r>
          </a:p>
          <a:p>
            <a:pPr algn="ctr"/>
            <a:r>
              <a:rPr lang="fa-IR" sz="5400" dirty="0" smtClean="0">
                <a:solidFill>
                  <a:srgbClr val="FF0000"/>
                </a:solidFill>
                <a:cs typeface="B Titr" pitchFamily="2" charset="-78"/>
              </a:rPr>
              <a:t>از عهده ی ماهی مرده هم بر می آید.</a:t>
            </a:r>
            <a:endParaRPr lang="fa-IR" sz="5400" dirty="0">
              <a:solidFill>
                <a:srgbClr val="FF0000"/>
              </a:solidFill>
              <a:cs typeface="B Titr" pitchFamily="2" charset="-78"/>
            </a:endParaRP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6986528"/>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ctr" rtl="1"/>
            <a:r>
              <a:rPr lang="fa-IR" sz="3200" b="1" dirty="0">
                <a:cs typeface="B Titr" pitchFamily="2" charset="-78"/>
              </a:rPr>
              <a:t>سیمون ویمن </a:t>
            </a:r>
            <a:r>
              <a:rPr lang="fa-IR" sz="3200" b="1" dirty="0" smtClean="0">
                <a:cs typeface="B Titr" pitchFamily="2" charset="-78"/>
              </a:rPr>
              <a:t> </a:t>
            </a:r>
            <a:r>
              <a:rPr lang="fa-IR" sz="3200" b="1" dirty="0">
                <a:cs typeface="B Titr" pitchFamily="2" charset="-78"/>
              </a:rPr>
              <a:t>1995 </a:t>
            </a:r>
          </a:p>
          <a:p>
            <a:pPr algn="justLow" rtl="1"/>
            <a:endParaRPr lang="fa-IR" sz="3200" b="1" dirty="0" smtClean="0">
              <a:cs typeface="B Nazanin" pitchFamily="2" charset="-78"/>
            </a:endParaRPr>
          </a:p>
          <a:p>
            <a:pPr algn="justLow" rtl="1"/>
            <a:r>
              <a:rPr lang="fa-IR" sz="3200" b="1" dirty="0" smtClean="0">
                <a:solidFill>
                  <a:schemeClr val="accent2"/>
                </a:solidFill>
                <a:cs typeface="B Nazanin" pitchFamily="2" charset="-78"/>
              </a:rPr>
              <a:t>بررسی 65تحقیق </a:t>
            </a:r>
            <a:r>
              <a:rPr lang="fa-IR" sz="3200" b="1" dirty="0">
                <a:solidFill>
                  <a:schemeClr val="accent2"/>
                </a:solidFill>
                <a:cs typeface="B Nazanin" pitchFamily="2" charset="-78"/>
              </a:rPr>
              <a:t>در زمینه کلاس‌های چند پایه که </a:t>
            </a:r>
            <a:r>
              <a:rPr lang="fa-IR" sz="3200" b="1" dirty="0" smtClean="0">
                <a:solidFill>
                  <a:schemeClr val="accent2"/>
                </a:solidFill>
                <a:cs typeface="B Nazanin" pitchFamily="2" charset="-78"/>
              </a:rPr>
              <a:t>33مورد </a:t>
            </a:r>
            <a:r>
              <a:rPr lang="fa-IR" sz="3200" b="1" dirty="0">
                <a:solidFill>
                  <a:schemeClr val="accent2"/>
                </a:solidFill>
                <a:cs typeface="B Nazanin" pitchFamily="2" charset="-78"/>
              </a:rPr>
              <a:t>آن در ایالات متحده انجام شده </a:t>
            </a:r>
            <a:r>
              <a:rPr lang="fa-IR" sz="3200" b="1" dirty="0" smtClean="0">
                <a:solidFill>
                  <a:schemeClr val="accent2"/>
                </a:solidFill>
                <a:cs typeface="B Nazanin" pitchFamily="2" charset="-78"/>
              </a:rPr>
              <a:t>است.</a:t>
            </a:r>
            <a:endParaRPr lang="fa-IR" sz="2400" b="1" dirty="0">
              <a:cs typeface="B Nazanin" pitchFamily="2" charset="-78"/>
            </a:endParaRPr>
          </a:p>
          <a:p>
            <a:pPr algn="ctr" rtl="1"/>
            <a:r>
              <a:rPr lang="fa-IR" sz="3200" b="1" dirty="0" smtClean="0">
                <a:solidFill>
                  <a:srgbClr val="C00000"/>
                </a:solidFill>
                <a:cs typeface="B Nazanin" pitchFamily="2" charset="-78"/>
              </a:rPr>
              <a:t>نتیجه:</a:t>
            </a:r>
            <a:endParaRPr lang="fa-IR" sz="2400" b="1" dirty="0">
              <a:cs typeface="B Nazanin" pitchFamily="2" charset="-78"/>
            </a:endParaRPr>
          </a:p>
          <a:p>
            <a:pPr algn="justLow" rtl="1"/>
            <a:r>
              <a:rPr lang="fa-IR" sz="3200" b="1" dirty="0" smtClean="0">
                <a:solidFill>
                  <a:srgbClr val="00B050"/>
                </a:solidFill>
                <a:cs typeface="B Nazanin" pitchFamily="2" charset="-78"/>
              </a:rPr>
              <a:t>نتایج </a:t>
            </a:r>
            <a:r>
              <a:rPr lang="fa-IR" sz="3200" b="1" dirty="0">
                <a:solidFill>
                  <a:srgbClr val="00B050"/>
                </a:solidFill>
                <a:cs typeface="B Nazanin" pitchFamily="2" charset="-78"/>
              </a:rPr>
              <a:t>آزمون‌های استاندارد </a:t>
            </a:r>
            <a:r>
              <a:rPr lang="fa-IR" sz="3200" b="1" dirty="0" smtClean="0">
                <a:solidFill>
                  <a:srgbClr val="00B050"/>
                </a:solidFill>
                <a:cs typeface="B Nazanin" pitchFamily="2" charset="-78"/>
              </a:rPr>
              <a:t>در </a:t>
            </a:r>
            <a:r>
              <a:rPr lang="fa-IR" sz="3200" b="1" dirty="0">
                <a:solidFill>
                  <a:srgbClr val="00B050"/>
                </a:solidFill>
                <a:cs typeface="B Nazanin" pitchFamily="2" charset="-78"/>
              </a:rPr>
              <a:t>کلاس‌های تک پایه با چند پایه </a:t>
            </a:r>
            <a:r>
              <a:rPr lang="fa-IR" sz="3200" b="1" dirty="0" smtClean="0">
                <a:solidFill>
                  <a:srgbClr val="00B050"/>
                </a:solidFill>
                <a:cs typeface="B Nazanin" pitchFamily="2" charset="-78"/>
              </a:rPr>
              <a:t>عموماً برابر </a:t>
            </a:r>
            <a:r>
              <a:rPr lang="fa-IR" sz="3200" b="1" dirty="0">
                <a:solidFill>
                  <a:srgbClr val="00B050"/>
                </a:solidFill>
                <a:cs typeface="B Nazanin" pitchFamily="2" charset="-78"/>
              </a:rPr>
              <a:t>هستند. </a:t>
            </a:r>
            <a:endParaRPr lang="fa-IR" sz="2800" b="1" dirty="0">
              <a:cs typeface="B Nazanin" pitchFamily="2" charset="-78"/>
            </a:endParaRPr>
          </a:p>
          <a:p>
            <a:pPr algn="justLow" rtl="1"/>
            <a:r>
              <a:rPr lang="fa-IR" sz="3200" b="1" dirty="0" smtClean="0">
                <a:solidFill>
                  <a:srgbClr val="002060"/>
                </a:solidFill>
                <a:cs typeface="B Nazanin" pitchFamily="2" charset="-78"/>
              </a:rPr>
              <a:t>فرصت </a:t>
            </a:r>
            <a:r>
              <a:rPr lang="fa-IR" sz="3200" b="1" dirty="0">
                <a:solidFill>
                  <a:srgbClr val="002060"/>
                </a:solidFill>
                <a:cs typeface="B Nazanin" pitchFamily="2" charset="-78"/>
              </a:rPr>
              <a:t>خوبی برای انجام کار گروهی و بر قراری ارتباط دانش آموزان با یکدیگر فراهم </a:t>
            </a:r>
            <a:r>
              <a:rPr lang="fa-IR" sz="3200" b="1" dirty="0" smtClean="0">
                <a:solidFill>
                  <a:srgbClr val="002060"/>
                </a:solidFill>
                <a:cs typeface="B Nazanin" pitchFamily="2" charset="-78"/>
              </a:rPr>
              <a:t>می‌کنند.</a:t>
            </a:r>
            <a:endParaRPr lang="fa-IR" sz="3200" b="1" dirty="0">
              <a:cs typeface="B Nazanin" pitchFamily="2" charset="-78"/>
            </a:endParaRPr>
          </a:p>
          <a:p>
            <a:pPr algn="justLow" rtl="1"/>
            <a:r>
              <a:rPr lang="fa-IR" sz="3200" b="1" dirty="0" smtClean="0">
                <a:cs typeface="B Nazanin" pitchFamily="2" charset="-78"/>
              </a:rPr>
              <a:t> </a:t>
            </a:r>
            <a:r>
              <a:rPr lang="fa-IR" sz="3200" b="1" dirty="0">
                <a:solidFill>
                  <a:srgbClr val="7030A0"/>
                </a:solidFill>
                <a:cs typeface="B Nazanin" pitchFamily="2" charset="-78"/>
              </a:rPr>
              <a:t>رشد اجتماعی و درک متقابل آنان را نیز بالا </a:t>
            </a:r>
            <a:r>
              <a:rPr lang="fa-IR" sz="3200" b="1" dirty="0" smtClean="0">
                <a:solidFill>
                  <a:srgbClr val="7030A0"/>
                </a:solidFill>
                <a:cs typeface="B Nazanin" pitchFamily="2" charset="-78"/>
              </a:rPr>
              <a:t>می‌برند.</a:t>
            </a:r>
            <a:endParaRPr lang="fa-IR" sz="3200" b="1" dirty="0">
              <a:cs typeface="B Nazanin" pitchFamily="2" charset="-78"/>
            </a:endParaRPr>
          </a:p>
          <a:p>
            <a:pPr algn="justLow" rtl="1"/>
            <a:r>
              <a:rPr lang="fa-IR" sz="3200" b="1" dirty="0" smtClean="0">
                <a:cs typeface="B Nazanin" pitchFamily="2" charset="-78"/>
              </a:rPr>
              <a:t> </a:t>
            </a:r>
            <a:r>
              <a:rPr lang="fa-IR" sz="3200" b="1" dirty="0" smtClean="0">
                <a:solidFill>
                  <a:srgbClr val="0070C0"/>
                </a:solidFill>
                <a:cs typeface="B Nazanin" pitchFamily="2" charset="-78"/>
              </a:rPr>
              <a:t>زمینه </a:t>
            </a:r>
            <a:r>
              <a:rPr lang="fa-IR" sz="3200" b="1" dirty="0">
                <a:solidFill>
                  <a:srgbClr val="0070C0"/>
                </a:solidFill>
                <a:cs typeface="B Nazanin" pitchFamily="2" charset="-78"/>
              </a:rPr>
              <a:t>ساز دوستی با دانش آموزان پایه‌های دیگر هستند که خود این امر سبب می‌شود، </a:t>
            </a:r>
            <a:r>
              <a:rPr lang="fa-IR" sz="3200" b="1" dirty="0" smtClean="0">
                <a:solidFill>
                  <a:srgbClr val="0070C0"/>
                </a:solidFill>
                <a:cs typeface="B Nazanin" pitchFamily="2" charset="-78"/>
              </a:rPr>
              <a:t>دانش آموزان </a:t>
            </a:r>
            <a:r>
              <a:rPr lang="fa-IR" sz="3200" b="1" dirty="0">
                <a:solidFill>
                  <a:srgbClr val="0070C0"/>
                </a:solidFill>
                <a:cs typeface="B Nazanin" pitchFamily="2" charset="-78"/>
              </a:rPr>
              <a:t>به نظرات یکدیگر اهمّیّت </a:t>
            </a:r>
            <a:r>
              <a:rPr lang="fa-IR" sz="3200" b="1" dirty="0" smtClean="0">
                <a:solidFill>
                  <a:srgbClr val="0070C0"/>
                </a:solidFill>
                <a:cs typeface="B Nazanin" pitchFamily="2" charset="-78"/>
              </a:rPr>
              <a:t>بدهند.</a:t>
            </a:r>
          </a:p>
          <a:p>
            <a:pPr algn="justLow" rtl="1"/>
            <a:endParaRPr lang="fa-IR" sz="32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27384"/>
            <a:ext cx="9144000" cy="7201972"/>
          </a:xfrm>
          <a:prstGeom prst="rect">
            <a:avLst/>
          </a:prstGeom>
          <a:gradFill>
            <a:gsLst>
              <a:gs pos="0">
                <a:srgbClr val="FFEFD1"/>
              </a:gs>
              <a:gs pos="64999">
                <a:srgbClr val="F0EBD5"/>
              </a:gs>
              <a:gs pos="100000">
                <a:srgbClr val="D1C39F"/>
              </a:gs>
            </a:gsLst>
            <a:lin ang="5400000" scaled="0"/>
          </a:gradFill>
        </p:spPr>
        <p:txBody>
          <a:bodyPr wrap="square">
            <a:spAutoFit/>
          </a:bodyPr>
          <a:lstStyle/>
          <a:p>
            <a:pPr algn="justLow" rtl="1"/>
            <a:endParaRPr lang="fa-IR" sz="3300" b="1" dirty="0" smtClean="0">
              <a:cs typeface="B Nazanin" pitchFamily="2" charset="-78"/>
            </a:endParaRPr>
          </a:p>
          <a:p>
            <a:pPr algn="ctr" rtl="1"/>
            <a:r>
              <a:rPr lang="fa-IR" sz="3300" b="1" dirty="0">
                <a:solidFill>
                  <a:schemeClr val="tx2"/>
                </a:solidFill>
                <a:cs typeface="B Nazanin" pitchFamily="2" charset="-78"/>
              </a:rPr>
              <a:t>(والاس و جی. بی. مثوث،2005</a:t>
            </a:r>
            <a:r>
              <a:rPr lang="fa-IR" sz="3300" b="1" dirty="0" smtClean="0">
                <a:solidFill>
                  <a:schemeClr val="tx2"/>
                </a:solidFill>
                <a:cs typeface="B Nazanin" pitchFamily="2" charset="-78"/>
              </a:rPr>
              <a:t>) </a:t>
            </a:r>
            <a:endParaRPr lang="fa-IR" sz="3300" b="1" dirty="0">
              <a:cs typeface="B Nazanin" pitchFamily="2" charset="-78"/>
            </a:endParaRPr>
          </a:p>
          <a:p>
            <a:pPr algn="justLow" rtl="1"/>
            <a:r>
              <a:rPr lang="fa-IR" sz="3300" b="1" dirty="0" smtClean="0">
                <a:solidFill>
                  <a:schemeClr val="bg1">
                    <a:lumMod val="50000"/>
                  </a:schemeClr>
                </a:solidFill>
                <a:cs typeface="B Nazanin" pitchFamily="2" charset="-78"/>
              </a:rPr>
              <a:t>پژوهش‌های </a:t>
            </a:r>
            <a:r>
              <a:rPr lang="fa-IR" sz="3300" b="1" dirty="0">
                <a:solidFill>
                  <a:schemeClr val="bg1">
                    <a:lumMod val="50000"/>
                  </a:schemeClr>
                </a:solidFill>
                <a:cs typeface="B Nazanin" pitchFamily="2" charset="-78"/>
              </a:rPr>
              <a:t>انجام شده در مورد اثربخشی تدریس کلاس‌های چند پایه، حاکی از آن است </a:t>
            </a:r>
            <a:r>
              <a:rPr lang="fa-IR" sz="3300" b="1" dirty="0" smtClean="0">
                <a:solidFill>
                  <a:schemeClr val="bg1">
                    <a:lumMod val="50000"/>
                  </a:schemeClr>
                </a:solidFill>
                <a:cs typeface="B Nazanin" pitchFamily="2" charset="-78"/>
              </a:rPr>
              <a:t>که:</a:t>
            </a:r>
            <a:endParaRPr lang="fa-IR" sz="3300" b="1" dirty="0">
              <a:cs typeface="B Nazanin" pitchFamily="2" charset="-78"/>
            </a:endParaRPr>
          </a:p>
          <a:p>
            <a:pPr algn="justLow" rtl="1"/>
            <a:r>
              <a:rPr lang="fa-IR" sz="3300" b="1" dirty="0" smtClean="0">
                <a:solidFill>
                  <a:srgbClr val="002060"/>
                </a:solidFill>
                <a:cs typeface="B Nazanin" pitchFamily="2" charset="-78"/>
              </a:rPr>
              <a:t>دانش </a:t>
            </a:r>
            <a:r>
              <a:rPr lang="fa-IR" sz="3300" b="1" dirty="0">
                <a:solidFill>
                  <a:srgbClr val="002060"/>
                </a:solidFill>
                <a:cs typeface="B Nazanin" pitchFamily="2" charset="-78"/>
              </a:rPr>
              <a:t>آموزان نتایجی برابر یا گاهی بهتر از کلاس‌های تک پایه به دست </a:t>
            </a:r>
            <a:r>
              <a:rPr lang="fa-IR" sz="3300" b="1" dirty="0" smtClean="0">
                <a:solidFill>
                  <a:srgbClr val="002060"/>
                </a:solidFill>
                <a:cs typeface="B Nazanin" pitchFamily="2" charset="-78"/>
              </a:rPr>
              <a:t>می‌آورند. </a:t>
            </a:r>
            <a:endParaRPr lang="fa-IR" sz="3300" b="1" dirty="0">
              <a:solidFill>
                <a:srgbClr val="002060"/>
              </a:solidFill>
              <a:cs typeface="B Nazanin" pitchFamily="2" charset="-78"/>
            </a:endParaRPr>
          </a:p>
          <a:p>
            <a:pPr algn="justLow" rtl="1"/>
            <a:r>
              <a:rPr lang="fa-IR" sz="3300" b="1" dirty="0" smtClean="0">
                <a:solidFill>
                  <a:srgbClr val="002060"/>
                </a:solidFill>
                <a:cs typeface="B Nazanin" pitchFamily="2" charset="-78"/>
              </a:rPr>
              <a:t>از نظر </a:t>
            </a:r>
            <a:r>
              <a:rPr lang="fa-IR" sz="3300" b="1" dirty="0">
                <a:solidFill>
                  <a:srgbClr val="002060"/>
                </a:solidFill>
                <a:cs typeface="B Nazanin" pitchFamily="2" charset="-78"/>
              </a:rPr>
              <a:t>رشد علمی، کلاس‌های چند پایه را به عنوان یک نمونه موفق تأیید می‌کنند و آن را یک سازمان اثر بخش جایگزین برای کلاس‌های تک پایه </a:t>
            </a:r>
            <a:r>
              <a:rPr lang="fa-IR" sz="3300" b="1" dirty="0" smtClean="0">
                <a:solidFill>
                  <a:srgbClr val="002060"/>
                </a:solidFill>
                <a:cs typeface="B Nazanin" pitchFamily="2" charset="-78"/>
              </a:rPr>
              <a:t>می‌دانند.</a:t>
            </a:r>
            <a:endParaRPr lang="fa-IR" sz="3300" b="1" dirty="0">
              <a:solidFill>
                <a:srgbClr val="002060"/>
              </a:solidFill>
              <a:cs typeface="B Nazanin" pitchFamily="2" charset="-78"/>
            </a:endParaRPr>
          </a:p>
          <a:p>
            <a:pPr algn="ctr" rtl="1"/>
            <a:r>
              <a:rPr lang="fa-IR" sz="3300" b="1" dirty="0" smtClean="0">
                <a:solidFill>
                  <a:srgbClr val="00B050"/>
                </a:solidFill>
                <a:cs typeface="B Nazanin" pitchFamily="2" charset="-78"/>
              </a:rPr>
              <a:t> </a:t>
            </a:r>
            <a:r>
              <a:rPr lang="fa-IR" sz="3300" b="1" dirty="0">
                <a:solidFill>
                  <a:srgbClr val="00B050"/>
                </a:solidFill>
                <a:cs typeface="B Nazanin" pitchFamily="2" charset="-78"/>
              </a:rPr>
              <a:t>تأثیر </a:t>
            </a:r>
            <a:r>
              <a:rPr lang="fa-IR" sz="3300" b="1" dirty="0" smtClean="0">
                <a:solidFill>
                  <a:srgbClr val="00B050"/>
                </a:solidFill>
                <a:cs typeface="B Nazanin" pitchFamily="2" charset="-78"/>
              </a:rPr>
              <a:t>عملکرد </a:t>
            </a:r>
            <a:r>
              <a:rPr lang="fa-IR" sz="3300" b="1" dirty="0">
                <a:solidFill>
                  <a:srgbClr val="00B050"/>
                </a:solidFill>
                <a:cs typeface="B Nazanin" pitchFamily="2" charset="-78"/>
              </a:rPr>
              <a:t>دانش آموز </a:t>
            </a:r>
            <a:endParaRPr lang="fa-IR" sz="3300" b="1" dirty="0" smtClean="0">
              <a:cs typeface="B Nazanin" pitchFamily="2" charset="-78"/>
            </a:endParaRPr>
          </a:p>
          <a:p>
            <a:pPr algn="justLow" rtl="1"/>
            <a:r>
              <a:rPr lang="fa-IR" sz="3300" b="1" dirty="0" smtClean="0">
                <a:solidFill>
                  <a:srgbClr val="7030A0"/>
                </a:solidFill>
                <a:cs typeface="B Nazanin" pitchFamily="2" charset="-78"/>
              </a:rPr>
              <a:t>سازمان </a:t>
            </a:r>
            <a:r>
              <a:rPr lang="fa-IR" sz="3300" b="1" dirty="0">
                <a:solidFill>
                  <a:srgbClr val="7030A0"/>
                </a:solidFill>
                <a:cs typeface="B Nazanin" pitchFamily="2" charset="-78"/>
              </a:rPr>
              <a:t>کلاس چند پایه، بسیار قوی‌تر ظاهر می‌شود. </a:t>
            </a:r>
            <a:endParaRPr lang="fa-IR" sz="3300" b="1" dirty="0" smtClean="0">
              <a:cs typeface="B Nazanin" pitchFamily="2" charset="-78"/>
            </a:endParaRPr>
          </a:p>
          <a:p>
            <a:pPr algn="justLow" rtl="1"/>
            <a:r>
              <a:rPr lang="fa-IR" sz="3300" b="1" dirty="0" smtClean="0">
                <a:cs typeface="B Nazanin" pitchFamily="2" charset="-78"/>
              </a:rPr>
              <a:t>عملکرد </a:t>
            </a:r>
            <a:r>
              <a:rPr lang="fa-IR" sz="3300" b="1" dirty="0">
                <a:cs typeface="B Nazanin" pitchFamily="2" charset="-78"/>
              </a:rPr>
              <a:t>بیرونی دانش آموزان چند پایه نسبت به دانش آموزان تک پایه، در 75 درصد مقیاس‌های در نظر گرفته شده، بالاتر است. </a:t>
            </a:r>
            <a:endParaRPr lang="en-US" sz="3300" b="1" dirty="0">
              <a:cs typeface="B Nazanin" pitchFamily="2" charset="-78"/>
            </a:endParaRPr>
          </a:p>
        </p:txBody>
      </p:sp>
    </p:spTree>
    <p:extLst>
      <p:ext uri="{BB962C8B-B14F-4D97-AF65-F5344CB8AC3E}">
        <p14:creationId xmlns:p14="http://schemas.microsoft.com/office/powerpoint/2010/main" val="1848965205"/>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normAutofit/>
          </a:bodyPr>
          <a:lstStyle/>
          <a:p>
            <a:pPr algn="ctr"/>
            <a:r>
              <a:rPr lang="fa-IR" sz="4000" b="1" dirty="0" smtClean="0">
                <a:solidFill>
                  <a:srgbClr val="FF0000"/>
                </a:solidFill>
                <a:cs typeface="B Titr" pitchFamily="2" charset="-78"/>
              </a:rPr>
              <a:t>ویژگی ها</a:t>
            </a:r>
            <a:endParaRPr lang="fa-IR" sz="4000" b="1" dirty="0">
              <a:solidFill>
                <a:srgbClr val="FF0000"/>
              </a:solidFill>
              <a:cs typeface="B Titr" pitchFamily="2" charset="-78"/>
            </a:endParaRPr>
          </a:p>
        </p:txBody>
      </p:sp>
      <p:sp>
        <p:nvSpPr>
          <p:cNvPr id="3" name="Content Placeholder 2"/>
          <p:cNvSpPr>
            <a:spLocks noGrp="1"/>
          </p:cNvSpPr>
          <p:nvPr>
            <p:ph idx="1"/>
          </p:nvPr>
        </p:nvSpPr>
        <p:spPr>
          <a:xfrm>
            <a:off x="304800" y="990600"/>
            <a:ext cx="8686800" cy="5257800"/>
          </a:xfrm>
        </p:spPr>
        <p:txBody>
          <a:bodyPr>
            <a:noAutofit/>
          </a:bodyPr>
          <a:lstStyle/>
          <a:p>
            <a:pPr algn="justLow" rtl="1">
              <a:buNone/>
            </a:pPr>
            <a:r>
              <a:rPr lang="fa-IR" sz="2800" b="1" dirty="0" smtClean="0">
                <a:cs typeface="B Nazanin" pitchFamily="2" charset="-78"/>
              </a:rPr>
              <a:t>آموزش چند پایه ، آموزشی تک پایه نیست و ویژگی های خاص خود را داردو چنانچه بخواهد با تک پایه یکسان دیده شود بسیاری از این </a:t>
            </a:r>
            <a:r>
              <a:rPr lang="fa-IR" sz="2800" b="1" dirty="0" smtClean="0">
                <a:solidFill>
                  <a:schemeClr val="tx1"/>
                </a:solidFill>
                <a:cs typeface="B Nazanin" pitchFamily="2" charset="-78"/>
              </a:rPr>
              <a:t>ویژگی های آموزشی به </a:t>
            </a:r>
            <a:r>
              <a:rPr lang="fa-IR" sz="2800" b="1" dirty="0" smtClean="0">
                <a:solidFill>
                  <a:srgbClr val="FF0000"/>
                </a:solidFill>
                <a:cs typeface="B Nazanin" pitchFamily="2" charset="-78"/>
              </a:rPr>
              <a:t>مشکلات آموزشی </a:t>
            </a:r>
            <a:r>
              <a:rPr lang="fa-IR" sz="2800" b="1" dirty="0" smtClean="0">
                <a:cs typeface="B Nazanin" pitchFamily="2" charset="-78"/>
              </a:rPr>
              <a:t>مبدل خواهد شد.</a:t>
            </a:r>
          </a:p>
          <a:p>
            <a:pPr algn="justLow" rtl="1">
              <a:buFont typeface="Wingdings" pitchFamily="2" charset="2"/>
              <a:buChar char="ü"/>
            </a:pPr>
            <a:r>
              <a:rPr lang="fa-IR" sz="2800" b="1" dirty="0" smtClean="0">
                <a:solidFill>
                  <a:srgbClr val="FF0000"/>
                </a:solidFill>
                <a:cs typeface="B Nazanin" pitchFamily="2" charset="-78"/>
              </a:rPr>
              <a:t>زمان :</a:t>
            </a:r>
          </a:p>
          <a:p>
            <a:pPr algn="justLow" rtl="1">
              <a:buNone/>
            </a:pPr>
            <a:r>
              <a:rPr lang="fa-IR" sz="2800" b="1" dirty="0" smtClean="0">
                <a:cs typeface="B Nazanin" pitchFamily="2" charset="-78"/>
              </a:rPr>
              <a:t>یکسان بودن منابع آموزشی ، کتاب های تک پایه و چند پایه و نیز ناکافی بودن دوره های آموزشی و منابع مناسب برای بهره برداری مفید معلمان از این کتاب ها و عدم بکارگیری روش های مناسب آموزشی که معلمان را در استفاده ی مطلوب از زمان یاری دهد ، سبب شده است تا </a:t>
            </a:r>
            <a:r>
              <a:rPr lang="fa-IR" sz="2800" b="1" dirty="0" smtClean="0">
                <a:solidFill>
                  <a:schemeClr val="tx1"/>
                </a:solidFill>
                <a:cs typeface="B Nazanin" pitchFamily="2" charset="-78"/>
              </a:rPr>
              <a:t>محدودیت زمان </a:t>
            </a:r>
            <a:r>
              <a:rPr lang="fa-IR" sz="2800" b="1" dirty="0" smtClean="0">
                <a:cs typeface="B Nazanin" pitchFamily="2" charset="-78"/>
              </a:rPr>
              <a:t>به </a:t>
            </a:r>
            <a:r>
              <a:rPr lang="fa-IR" sz="2800" b="1" dirty="0" smtClean="0">
                <a:solidFill>
                  <a:srgbClr val="FF0000"/>
                </a:solidFill>
                <a:cs typeface="B Nazanin" pitchFamily="2" charset="-78"/>
              </a:rPr>
              <a:t>مشکل کمبود وقت </a:t>
            </a:r>
            <a:r>
              <a:rPr lang="fa-IR" sz="2800" b="1" dirty="0" smtClean="0">
                <a:cs typeface="B Nazanin" pitchFamily="2" charset="-78"/>
              </a:rPr>
              <a:t>بدل گردد، به طوری که اغلب معلمان ، ناچار شده اند در دوره ی آموزشی ، مواد درسی را به دو دسته </a:t>
            </a:r>
            <a:r>
              <a:rPr lang="fa-IR" sz="2800" b="1" dirty="0" smtClean="0">
                <a:solidFill>
                  <a:srgbClr val="FF0000"/>
                </a:solidFill>
                <a:cs typeface="B Nazanin" pitchFamily="2" charset="-78"/>
              </a:rPr>
              <a:t>با اهمیت </a:t>
            </a:r>
            <a:r>
              <a:rPr lang="fa-IR" sz="2800" b="1" dirty="0" smtClean="0">
                <a:cs typeface="B Nazanin" pitchFamily="2" charset="-78"/>
              </a:rPr>
              <a:t>و </a:t>
            </a:r>
            <a:r>
              <a:rPr lang="fa-IR" sz="2800" b="1" dirty="0" smtClean="0">
                <a:solidFill>
                  <a:srgbClr val="FF0000"/>
                </a:solidFill>
                <a:cs typeface="B Nazanin" pitchFamily="2" charset="-78"/>
              </a:rPr>
              <a:t>کم اهمیت </a:t>
            </a:r>
            <a:r>
              <a:rPr lang="fa-IR" sz="2800" b="1" dirty="0" smtClean="0">
                <a:cs typeface="B Nazanin" pitchFamily="2" charset="-78"/>
              </a:rPr>
              <a:t>تقسیم کنند.</a:t>
            </a:r>
            <a:endParaRPr lang="fa-IR" sz="2800" b="1" dirty="0">
              <a:cs typeface="B Nazanin" pitchFamily="2" charset="-78"/>
            </a:endParaRP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096962"/>
          </a:xfrm>
        </p:spPr>
        <p:txBody>
          <a:bodyPr>
            <a:noAutofit/>
          </a:bodyPr>
          <a:lstStyle/>
          <a:p>
            <a:pPr algn="ctr"/>
            <a:r>
              <a:rPr lang="fa-IR" sz="3600" b="1" dirty="0" smtClean="0">
                <a:solidFill>
                  <a:schemeClr val="tx1"/>
                </a:solidFill>
                <a:cs typeface="B Titr" pitchFamily="2" charset="-78"/>
              </a:rPr>
              <a:t>چگونه می توان کلاس های چند پایه را به فرصت آموزشی استثنایی تبدیل کرد؟</a:t>
            </a:r>
            <a:endParaRPr lang="fa-IR" sz="3600" b="1" dirty="0">
              <a:solidFill>
                <a:schemeClr val="tx1"/>
              </a:solidFill>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justLow" rtl="1">
              <a:buNone/>
            </a:pPr>
            <a:r>
              <a:rPr lang="fa-IR" b="1" dirty="0" smtClean="0">
                <a:cs typeface="B Lotus" pitchFamily="2" charset="-78"/>
              </a:rPr>
              <a:t>به طور کلی آموزش چند پایه ، مجموعه ای از فنون است که به آموزگاران فرصت می دهد تا به گروهی از دانش آموزان که از نظر سنی و توانایی های آموزشی گوناگون هستند، آموزشی سودمند را ارائه دهد.( میلر ، 1989)</a:t>
            </a:r>
          </a:p>
          <a:p>
            <a:pPr algn="justLow" rtl="1">
              <a:buNone/>
            </a:pPr>
            <a:r>
              <a:rPr lang="fa-IR" b="1" dirty="0" smtClean="0">
                <a:cs typeface="B Lotus" pitchFamily="2" charset="-78"/>
              </a:rPr>
              <a:t>از </a:t>
            </a:r>
            <a:r>
              <a:rPr lang="fa-IR" b="1" dirty="0" smtClean="0">
                <a:solidFill>
                  <a:srgbClr val="FF0000"/>
                </a:solidFill>
                <a:cs typeface="B Lotus" pitchFamily="2" charset="-78"/>
              </a:rPr>
              <a:t>نظر شیفل باین ( 1990 ) </a:t>
            </a:r>
            <a:r>
              <a:rPr lang="fa-IR" b="1" dirty="0" smtClean="0">
                <a:cs typeface="B Lotus" pitchFamily="2" charset="-78"/>
              </a:rPr>
              <a:t>آموزش چند پایه مجموعه ای از ابزار آموزشی است که برای بهبود کیفیت آموزش بنیادی به کار گرفته می شود و یکی از ویژگی های مهم این نوع آموزش ، آموزگاری است که آمادگی این را داشته باشد تا به عنوان کسی که تسهیل گر امر آموزش است ، دانش آموزان را هدایت کند نه اینکه فقط یک مرجع اطلاعاتی باشد.</a:t>
            </a:r>
            <a:endParaRPr lang="fa-IR" b="1" dirty="0">
              <a:cs typeface="B Lotus" pitchFamily="2" charset="-78"/>
            </a:endParaRP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fa-IR" sz="3600" b="1" dirty="0">
                <a:cs typeface="B Nazanin" pitchFamily="2" charset="-78"/>
              </a:rPr>
              <a:t>تهیه طرح درس در کلاسی که آماده کرده ایم</a:t>
            </a:r>
            <a:r>
              <a:rPr lang="en-US" b="1" dirty="0">
                <a:cs typeface="B Nazanin" pitchFamily="2" charset="-78"/>
              </a:rPr>
              <a:t/>
            </a:r>
            <a:br>
              <a:rPr lang="en-US" b="1" dirty="0">
                <a:cs typeface="B Nazanin" pitchFamily="2" charset="-78"/>
              </a:rPr>
            </a:br>
            <a:endParaRPr lang="en-US" b="1" dirty="0">
              <a:cs typeface="B Nazanin" pitchFamily="2" charset="-78"/>
            </a:endParaRPr>
          </a:p>
        </p:txBody>
      </p:sp>
      <p:sp>
        <p:nvSpPr>
          <p:cNvPr id="3" name="Content Placeholder 2"/>
          <p:cNvSpPr>
            <a:spLocks noGrp="1"/>
          </p:cNvSpPr>
          <p:nvPr>
            <p:ph sz="quarter" idx="1"/>
          </p:nvPr>
        </p:nvSpPr>
        <p:spPr/>
        <p:style>
          <a:lnRef idx="2">
            <a:schemeClr val="dk1"/>
          </a:lnRef>
          <a:fillRef idx="1">
            <a:schemeClr val="lt1"/>
          </a:fillRef>
          <a:effectRef idx="0">
            <a:schemeClr val="dk1"/>
          </a:effectRef>
          <a:fontRef idx="minor">
            <a:schemeClr val="dk1"/>
          </a:fontRef>
        </p:style>
        <p:txBody>
          <a:bodyPr/>
          <a:lstStyle/>
          <a:p>
            <a:pPr lvl="0" algn="r" rtl="1"/>
            <a:r>
              <a:rPr lang="fa-IR" sz="2800" b="1" dirty="0">
                <a:cs typeface="B Nazanin" pitchFamily="2" charset="-78"/>
              </a:rPr>
              <a:t>طرح درس </a:t>
            </a:r>
            <a:r>
              <a:rPr lang="fa-IR" sz="2800" b="1" dirty="0" smtClean="0">
                <a:cs typeface="B Nazanin" pitchFamily="2" charset="-78"/>
              </a:rPr>
              <a:t>سالانه</a:t>
            </a:r>
          </a:p>
          <a:p>
            <a:pPr lvl="0" algn="r" rtl="1"/>
            <a:endParaRPr lang="en-US" sz="2800" b="1" dirty="0">
              <a:cs typeface="B Nazanin" pitchFamily="2" charset="-78"/>
            </a:endParaRPr>
          </a:p>
          <a:p>
            <a:pPr lvl="0" algn="r" rtl="1"/>
            <a:r>
              <a:rPr lang="fa-IR" sz="2800" b="1" dirty="0">
                <a:cs typeface="B Nazanin" pitchFamily="2" charset="-78"/>
              </a:rPr>
              <a:t>طرح درس ماهانه</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هفتگی</a:t>
            </a:r>
            <a:endParaRPr lang="en-US" sz="2800" b="1" dirty="0">
              <a:cs typeface="B Nazanin" pitchFamily="2" charset="-78"/>
            </a:endParaRPr>
          </a:p>
          <a:p>
            <a:pPr lvl="0" algn="r" rtl="1"/>
            <a:endParaRPr lang="fa-IR" sz="2800" b="1" dirty="0" smtClean="0">
              <a:cs typeface="B Nazanin" pitchFamily="2" charset="-78"/>
            </a:endParaRPr>
          </a:p>
          <a:p>
            <a:pPr lvl="0" algn="r" rtl="1"/>
            <a:r>
              <a:rPr lang="fa-IR" sz="2800" b="1" dirty="0" smtClean="0">
                <a:cs typeface="B Nazanin" pitchFamily="2" charset="-78"/>
              </a:rPr>
              <a:t>طرح </a:t>
            </a:r>
            <a:r>
              <a:rPr lang="fa-IR" sz="2800" b="1" dirty="0">
                <a:cs typeface="B Nazanin" pitchFamily="2" charset="-78"/>
              </a:rPr>
              <a:t>درس روزانه</a:t>
            </a:r>
            <a:endParaRPr lang="en-US" sz="2800" b="1" dirty="0">
              <a:cs typeface="B Nazanin" pitchFamily="2" charset="-78"/>
            </a:endParaRPr>
          </a:p>
          <a:p>
            <a:pPr algn="r"/>
            <a:endParaRPr lang="en-US" dirty="0">
              <a:cs typeface="B Nazanin" pitchFamily="2" charset="-78"/>
            </a:endParaRPr>
          </a:p>
        </p:txBody>
      </p:sp>
    </p:spTree>
    <p:extLst>
      <p:ext uri="{BB962C8B-B14F-4D97-AF65-F5344CB8AC3E}">
        <p14:creationId xmlns:p14="http://schemas.microsoft.com/office/powerpoint/2010/main" val="9184211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3">
                                            <p:txEl>
                                              <p:pRg st="0" end="0"/>
                                            </p:txEl>
                                          </p:spTgt>
                                        </p:tgtEl>
                                        <p:attrNameLst>
                                          <p:attrName>r</p:attrName>
                                        </p:attrNameLst>
                                      </p:cBhvr>
                                    </p:animRot>
                                    <p:animRot by="-240000">
                                      <p:cBhvr>
                                        <p:cTn id="25" dur="200" fill="hold">
                                          <p:stCondLst>
                                            <p:cond delay="200"/>
                                          </p:stCondLst>
                                        </p:cTn>
                                        <p:tgtEl>
                                          <p:spTgt spid="3">
                                            <p:txEl>
                                              <p:pRg st="0" end="0"/>
                                            </p:txEl>
                                          </p:spTgt>
                                        </p:tgtEl>
                                        <p:attrNameLst>
                                          <p:attrName>r</p:attrName>
                                        </p:attrNameLst>
                                      </p:cBhvr>
                                    </p:animRot>
                                    <p:animRot by="240000">
                                      <p:cBhvr>
                                        <p:cTn id="26" dur="200" fill="hold">
                                          <p:stCondLst>
                                            <p:cond delay="400"/>
                                          </p:stCondLst>
                                        </p:cTn>
                                        <p:tgtEl>
                                          <p:spTgt spid="3">
                                            <p:txEl>
                                              <p:pRg st="0" end="0"/>
                                            </p:txEl>
                                          </p:spTgt>
                                        </p:tgtEl>
                                        <p:attrNameLst>
                                          <p:attrName>r</p:attrName>
                                        </p:attrNameLst>
                                      </p:cBhvr>
                                    </p:animRot>
                                    <p:animRot by="-240000">
                                      <p:cBhvr>
                                        <p:cTn id="27" dur="200" fill="hold">
                                          <p:stCondLst>
                                            <p:cond delay="600"/>
                                          </p:stCondLst>
                                        </p:cTn>
                                        <p:tgtEl>
                                          <p:spTgt spid="3">
                                            <p:txEl>
                                              <p:pRg st="0" end="0"/>
                                            </p:txEl>
                                          </p:spTgt>
                                        </p:tgtEl>
                                        <p:attrNameLst>
                                          <p:attrName>r</p:attrName>
                                        </p:attrNameLst>
                                      </p:cBhvr>
                                    </p:animRot>
                                    <p:animRot by="120000">
                                      <p:cBhvr>
                                        <p:cTn id="28" dur="200" fill="hold">
                                          <p:stCondLst>
                                            <p:cond delay="800"/>
                                          </p:stCondLst>
                                        </p:cTn>
                                        <p:tgtEl>
                                          <p:spTgt spid="3">
                                            <p:txEl>
                                              <p:pRg st="0" end="0"/>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32" presetClass="emph" presetSubtype="0" fill="hold" nodeType="clickEffect">
                                  <p:stCondLst>
                                    <p:cond delay="0"/>
                                  </p:stCondLst>
                                  <p:childTnLst>
                                    <p:animRot by="120000">
                                      <p:cBhvr>
                                        <p:cTn id="32" dur="100" fill="hold">
                                          <p:stCondLst>
                                            <p:cond delay="0"/>
                                          </p:stCondLst>
                                        </p:cTn>
                                        <p:tgtEl>
                                          <p:spTgt spid="3">
                                            <p:txEl>
                                              <p:pRg st="2" end="2"/>
                                            </p:txEl>
                                          </p:spTgt>
                                        </p:tgtEl>
                                        <p:attrNameLst>
                                          <p:attrName>r</p:attrName>
                                        </p:attrNameLst>
                                      </p:cBhvr>
                                    </p:animRot>
                                    <p:animRot by="-240000">
                                      <p:cBhvr>
                                        <p:cTn id="33" dur="200" fill="hold">
                                          <p:stCondLst>
                                            <p:cond delay="200"/>
                                          </p:stCondLst>
                                        </p:cTn>
                                        <p:tgtEl>
                                          <p:spTgt spid="3">
                                            <p:txEl>
                                              <p:pRg st="2" end="2"/>
                                            </p:txEl>
                                          </p:spTgt>
                                        </p:tgtEl>
                                        <p:attrNameLst>
                                          <p:attrName>r</p:attrName>
                                        </p:attrNameLst>
                                      </p:cBhvr>
                                    </p:animRot>
                                    <p:animRot by="240000">
                                      <p:cBhvr>
                                        <p:cTn id="34" dur="200" fill="hold">
                                          <p:stCondLst>
                                            <p:cond delay="400"/>
                                          </p:stCondLst>
                                        </p:cTn>
                                        <p:tgtEl>
                                          <p:spTgt spid="3">
                                            <p:txEl>
                                              <p:pRg st="2" end="2"/>
                                            </p:txEl>
                                          </p:spTgt>
                                        </p:tgtEl>
                                        <p:attrNameLst>
                                          <p:attrName>r</p:attrName>
                                        </p:attrNameLst>
                                      </p:cBhvr>
                                    </p:animRot>
                                    <p:animRot by="-240000">
                                      <p:cBhvr>
                                        <p:cTn id="35" dur="200" fill="hold">
                                          <p:stCondLst>
                                            <p:cond delay="600"/>
                                          </p:stCondLst>
                                        </p:cTn>
                                        <p:tgtEl>
                                          <p:spTgt spid="3">
                                            <p:txEl>
                                              <p:pRg st="2" end="2"/>
                                            </p:txEl>
                                          </p:spTgt>
                                        </p:tgtEl>
                                        <p:attrNameLst>
                                          <p:attrName>r</p:attrName>
                                        </p:attrNameLst>
                                      </p:cBhvr>
                                    </p:animRot>
                                    <p:animRot by="120000">
                                      <p:cBhvr>
                                        <p:cTn id="36" dur="200" fill="hold">
                                          <p:stCondLst>
                                            <p:cond delay="800"/>
                                          </p:stCondLst>
                                        </p:cTn>
                                        <p:tgtEl>
                                          <p:spTgt spid="3">
                                            <p:txEl>
                                              <p:pRg st="2" end="2"/>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nodeType="clickEffect">
                                  <p:stCondLst>
                                    <p:cond delay="0"/>
                                  </p:stCondLst>
                                  <p:childTnLst>
                                    <p:animRot by="120000">
                                      <p:cBhvr>
                                        <p:cTn id="40" dur="100" fill="hold">
                                          <p:stCondLst>
                                            <p:cond delay="0"/>
                                          </p:stCondLst>
                                        </p:cTn>
                                        <p:tgtEl>
                                          <p:spTgt spid="3">
                                            <p:txEl>
                                              <p:pRg st="4" end="4"/>
                                            </p:txEl>
                                          </p:spTgt>
                                        </p:tgtEl>
                                        <p:attrNameLst>
                                          <p:attrName>r</p:attrName>
                                        </p:attrNameLst>
                                      </p:cBhvr>
                                    </p:animRot>
                                    <p:animRot by="-240000">
                                      <p:cBhvr>
                                        <p:cTn id="41" dur="200" fill="hold">
                                          <p:stCondLst>
                                            <p:cond delay="200"/>
                                          </p:stCondLst>
                                        </p:cTn>
                                        <p:tgtEl>
                                          <p:spTgt spid="3">
                                            <p:txEl>
                                              <p:pRg st="4" end="4"/>
                                            </p:txEl>
                                          </p:spTgt>
                                        </p:tgtEl>
                                        <p:attrNameLst>
                                          <p:attrName>r</p:attrName>
                                        </p:attrNameLst>
                                      </p:cBhvr>
                                    </p:animRot>
                                    <p:animRot by="240000">
                                      <p:cBhvr>
                                        <p:cTn id="42" dur="200" fill="hold">
                                          <p:stCondLst>
                                            <p:cond delay="400"/>
                                          </p:stCondLst>
                                        </p:cTn>
                                        <p:tgtEl>
                                          <p:spTgt spid="3">
                                            <p:txEl>
                                              <p:pRg st="4" end="4"/>
                                            </p:txEl>
                                          </p:spTgt>
                                        </p:tgtEl>
                                        <p:attrNameLst>
                                          <p:attrName>r</p:attrName>
                                        </p:attrNameLst>
                                      </p:cBhvr>
                                    </p:animRot>
                                    <p:animRot by="-240000">
                                      <p:cBhvr>
                                        <p:cTn id="43" dur="200" fill="hold">
                                          <p:stCondLst>
                                            <p:cond delay="600"/>
                                          </p:stCondLst>
                                        </p:cTn>
                                        <p:tgtEl>
                                          <p:spTgt spid="3">
                                            <p:txEl>
                                              <p:pRg st="4" end="4"/>
                                            </p:txEl>
                                          </p:spTgt>
                                        </p:tgtEl>
                                        <p:attrNameLst>
                                          <p:attrName>r</p:attrName>
                                        </p:attrNameLst>
                                      </p:cBhvr>
                                    </p:animRot>
                                    <p:animRot by="120000">
                                      <p:cBhvr>
                                        <p:cTn id="44" dur="200" fill="hold">
                                          <p:stCondLst>
                                            <p:cond delay="800"/>
                                          </p:stCondLst>
                                        </p:cTn>
                                        <p:tgtEl>
                                          <p:spTgt spid="3">
                                            <p:txEl>
                                              <p:pRg st="4" end="4"/>
                                            </p:txEl>
                                          </p:spTgt>
                                        </p:tgtEl>
                                        <p:attrNameLst>
                                          <p:attrName>r</p:attrName>
                                        </p:attrNameLst>
                                      </p:cBhvr>
                                    </p:animRot>
                                  </p:childTnLst>
                                </p:cTn>
                              </p:par>
                            </p:childTnLst>
                          </p:cTn>
                        </p:par>
                      </p:childTnLst>
                    </p:cTn>
                  </p:par>
                  <p:par>
                    <p:cTn id="45" fill="hold">
                      <p:stCondLst>
                        <p:cond delay="indefinite"/>
                      </p:stCondLst>
                      <p:childTnLst>
                        <p:par>
                          <p:cTn id="46" fill="hold">
                            <p:stCondLst>
                              <p:cond delay="0"/>
                            </p:stCondLst>
                            <p:childTnLst>
                              <p:par>
                                <p:cTn id="47" presetID="32" presetClass="emph" presetSubtype="0" fill="hold" nodeType="clickEffect">
                                  <p:stCondLst>
                                    <p:cond delay="0"/>
                                  </p:stCondLst>
                                  <p:childTnLst>
                                    <p:animRot by="120000">
                                      <p:cBhvr>
                                        <p:cTn id="48" dur="100" fill="hold">
                                          <p:stCondLst>
                                            <p:cond delay="0"/>
                                          </p:stCondLst>
                                        </p:cTn>
                                        <p:tgtEl>
                                          <p:spTgt spid="3">
                                            <p:txEl>
                                              <p:pRg st="6" end="6"/>
                                            </p:txEl>
                                          </p:spTgt>
                                        </p:tgtEl>
                                        <p:attrNameLst>
                                          <p:attrName>r</p:attrName>
                                        </p:attrNameLst>
                                      </p:cBhvr>
                                    </p:animRot>
                                    <p:animRot by="-240000">
                                      <p:cBhvr>
                                        <p:cTn id="49" dur="200" fill="hold">
                                          <p:stCondLst>
                                            <p:cond delay="200"/>
                                          </p:stCondLst>
                                        </p:cTn>
                                        <p:tgtEl>
                                          <p:spTgt spid="3">
                                            <p:txEl>
                                              <p:pRg st="6" end="6"/>
                                            </p:txEl>
                                          </p:spTgt>
                                        </p:tgtEl>
                                        <p:attrNameLst>
                                          <p:attrName>r</p:attrName>
                                        </p:attrNameLst>
                                      </p:cBhvr>
                                    </p:animRot>
                                    <p:animRot by="240000">
                                      <p:cBhvr>
                                        <p:cTn id="50" dur="200" fill="hold">
                                          <p:stCondLst>
                                            <p:cond delay="400"/>
                                          </p:stCondLst>
                                        </p:cTn>
                                        <p:tgtEl>
                                          <p:spTgt spid="3">
                                            <p:txEl>
                                              <p:pRg st="6" end="6"/>
                                            </p:txEl>
                                          </p:spTgt>
                                        </p:tgtEl>
                                        <p:attrNameLst>
                                          <p:attrName>r</p:attrName>
                                        </p:attrNameLst>
                                      </p:cBhvr>
                                    </p:animRot>
                                    <p:animRot by="-240000">
                                      <p:cBhvr>
                                        <p:cTn id="51" dur="200" fill="hold">
                                          <p:stCondLst>
                                            <p:cond delay="600"/>
                                          </p:stCondLst>
                                        </p:cTn>
                                        <p:tgtEl>
                                          <p:spTgt spid="3">
                                            <p:txEl>
                                              <p:pRg st="6" end="6"/>
                                            </p:txEl>
                                          </p:spTgt>
                                        </p:tgtEl>
                                        <p:attrNameLst>
                                          <p:attrName>r</p:attrName>
                                        </p:attrNameLst>
                                      </p:cBhvr>
                                    </p:animRot>
                                    <p:animRot by="120000">
                                      <p:cBhvr>
                                        <p:cTn id="52" dur="200" fill="hold">
                                          <p:stCondLst>
                                            <p:cond delay="80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715962"/>
          </a:xfrm>
        </p:spPr>
        <p:style>
          <a:lnRef idx="2">
            <a:schemeClr val="accent1"/>
          </a:lnRef>
          <a:fillRef idx="1">
            <a:schemeClr val="lt1"/>
          </a:fillRef>
          <a:effectRef idx="0">
            <a:schemeClr val="accent1"/>
          </a:effectRef>
          <a:fontRef idx="minor">
            <a:schemeClr val="dk1"/>
          </a:fontRef>
        </p:style>
        <p:txBody>
          <a:bodyPr>
            <a:normAutofit/>
          </a:bodyPr>
          <a:lstStyle/>
          <a:p>
            <a:pPr algn="ctr" rtl="1"/>
            <a:r>
              <a:rPr lang="fa-IR" b="1" dirty="0">
                <a:solidFill>
                  <a:schemeClr val="tx1"/>
                </a:solidFill>
                <a:cs typeface="B Titr" pitchFamily="2" charset="-78"/>
              </a:rPr>
              <a:t>مزایای طرح درس</a:t>
            </a:r>
            <a:endParaRPr lang="en-US" b="1" dirty="0">
              <a:solidFill>
                <a:schemeClr val="tx1"/>
              </a:solidFill>
              <a:cs typeface="B Titr" pitchFamily="2" charset="-78"/>
            </a:endParaRPr>
          </a:p>
        </p:txBody>
      </p:sp>
      <p:sp>
        <p:nvSpPr>
          <p:cNvPr id="3" name="Content Placeholder 2"/>
          <p:cNvSpPr>
            <a:spLocks noGrp="1"/>
          </p:cNvSpPr>
          <p:nvPr>
            <p:ph sz="quarter" idx="1"/>
          </p:nvPr>
        </p:nvSpPr>
        <p:spPr>
          <a:xfrm>
            <a:off x="304800" y="993648"/>
            <a:ext cx="8305800" cy="5711952"/>
          </a:xfrm>
        </p:spPr>
        <p:style>
          <a:lnRef idx="2">
            <a:schemeClr val="dk1"/>
          </a:lnRef>
          <a:fillRef idx="1">
            <a:schemeClr val="lt1"/>
          </a:fillRef>
          <a:effectRef idx="0">
            <a:schemeClr val="dk1"/>
          </a:effectRef>
          <a:fontRef idx="minor">
            <a:schemeClr val="dk1"/>
          </a:fontRef>
        </p:style>
        <p:txBody>
          <a:bodyPr>
            <a:noAutofit/>
          </a:bodyPr>
          <a:lstStyle/>
          <a:p>
            <a:pPr lvl="0" algn="r" rtl="1"/>
            <a:r>
              <a:rPr lang="fa-IR" sz="2800" dirty="0">
                <a:cs typeface="B Nazanin" pitchFamily="2" charset="-78"/>
              </a:rPr>
              <a:t>اعتماد به نفس به معلم</a:t>
            </a:r>
            <a:endParaRPr lang="en-US" sz="2800" dirty="0">
              <a:cs typeface="B Nazanin" pitchFamily="2" charset="-78"/>
            </a:endParaRPr>
          </a:p>
          <a:p>
            <a:pPr lvl="0" algn="r" rtl="1"/>
            <a:r>
              <a:rPr lang="fa-IR" sz="2800" dirty="0">
                <a:cs typeface="B Nazanin" pitchFamily="2" charset="-78"/>
              </a:rPr>
              <a:t>معلم بهترین روش ها را انتخاب می کند.</a:t>
            </a:r>
            <a:endParaRPr lang="en-US" sz="2800" dirty="0">
              <a:cs typeface="B Nazanin" pitchFamily="2" charset="-78"/>
            </a:endParaRPr>
          </a:p>
          <a:p>
            <a:pPr lvl="0" algn="r" rtl="1"/>
            <a:r>
              <a:rPr lang="fa-IR" sz="2800" dirty="0">
                <a:cs typeface="B Nazanin" pitchFamily="2" charset="-78"/>
              </a:rPr>
              <a:t>شیوه درست تدریس را معین می کند.</a:t>
            </a:r>
            <a:endParaRPr lang="en-US" sz="2800" dirty="0">
              <a:cs typeface="B Nazanin" pitchFamily="2" charset="-78"/>
            </a:endParaRPr>
          </a:p>
          <a:p>
            <a:pPr lvl="0" algn="r" rtl="1"/>
            <a:r>
              <a:rPr lang="fa-IR" sz="2800" dirty="0">
                <a:cs typeface="B Nazanin" pitchFamily="2" charset="-78"/>
              </a:rPr>
              <a:t>روی نکات مهم و اصلی درس توجه می شود.</a:t>
            </a:r>
            <a:endParaRPr lang="en-US" sz="2800" dirty="0">
              <a:cs typeface="B Nazanin" pitchFamily="2" charset="-78"/>
            </a:endParaRPr>
          </a:p>
          <a:p>
            <a:pPr lvl="0" algn="r" rtl="1"/>
            <a:r>
              <a:rPr lang="fa-IR" sz="2800" dirty="0">
                <a:cs typeface="B Nazanin" pitchFamily="2" charset="-78"/>
              </a:rPr>
              <a:t>زمان تدریس را کنترل می کند.</a:t>
            </a:r>
            <a:endParaRPr lang="en-US" sz="2800" dirty="0">
              <a:cs typeface="B Nazanin" pitchFamily="2" charset="-78"/>
            </a:endParaRPr>
          </a:p>
          <a:p>
            <a:pPr lvl="0" algn="r" rtl="1"/>
            <a:r>
              <a:rPr lang="fa-IR" sz="2800" dirty="0">
                <a:cs typeface="B Nazanin" pitchFamily="2" charset="-78"/>
              </a:rPr>
              <a:t>معلم با طرح درس می تواند نوع تکلیف را از قبل مشخص کند.</a:t>
            </a:r>
            <a:endParaRPr lang="en-US" sz="2800" dirty="0">
              <a:cs typeface="B Nazanin" pitchFamily="2" charset="-78"/>
            </a:endParaRPr>
          </a:p>
          <a:p>
            <a:pPr lvl="0" algn="r" rtl="1"/>
            <a:r>
              <a:rPr lang="fa-IR" sz="2800" dirty="0">
                <a:cs typeface="B Nazanin" pitchFamily="2" charset="-78"/>
              </a:rPr>
              <a:t>در جریان تهیه طرح درس معلم فرصت خواهد کرد مشکلات احتمالی تدریس را کضف کند و پیش بینی لازم را به عمل آورد.</a:t>
            </a:r>
            <a:endParaRPr lang="en-US" sz="2800" dirty="0">
              <a:cs typeface="B Nazanin" pitchFamily="2" charset="-78"/>
            </a:endParaRPr>
          </a:p>
          <a:p>
            <a:pPr lvl="0" algn="r" rtl="1"/>
            <a:r>
              <a:rPr lang="fa-IR" sz="2800" dirty="0">
                <a:cs typeface="B Nazanin" pitchFamily="2" charset="-78"/>
              </a:rPr>
              <a:t>معلم مجبور است برای نوشتن طرح </a:t>
            </a:r>
            <a:r>
              <a:rPr lang="fa-IR" sz="2800" dirty="0" smtClean="0">
                <a:cs typeface="B Nazanin" pitchFamily="2" charset="-78"/>
              </a:rPr>
              <a:t>درس </a:t>
            </a:r>
            <a:r>
              <a:rPr lang="fa-IR" sz="2800" dirty="0">
                <a:cs typeface="B Nazanin" pitchFamily="2" charset="-78"/>
              </a:rPr>
              <a:t>کتب درسی دانش آموز را مطالعه کند.</a:t>
            </a:r>
            <a:endParaRPr lang="en-US" sz="2800" dirty="0">
              <a:cs typeface="B Nazanin" pitchFamily="2" charset="-78"/>
            </a:endParaRPr>
          </a:p>
          <a:p>
            <a:pPr algn="r"/>
            <a:endParaRPr lang="en-US" sz="2800" dirty="0">
              <a:cs typeface="B Nazanin" pitchFamily="2" charset="-78"/>
            </a:endParaRPr>
          </a:p>
        </p:txBody>
      </p:sp>
    </p:spTree>
    <p:extLst>
      <p:ext uri="{BB962C8B-B14F-4D97-AF65-F5344CB8AC3E}">
        <p14:creationId xmlns:p14="http://schemas.microsoft.com/office/powerpoint/2010/main" val="18627990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barn(inVertical)">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fade">
                                      <p:cBhvr>
                                        <p:cTn id="30" dur="1000"/>
                                        <p:tgtEl>
                                          <p:spTgt spid="3">
                                            <p:txEl>
                                              <p:pRg st="1" end="1"/>
                                            </p:txEl>
                                          </p:spTgt>
                                        </p:tgtEl>
                                      </p:cBhvr>
                                    </p:animEffect>
                                    <p:anim calcmode="lin" valueType="num">
                                      <p:cBhvr>
                                        <p:cTn id="3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fade">
                                      <p:cBhvr>
                                        <p:cTn id="37" dur="1000"/>
                                        <p:tgtEl>
                                          <p:spTgt spid="3">
                                            <p:txEl>
                                              <p:pRg st="2" end="2"/>
                                            </p:txEl>
                                          </p:spTgt>
                                        </p:tgtEl>
                                      </p:cBhvr>
                                    </p:animEffect>
                                    <p:anim calcmode="lin" valueType="num">
                                      <p:cBhvr>
                                        <p:cTn id="3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1000"/>
                                        <p:tgtEl>
                                          <p:spTgt spid="3">
                                            <p:txEl>
                                              <p:pRg st="3" end="3"/>
                                            </p:txEl>
                                          </p:spTgt>
                                        </p:tgtEl>
                                      </p:cBhvr>
                                    </p:animEffect>
                                    <p:anim calcmode="lin" valueType="num">
                                      <p:cBhvr>
                                        <p:cTn id="4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fade">
                                      <p:cBhvr>
                                        <p:cTn id="51" dur="1000"/>
                                        <p:tgtEl>
                                          <p:spTgt spid="3">
                                            <p:txEl>
                                              <p:pRg st="4" end="4"/>
                                            </p:txEl>
                                          </p:spTgt>
                                        </p:tgtEl>
                                      </p:cBhvr>
                                    </p:animEffect>
                                    <p:anim calcmode="lin" valueType="num">
                                      <p:cBhvr>
                                        <p:cTn id="5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
                                            <p:txEl>
                                              <p:pRg st="5" end="5"/>
                                            </p:txEl>
                                          </p:spTgt>
                                        </p:tgtEl>
                                        <p:attrNameLst>
                                          <p:attrName>style.visibility</p:attrName>
                                        </p:attrNameLst>
                                      </p:cBhvr>
                                      <p:to>
                                        <p:strVal val="visible"/>
                                      </p:to>
                                    </p:set>
                                    <p:animEffect transition="in" filter="fade">
                                      <p:cBhvr>
                                        <p:cTn id="58" dur="1000"/>
                                        <p:tgtEl>
                                          <p:spTgt spid="3">
                                            <p:txEl>
                                              <p:pRg st="5" end="5"/>
                                            </p:txEl>
                                          </p:spTgt>
                                        </p:tgtEl>
                                      </p:cBhvr>
                                    </p:animEffect>
                                    <p:anim calcmode="lin" valueType="num">
                                      <p:cBhvr>
                                        <p:cTn id="5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Effect transition="in" filter="fade">
                                      <p:cBhvr>
                                        <p:cTn id="65" dur="1000"/>
                                        <p:tgtEl>
                                          <p:spTgt spid="3">
                                            <p:txEl>
                                              <p:pRg st="6" end="6"/>
                                            </p:txEl>
                                          </p:spTgt>
                                        </p:tgtEl>
                                      </p:cBhvr>
                                    </p:animEffect>
                                    <p:anim calcmode="lin" valueType="num">
                                      <p:cBhvr>
                                        <p:cTn id="6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
                                            <p:txEl>
                                              <p:pRg st="7" end="7"/>
                                            </p:txEl>
                                          </p:spTgt>
                                        </p:tgtEl>
                                        <p:attrNameLst>
                                          <p:attrName>style.visibility</p:attrName>
                                        </p:attrNameLst>
                                      </p:cBhvr>
                                      <p:to>
                                        <p:strVal val="visible"/>
                                      </p:to>
                                    </p:set>
                                    <p:animEffect transition="in" filter="fade">
                                      <p:cBhvr>
                                        <p:cTn id="72" dur="1000"/>
                                        <p:tgtEl>
                                          <p:spTgt spid="3">
                                            <p:txEl>
                                              <p:pRg st="7" end="7"/>
                                            </p:txEl>
                                          </p:spTgt>
                                        </p:tgtEl>
                                      </p:cBhvr>
                                    </p:animEffect>
                                    <p:anim calcmode="lin" valueType="num">
                                      <p:cBhvr>
                                        <p:cTn id="7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7962"/>
            <a:ext cx="8686800" cy="5303838"/>
          </a:xfrm>
        </p:spPr>
        <p:txBody>
          <a:bodyPr>
            <a:noAutofit/>
          </a:bodyPr>
          <a:lstStyle/>
          <a:p>
            <a:pPr algn="justLow">
              <a:buNone/>
            </a:pPr>
            <a:r>
              <a:rPr lang="fa-IR" sz="3600" b="1" dirty="0" smtClean="0">
                <a:solidFill>
                  <a:srgbClr val="FF0000"/>
                </a:solidFill>
                <a:cs typeface="B Nazanin" pitchFamily="2" charset="-78"/>
              </a:rPr>
              <a:t>آنچه در این قسمت ذکرمی شود، شیوه هاي مرسوم تدریس در کلاسهاي چند پایه است که عبارتند از</a:t>
            </a:r>
            <a:r>
              <a:rPr lang="en-US" sz="3600" b="1" dirty="0" smtClean="0">
                <a:solidFill>
                  <a:srgbClr val="FF0000"/>
                </a:solidFill>
                <a:cs typeface="B Nazanin" pitchFamily="2" charset="-78"/>
              </a:rPr>
              <a:t>:</a:t>
            </a:r>
            <a:endParaRPr lang="en-US" sz="3600" dirty="0" smtClean="0">
              <a:solidFill>
                <a:srgbClr val="FF0000"/>
              </a:solidFill>
              <a:cs typeface="B Nazanin" pitchFamily="2" charset="-78"/>
            </a:endParaRPr>
          </a:p>
          <a:p>
            <a:pPr>
              <a:buNone/>
            </a:pPr>
            <a:r>
              <a:rPr lang="fa-IR" sz="4800" b="1" dirty="0" smtClean="0">
                <a:solidFill>
                  <a:schemeClr val="tx1"/>
                </a:solidFill>
                <a:cs typeface="B Nazanin" pitchFamily="2" charset="-78"/>
              </a:rPr>
              <a:t>1. روش محوري</a:t>
            </a:r>
          </a:p>
          <a:p>
            <a:pPr>
              <a:buNone/>
            </a:pPr>
            <a:r>
              <a:rPr lang="fa-IR" sz="4800" b="1" dirty="0" smtClean="0">
                <a:solidFill>
                  <a:schemeClr val="tx1"/>
                </a:solidFill>
                <a:cs typeface="B Nazanin" pitchFamily="2" charset="-78"/>
              </a:rPr>
              <a:t>2. روش گروهی</a:t>
            </a:r>
            <a:endParaRPr lang="en-US" sz="4800" b="1" dirty="0" smtClean="0">
              <a:solidFill>
                <a:schemeClr val="tx1"/>
              </a:solidFill>
              <a:cs typeface="B Nazanin" pitchFamily="2" charset="-78"/>
            </a:endParaRPr>
          </a:p>
          <a:p>
            <a:pPr>
              <a:buNone/>
            </a:pPr>
            <a:r>
              <a:rPr lang="fa-IR" sz="4800" b="1" dirty="0" smtClean="0">
                <a:solidFill>
                  <a:schemeClr val="tx1"/>
                </a:solidFill>
                <a:cs typeface="B Nazanin" pitchFamily="2" charset="-78"/>
              </a:rPr>
              <a:t>3. روش تلفیقی</a:t>
            </a:r>
            <a:endParaRPr lang="fa-IR" sz="4800" b="1" dirty="0">
              <a:solidFill>
                <a:schemeClr val="tx1"/>
              </a:solidFill>
              <a:cs typeface="B Nazanin" pitchFamily="2" charset="-78"/>
            </a:endParaRPr>
          </a:p>
        </p:txBody>
      </p:sp>
      <p:sp>
        <p:nvSpPr>
          <p:cNvPr id="7" name="Title 1"/>
          <p:cNvSpPr>
            <a:spLocks noGrp="1"/>
          </p:cNvSpPr>
          <p:nvPr>
            <p:ph type="title"/>
          </p:nvPr>
        </p:nvSpPr>
        <p:spPr>
          <a:xfrm>
            <a:off x="304800" y="228600"/>
            <a:ext cx="8686800" cy="838200"/>
          </a:xfrm>
        </p:spPr>
        <p:txBody>
          <a:bodyPr>
            <a:noAutofit/>
          </a:bodyPr>
          <a:lstStyle/>
          <a:p>
            <a:pPr algn="ctr"/>
            <a:r>
              <a:rPr lang="fa-IR" sz="5400" b="1" dirty="0" smtClean="0">
                <a:solidFill>
                  <a:schemeClr val="tx1"/>
                </a:solidFill>
                <a:cs typeface="B Titr" pitchFamily="2" charset="-78"/>
              </a:rPr>
              <a:t>روش های تدریس چند پایه </a:t>
            </a:r>
            <a:endParaRPr lang="fa-IR" sz="5400" b="1" dirty="0">
              <a:solidFill>
                <a:schemeClr val="tx1"/>
              </a:solidFill>
              <a:cs typeface="B Titr" pitchFamily="2" charset="-78"/>
            </a:endParaRP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 name="Rounded Rectangle 63"/>
          <p:cNvSpPr/>
          <p:nvPr/>
        </p:nvSpPr>
        <p:spPr>
          <a:xfrm>
            <a:off x="2286000" y="533400"/>
            <a:ext cx="5105400" cy="6858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fa-IR" sz="4000" b="1" dirty="0" smtClean="0">
                <a:cs typeface="2  Titr" pitchFamily="2" charset="-78"/>
              </a:rPr>
              <a:t>روش های تدریس</a:t>
            </a:r>
            <a:endParaRPr lang="fa-IR" sz="4000" b="1" dirty="0">
              <a:cs typeface="2  Titr" pitchFamily="2" charset="-78"/>
            </a:endParaRPr>
          </a:p>
        </p:txBody>
      </p:sp>
      <p:sp>
        <p:nvSpPr>
          <p:cNvPr id="65" name="Rounded Rectangle 64"/>
          <p:cNvSpPr/>
          <p:nvPr/>
        </p:nvSpPr>
        <p:spPr>
          <a:xfrm>
            <a:off x="762000" y="1295400"/>
            <a:ext cx="7924800" cy="541020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r>
              <a:rPr lang="fa-IR" sz="2800" b="1" dirty="0">
                <a:solidFill>
                  <a:schemeClr val="bg1"/>
                </a:solidFill>
                <a:cs typeface="2  Titr" pitchFamily="2" charset="-78"/>
              </a:rPr>
              <a:t>روش ها</a:t>
            </a:r>
            <a:endParaRPr lang="en-US" sz="2800" b="1" dirty="0">
              <a:solidFill>
                <a:schemeClr val="bg1"/>
              </a:solidFill>
              <a:cs typeface="2  Titr" pitchFamily="2" charset="-78"/>
            </a:endParaRPr>
          </a:p>
          <a:p>
            <a:pPr lvl="0"/>
            <a:r>
              <a:rPr lang="fa-IR" sz="2800" b="1" dirty="0">
                <a:solidFill>
                  <a:schemeClr val="bg1"/>
                </a:solidFill>
                <a:cs typeface="2  Titr" pitchFamily="2" charset="-78"/>
              </a:rPr>
              <a:t>محوری ꞊</a:t>
            </a:r>
            <a:endParaRPr lang="en-US" sz="2800" b="1" dirty="0">
              <a:solidFill>
                <a:schemeClr val="bg1"/>
              </a:solidFill>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fa-IR" b="1" dirty="0">
                <a:cs typeface="2  Titr" pitchFamily="2" charset="-78"/>
              </a:rPr>
              <a:t> </a:t>
            </a:r>
            <a:endParaRPr lang="en-US" b="1" dirty="0">
              <a:cs typeface="2  Titr" pitchFamily="2" charset="-78"/>
            </a:endParaRPr>
          </a:p>
          <a:p>
            <a:r>
              <a:rPr lang="en-US" b="1" dirty="0" smtClean="0">
                <a:cs typeface="2  Titr" pitchFamily="2" charset="-78"/>
              </a:rPr>
              <a:t/>
            </a:r>
            <a:br>
              <a:rPr lang="en-US" b="1" dirty="0" smtClean="0">
                <a:cs typeface="2  Titr" pitchFamily="2" charset="-78"/>
              </a:rPr>
            </a:br>
            <a:r>
              <a:rPr lang="fa-IR" b="1" dirty="0">
                <a:cs typeface="2  Titr" pitchFamily="2" charset="-78"/>
              </a:rPr>
              <a:t>        </a:t>
            </a:r>
            <a:endParaRPr lang="fa-IR" b="1" dirty="0" smtClean="0">
              <a:cs typeface="2  Titr" pitchFamily="2" charset="-78"/>
            </a:endParaRPr>
          </a:p>
          <a:p>
            <a:endParaRPr lang="fa-IR" b="1" dirty="0">
              <a:cs typeface="2  Titr" pitchFamily="2" charset="-78"/>
            </a:endParaRPr>
          </a:p>
          <a:p>
            <a:endParaRPr lang="fa-IR" b="1" dirty="0" smtClean="0">
              <a:cs typeface="2  Titr" pitchFamily="2" charset="-78"/>
            </a:endParaRPr>
          </a:p>
          <a:p>
            <a:pPr algn="r"/>
            <a:endParaRPr lang="fa-IR" sz="3600" b="1" dirty="0">
              <a:cs typeface="2  Titr" pitchFamily="2" charset="-78"/>
            </a:endParaRPr>
          </a:p>
          <a:p>
            <a:pPr algn="r"/>
            <a:r>
              <a:rPr lang="fa-IR" sz="3600" b="1" dirty="0" smtClean="0">
                <a:cs typeface="2  Titr" pitchFamily="2" charset="-78"/>
              </a:rPr>
              <a:t>محوری</a:t>
            </a:r>
            <a:endParaRPr lang="en-US" sz="3600" b="1" dirty="0">
              <a:cs typeface="2  Titr" pitchFamily="2" charset="-78"/>
            </a:endParaRPr>
          </a:p>
          <a:p>
            <a:r>
              <a:rPr lang="fa-IR" b="1" dirty="0">
                <a:cs typeface="2  Titr" pitchFamily="2" charset="-78"/>
              </a:rPr>
              <a:t> </a:t>
            </a:r>
            <a:endParaRPr lang="en-US" b="1" dirty="0">
              <a:cs typeface="2  Titr" pitchFamily="2" charset="-78"/>
            </a:endParaRPr>
          </a:p>
          <a:p>
            <a:pPr algn="ctr"/>
            <a:endParaRPr lang="fa-IR" b="1" dirty="0">
              <a:cs typeface="2  Titr" pitchFamily="2" charset="-78"/>
            </a:endParaRPr>
          </a:p>
        </p:txBody>
      </p:sp>
      <p:sp>
        <p:nvSpPr>
          <p:cNvPr id="66" name="Oval 65"/>
          <p:cNvSpPr/>
          <p:nvPr/>
        </p:nvSpPr>
        <p:spPr>
          <a:xfrm>
            <a:off x="7467600" y="3505200"/>
            <a:ext cx="914400" cy="914400"/>
          </a:xfrm>
          <a:prstGeom prst="ellipse">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67" name="Oval 66"/>
          <p:cNvSpPr/>
          <p:nvPr/>
        </p:nvSpPr>
        <p:spPr>
          <a:xfrm>
            <a:off x="6019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68" name="Oval 67"/>
          <p:cNvSpPr/>
          <p:nvPr/>
        </p:nvSpPr>
        <p:spPr>
          <a:xfrm>
            <a:off x="4876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69" name="Oval 68"/>
          <p:cNvSpPr/>
          <p:nvPr/>
        </p:nvSpPr>
        <p:spPr>
          <a:xfrm>
            <a:off x="3733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70" name="Oval 69"/>
          <p:cNvSpPr/>
          <p:nvPr/>
        </p:nvSpPr>
        <p:spPr>
          <a:xfrm>
            <a:off x="2590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sp>
        <p:nvSpPr>
          <p:cNvPr id="71" name="Oval 70"/>
          <p:cNvSpPr/>
          <p:nvPr/>
        </p:nvSpPr>
        <p:spPr>
          <a:xfrm>
            <a:off x="1447800" y="3429000"/>
            <a:ext cx="914400" cy="914400"/>
          </a:xfrm>
          <a:prstGeom prst="ellipse">
            <a:avLst/>
          </a:prstGeom>
        </p:spPr>
        <p:style>
          <a:lnRef idx="3">
            <a:schemeClr val="lt1"/>
          </a:lnRef>
          <a:fillRef idx="1">
            <a:schemeClr val="accent2"/>
          </a:fillRef>
          <a:effectRef idx="1">
            <a:schemeClr val="accent2"/>
          </a:effectRef>
          <a:fontRef idx="minor">
            <a:schemeClr val="lt1"/>
          </a:fontRef>
        </p:style>
        <p:txBody>
          <a:bodyPr rtlCol="1" anchor="ctr"/>
          <a:lstStyle/>
          <a:p>
            <a:pPr algn="ctr"/>
            <a:endParaRPr lang="fa-IR"/>
          </a:p>
        </p:txBody>
      </p:sp>
      <p:cxnSp>
        <p:nvCxnSpPr>
          <p:cNvPr id="73" name="Straight Connector 72"/>
          <p:cNvCxnSpPr/>
          <p:nvPr/>
        </p:nvCxnSpPr>
        <p:spPr>
          <a:xfrm rot="10800000">
            <a:off x="1600200" y="4572000"/>
            <a:ext cx="5334000" cy="76200"/>
          </a:xfrm>
          <a:prstGeom prst="line">
            <a:avLst/>
          </a:prstGeom>
        </p:spPr>
        <p:style>
          <a:lnRef idx="3">
            <a:schemeClr val="accent3"/>
          </a:lnRef>
          <a:fillRef idx="0">
            <a:schemeClr val="accent3"/>
          </a:fillRef>
          <a:effectRef idx="2">
            <a:schemeClr val="accent3"/>
          </a:effectRef>
          <a:fontRef idx="minor">
            <a:schemeClr val="tx1"/>
          </a:fontRef>
        </p:style>
      </p:cxnSp>
      <p:cxnSp>
        <p:nvCxnSpPr>
          <p:cNvPr id="75" name="Straight Connector 74"/>
          <p:cNvCxnSpPr/>
          <p:nvPr/>
        </p:nvCxnSpPr>
        <p:spPr>
          <a:xfrm rot="10800000">
            <a:off x="7391400" y="5105400"/>
            <a:ext cx="1066800" cy="0"/>
          </a:xfrm>
          <a:prstGeom prst="line">
            <a:avLst/>
          </a:prstGeom>
        </p:spPr>
        <p:style>
          <a:lnRef idx="3">
            <a:schemeClr val="accent3"/>
          </a:lnRef>
          <a:fillRef idx="0">
            <a:schemeClr val="accent3"/>
          </a:fillRef>
          <a:effectRef idx="2">
            <a:schemeClr val="accent3"/>
          </a:effectRef>
          <a:fontRef idx="minor">
            <a:schemeClr val="tx1"/>
          </a:fontRef>
        </p:style>
      </p:cxnSp>
      <p:cxnSp>
        <p:nvCxnSpPr>
          <p:cNvPr id="77" name="Straight Arrow Connector 76"/>
          <p:cNvCxnSpPr/>
          <p:nvPr/>
        </p:nvCxnSpPr>
        <p:spPr>
          <a:xfrm rot="5400000">
            <a:off x="7658894" y="4762500"/>
            <a:ext cx="532606" cy="79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9361"/>
            <a:ext cx="9324528" cy="6996722"/>
          </a:xfrm>
          <a:prstGeom prst="rect">
            <a:avLst/>
          </a:prstGeom>
        </p:spPr>
      </p:pic>
      <p:sp>
        <p:nvSpPr>
          <p:cNvPr id="7" name="TextBox 6"/>
          <p:cNvSpPr txBox="1"/>
          <p:nvPr/>
        </p:nvSpPr>
        <p:spPr>
          <a:xfrm>
            <a:off x="3048000" y="3657600"/>
            <a:ext cx="6096000" cy="1661993"/>
          </a:xfrm>
          <a:prstGeom prst="rect">
            <a:avLst/>
          </a:prstGeom>
          <a:noFill/>
        </p:spPr>
        <p:txBody>
          <a:bodyPr wrap="square" rtlCol="0">
            <a:spAutoFit/>
          </a:bodyPr>
          <a:lstStyle/>
          <a:p>
            <a:r>
              <a:rPr lang="fa-IR" sz="5400" dirty="0" smtClean="0">
                <a:solidFill>
                  <a:srgbClr val="FF0000"/>
                </a:solidFill>
                <a:cs typeface="B Titr" pitchFamily="2" charset="-78"/>
              </a:rPr>
              <a:t>باتشکرازحسن توجه شما</a:t>
            </a:r>
          </a:p>
          <a:p>
            <a:r>
              <a:rPr lang="fa-IR" sz="4400" dirty="0" smtClean="0">
                <a:solidFill>
                  <a:srgbClr val="00B0F0"/>
                </a:solidFill>
                <a:cs typeface="B Titr" pitchFamily="2" charset="-78"/>
              </a:rPr>
              <a:t>غلامزاده</a:t>
            </a:r>
            <a:endParaRPr lang="en-US" sz="4400" dirty="0">
              <a:solidFill>
                <a:srgbClr val="00B0F0"/>
              </a:solidFill>
              <a:cs typeface="B Titr" pitchFamily="2" charset="-78"/>
            </a:endParaRPr>
          </a:p>
        </p:txBody>
      </p:sp>
      <p:sp>
        <p:nvSpPr>
          <p:cNvPr id="4" name="TextBox 3"/>
          <p:cNvSpPr txBox="1"/>
          <p:nvPr/>
        </p:nvSpPr>
        <p:spPr>
          <a:xfrm>
            <a:off x="0" y="6334780"/>
            <a:ext cx="5181600" cy="52322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wrap="square" rtlCol="1">
            <a:spAutoFit/>
          </a:bodyPr>
          <a:lstStyle/>
          <a:p>
            <a:r>
              <a:rPr lang="fa-IR" sz="2800" dirty="0" smtClean="0">
                <a:cs typeface="B Titr" pitchFamily="2" charset="-78"/>
              </a:rPr>
              <a:t>گروه آموزشی چند پایه </a:t>
            </a:r>
            <a:r>
              <a:rPr lang="fa-IR" sz="2800" smtClean="0">
                <a:cs typeface="B Titr" pitchFamily="2" charset="-78"/>
              </a:rPr>
              <a:t>استان هرمزگان</a:t>
            </a:r>
            <a:endParaRPr lang="fa-IR" sz="2800" dirty="0">
              <a:cs typeface="B Titr" pitchFamily="2" charset="-78"/>
            </a:endParaRPr>
          </a:p>
        </p:txBody>
      </p:sp>
    </p:spTree>
  </p:cSld>
  <p:clrMapOvr>
    <a:masterClrMapping/>
  </p:clrMapOvr>
  <p:transition>
    <p:wheel/>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71800" y="2286000"/>
            <a:ext cx="3816424" cy="2215991"/>
          </a:xfrm>
          <a:prstGeom prst="rect">
            <a:avLst/>
          </a:prstGeom>
          <a:noFill/>
          <a:effectLst>
            <a:glow rad="520700">
              <a:srgbClr val="FF33CC">
                <a:alpha val="76000"/>
              </a:srgbClr>
            </a:glow>
          </a:effectLst>
          <a:scene3d>
            <a:camera prst="obliqueBottomRight"/>
            <a:lightRig rig="threePt" dir="t"/>
          </a:scene3d>
        </p:spPr>
        <p:txBody>
          <a:bodyPr wrap="square" rtlCol="1">
            <a:spAutoFit/>
            <a:scene3d>
              <a:camera prst="orthographicFront"/>
              <a:lightRig rig="threePt" dir="t"/>
            </a:scene3d>
            <a:sp3d extrusionH="57150">
              <a:bevelT w="50800" h="38100" prst="riblet"/>
            </a:sp3d>
          </a:bodyPr>
          <a:lstStyle/>
          <a:p>
            <a:pPr algn="ctr"/>
            <a:r>
              <a:rPr lang="fa-IR" sz="13800" b="1" dirty="0" smtClean="0">
                <a:ln w="12700">
                  <a:solidFill>
                    <a:schemeClr val="tx2">
                      <a:satMod val="155000"/>
                    </a:schemeClr>
                  </a:solidFill>
                  <a:prstDash val="solid"/>
                </a:ln>
                <a:solidFill>
                  <a:schemeClr val="bg2">
                    <a:lumMod val="25000"/>
                  </a:schemeClr>
                </a:solidFill>
                <a:effectLst>
                  <a:glow rad="101600">
                    <a:srgbClr val="FFCCFF">
                      <a:alpha val="60000"/>
                    </a:srgbClr>
                  </a:glow>
                  <a:outerShdw blurRad="41275" dist="20320" dir="1800000" algn="tl" rotWithShape="0">
                    <a:srgbClr val="000000">
                      <a:alpha val="40000"/>
                    </a:srgbClr>
                  </a:outerShdw>
                </a:effectLst>
                <a:cs typeface="B Titr" pitchFamily="2" charset="-78"/>
              </a:rPr>
              <a:t>پايان</a:t>
            </a:r>
            <a:endParaRPr lang="fa-IR" sz="13800" b="1" dirty="0">
              <a:ln w="12700">
                <a:solidFill>
                  <a:schemeClr val="tx2">
                    <a:satMod val="155000"/>
                  </a:schemeClr>
                </a:solidFill>
                <a:prstDash val="solid"/>
              </a:ln>
              <a:solidFill>
                <a:schemeClr val="bg2">
                  <a:lumMod val="25000"/>
                </a:schemeClr>
              </a:solidFill>
              <a:effectLst>
                <a:glow rad="101600">
                  <a:srgbClr val="FFCCFF">
                    <a:alpha val="60000"/>
                  </a:srgbClr>
                </a:glow>
                <a:outerShdw blurRad="41275" dist="20320" dir="1800000" algn="tl" rotWithShape="0">
                  <a:srgbClr val="000000">
                    <a:alpha val="40000"/>
                  </a:srgbClr>
                </a:outerShdw>
              </a:effectLst>
              <a:cs typeface="B Titr" pitchFamily="2" charset="-78"/>
            </a:endParaRPr>
          </a:p>
        </p:txBody>
      </p:sp>
      <p:pic>
        <p:nvPicPr>
          <p:cNvPr id="2" name="Picture 2" descr="C:\Documents and Settings\IRANIAN.IRANIAN-E09A701\My Documents\My Pictures\3.jpg"/>
          <p:cNvPicPr>
            <a:picLocks noChangeAspect="1" noChangeArrowheads="1"/>
          </p:cNvPicPr>
          <p:nvPr/>
        </p:nvPicPr>
        <p:blipFill>
          <a:blip r:embed="rId3" cstate="print"/>
          <a:srcRect/>
          <a:stretch>
            <a:fillRect/>
          </a:stretch>
        </p:blipFill>
        <p:spPr bwMode="auto">
          <a:xfrm>
            <a:off x="14198" y="1"/>
            <a:ext cx="9129802" cy="6857999"/>
          </a:xfrm>
          <a:prstGeom prst="rect">
            <a:avLst/>
          </a:prstGeom>
          <a:noFill/>
        </p:spPr>
      </p:pic>
      <p:sp>
        <p:nvSpPr>
          <p:cNvPr id="5" name="TextBox 4"/>
          <p:cNvSpPr txBox="1"/>
          <p:nvPr/>
        </p:nvSpPr>
        <p:spPr>
          <a:xfrm>
            <a:off x="3657600" y="1066800"/>
            <a:ext cx="2667000" cy="1015663"/>
          </a:xfrm>
          <a:prstGeom prst="rect">
            <a:avLst/>
          </a:prstGeom>
          <a:noFill/>
        </p:spPr>
        <p:txBody>
          <a:bodyPr wrap="square" rtlCol="0">
            <a:spAutoFit/>
          </a:bodyPr>
          <a:lstStyle/>
          <a:p>
            <a:pPr algn="ctr"/>
            <a:r>
              <a:rPr lang="fa-IR" sz="6000" dirty="0" smtClean="0">
                <a:solidFill>
                  <a:schemeClr val="accent6"/>
                </a:solidFill>
                <a:cs typeface="2  Titr" pitchFamily="2" charset="-78"/>
              </a:rPr>
              <a:t>پایان</a:t>
            </a:r>
            <a:endParaRPr lang="en-US" sz="6000" dirty="0">
              <a:solidFill>
                <a:schemeClr val="accent6"/>
              </a:solidFill>
              <a:cs typeface="2  Titr" pitchFamily="2" charset="-78"/>
            </a:endParaRPr>
          </a:p>
        </p:txBody>
      </p:sp>
    </p:spTree>
    <p:extLst>
      <p:ext uri="{BB962C8B-B14F-4D97-AF65-F5344CB8AC3E}">
        <p14:creationId xmlns:p14="http://schemas.microsoft.com/office/powerpoint/2010/main" val="2243821838"/>
      </p:ext>
    </p:extLst>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911352"/>
            <a:ext cx="8686800" cy="841248"/>
          </a:xfrm>
        </p:spPr>
        <p:txBody>
          <a:bodyPr>
            <a:noAutofit/>
          </a:bodyPr>
          <a:lstStyle/>
          <a:p>
            <a:pPr algn="ctr"/>
            <a:r>
              <a:rPr lang="fa-IR" sz="8800" dirty="0" smtClean="0">
                <a:solidFill>
                  <a:srgbClr val="FF0000"/>
                </a:solidFill>
                <a:cs typeface="B Titr" pitchFamily="2" charset="-78"/>
              </a:rPr>
              <a:t>نگرش مسری است !</a:t>
            </a:r>
            <a:endParaRPr lang="fa-IR" sz="8800" dirty="0">
              <a:solidFill>
                <a:srgbClr val="FF0000"/>
              </a:solidFill>
              <a:cs typeface="B Titr" pitchFamily="2" charset="-78"/>
            </a:endParaRPr>
          </a:p>
        </p:txBody>
      </p:sp>
      <p:sp>
        <p:nvSpPr>
          <p:cNvPr id="4" name="TextBox 3"/>
          <p:cNvSpPr txBox="1"/>
          <p:nvPr/>
        </p:nvSpPr>
        <p:spPr>
          <a:xfrm>
            <a:off x="431644" y="2743200"/>
            <a:ext cx="8026556" cy="1754326"/>
          </a:xfrm>
          <a:prstGeom prst="rect">
            <a:avLst/>
          </a:prstGeom>
          <a:noFill/>
        </p:spPr>
        <p:txBody>
          <a:bodyPr wrap="none" rtlCol="1">
            <a:spAutoFit/>
          </a:bodyPr>
          <a:lstStyle/>
          <a:p>
            <a:pPr algn="ctr"/>
            <a:r>
              <a:rPr lang="fa-IR" sz="5400" dirty="0" smtClean="0">
                <a:cs typeface="B Titr" pitchFamily="2" charset="-78"/>
              </a:rPr>
              <a:t>نگرش بد سریع تر از نگرش خوب</a:t>
            </a:r>
          </a:p>
          <a:p>
            <a:pPr algn="ctr"/>
            <a:r>
              <a:rPr lang="fa-IR" sz="5400" dirty="0" smtClean="0">
                <a:cs typeface="B Titr" pitchFamily="2" charset="-78"/>
              </a:rPr>
              <a:t> سرایت می کند</a:t>
            </a:r>
            <a:endParaRPr lang="fa-IR" sz="5400" dirty="0">
              <a:cs typeface="B Titr" pitchFamily="2" charset="-78"/>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956</TotalTime>
  <Words>3995</Words>
  <Application>Microsoft Office PowerPoint</Application>
  <PresentationFormat>On-screen Show (4:3)</PresentationFormat>
  <Paragraphs>458</Paragraphs>
  <Slides>89</Slides>
  <Notes>14</Notes>
  <HiddenSlides>0</HiddenSlides>
  <MMClips>0</MMClips>
  <ScaleCrop>false</ScaleCrop>
  <HeadingPairs>
    <vt:vector size="8" baseType="variant">
      <vt:variant>
        <vt:lpstr>Fonts Used</vt:lpstr>
      </vt:variant>
      <vt:variant>
        <vt:i4>21</vt:i4>
      </vt:variant>
      <vt:variant>
        <vt:lpstr>Theme</vt:lpstr>
      </vt:variant>
      <vt:variant>
        <vt:i4>1</vt:i4>
      </vt:variant>
      <vt:variant>
        <vt:lpstr>Embedded OLE Servers</vt:lpstr>
      </vt:variant>
      <vt:variant>
        <vt:i4>1</vt:i4>
      </vt:variant>
      <vt:variant>
        <vt:lpstr>Slide Titles</vt:lpstr>
      </vt:variant>
      <vt:variant>
        <vt:i4>89</vt:i4>
      </vt:variant>
    </vt:vector>
  </HeadingPairs>
  <TitlesOfParts>
    <vt:vector size="112" baseType="lpstr">
      <vt:lpstr>2  Homa</vt:lpstr>
      <vt:lpstr>2  Titr</vt:lpstr>
      <vt:lpstr>Adobe Caslon Pro Bold</vt:lpstr>
      <vt:lpstr>Arial</vt:lpstr>
      <vt:lpstr>B Karim</vt:lpstr>
      <vt:lpstr>B Lotus</vt:lpstr>
      <vt:lpstr>B Mitra</vt:lpstr>
      <vt:lpstr>B Nazanin</vt:lpstr>
      <vt:lpstr>B Nazanin Outline</vt:lpstr>
      <vt:lpstr>B Niki Border</vt:lpstr>
      <vt:lpstr>B Nikoo</vt:lpstr>
      <vt:lpstr>B Titr</vt:lpstr>
      <vt:lpstr>Calibri</vt:lpstr>
      <vt:lpstr>David</vt:lpstr>
      <vt:lpstr>Franklin Gothic Book</vt:lpstr>
      <vt:lpstr>Franklin Gothic Medium</vt:lpstr>
      <vt:lpstr>Lucida Sans Unicode</vt:lpstr>
      <vt:lpstr>Tahoma</vt:lpstr>
      <vt:lpstr>Times New Roman</vt:lpstr>
      <vt:lpstr>Wingdings</vt:lpstr>
      <vt:lpstr>Wingdings 2</vt:lpstr>
      <vt:lpstr>Trek</vt:lpstr>
      <vt:lpstr>Presentation</vt:lpstr>
      <vt:lpstr>PowerPoint Presentation</vt:lpstr>
      <vt:lpstr>به نام خداوند  آیینه ها </vt:lpstr>
      <vt:lpstr>PowerPoint Presentation</vt:lpstr>
      <vt:lpstr>PowerPoint Presentation</vt:lpstr>
      <vt:lpstr>و در همان حالت همان شخص را در نظر بگیرید که نگرش شخصیت نسبت به نتیجه آزمون مثبت است و تصور او این است که آزمون فردا را با موفقیت خواهد داد.</vt:lpstr>
      <vt:lpstr>در دوحالت فوق شخص همان شخص است با همان مقدار تلاش .اما تصورات و نگرش او بر نتیجه آزمون تأثیر خواهد گذاشت.</vt:lpstr>
      <vt:lpstr>نگرش ها این قدرت را دارند که گروهی را بالا ببرند و یا از هم بپاشند.</vt:lpstr>
      <vt:lpstr>وجه تمایزبرنده ها در نگرش آن هاست ،  نه قابلیت و نه لیاقتشان</vt:lpstr>
      <vt:lpstr>نگرش مسری است !</vt:lpstr>
      <vt:lpstr>داستان قورباغه 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تعريف تغيير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کلاس های چند پایه ای در ایران و جهان</vt:lpstr>
      <vt:lpstr>آموزش چند پایه ای در جهان</vt:lpstr>
      <vt:lpstr>در قرن نوزدهم بود که برای بهتر اداره کردن کلاس ، دانش آموزان به گروه های مختلف سنی تقسیم  می شدند و هر گروه به طور جداگانه آموزش داده شدند و به این ترتیب آموزش تک پایه ای رایج شد.با این همه هنوز آموزش چند پایه ای در بسیاری از نقاط آمریکای شمالی و اروپا به ویژه در روستاها و شهرک های پیرامونی شهرهای بزرگ ، از اهمیتی بسیار برخوردار است.</vt:lpstr>
      <vt:lpstr>این نوع آموزش خدمات ارزنده ای در بخش هایی از روستاهای اسکاتلند ، کانادا ، فرانسه ، ایالات متحده و کشورهای اسکاندیناوی ارائه می دهد. در فرانسه ، بریتانیا و هلند آموزش چند پایه ای در بسیاری از جاهای کوچک ، به سبب کاهش جمعیت دانش آموزی و آموزگار ، رایج شده است. در بسیاری از کشورهای اروپایی شمار چنین مدارسی به دلیل اقتصادی بودن رو به فزونی است. یک بررسی در کشور هلند نشان می دهد 29 درصد همه ی پایه های دوره ی دبستان دانش آموزانی با سن های متفاوت بوده اند.( وین من و دیگران ، 1987 )</vt:lpstr>
      <vt:lpstr>پژوهشی دیگر در شمال غرب انگلستان هم گویای آن است که 66 درصد آموزشگاه هایی که در بررسی شرکت داشته اند ، دانش آموزانی با سن های گوناگون هستند.( بنیت ودیگران ، 1983 ) برای نمونه : چین بیش از 420هزار اندونزی 20هزار مالزی 1540 مدرسه ی چند پایه وجود دارد. 8% آموزشگاه های فیلیپین و 61 % دبستان های هند تنها 1 یا 2 آموزگار دارند.( یونسکو ، 1989)22 % مدارس مکزیک دارای شش پایه تنها با یک آموزگار اداره می شوند.   </vt:lpstr>
      <vt:lpstr>PowerPoint Presentation</vt:lpstr>
      <vt:lpstr>PowerPoint Presentation</vt:lpstr>
      <vt:lpstr>PowerPoint Presentation</vt:lpstr>
      <vt:lpstr>PowerPoint Presentation</vt:lpstr>
      <vt:lpstr>PowerPoint Presentation</vt:lpstr>
      <vt:lpstr>PowerPoint Presentation</vt:lpstr>
      <vt:lpstr> آموزش چند پایه در ایران </vt:lpstr>
      <vt:lpstr>دلایل تشکیل کلاس های چند پایه در ایران</vt:lpstr>
      <vt:lpstr>مدارس چند پایه را به عنوان یک واقعیت بپذیریم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ویژگی ها</vt:lpstr>
      <vt:lpstr>چگونه می توان کلاس های چند پایه را به فرصت آموزشی استثنایی تبدیل کرد؟</vt:lpstr>
      <vt:lpstr>تهیه طرح درس در کلاسی که آماده کرده ایم </vt:lpstr>
      <vt:lpstr>مزایای طرح درس</vt:lpstr>
      <vt:lpstr>روش های تدریس چند پایه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کلاس های چند پایه ای در ایران و جهان</dc:title>
  <dc:creator>ART</dc:creator>
  <cp:lastModifiedBy>test</cp:lastModifiedBy>
  <cp:revision>84</cp:revision>
  <dcterms:created xsi:type="dcterms:W3CDTF">2006-08-16T00:00:00Z</dcterms:created>
  <dcterms:modified xsi:type="dcterms:W3CDTF">2020-03-05T08:26:12Z</dcterms:modified>
</cp:coreProperties>
</file>