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1" r:id="rId4"/>
    <p:sldId id="257" r:id="rId5"/>
    <p:sldId id="260" r:id="rId6"/>
    <p:sldId id="263" r:id="rId7"/>
    <p:sldId id="390" r:id="rId8"/>
    <p:sldId id="391" r:id="rId9"/>
    <p:sldId id="403" r:id="rId10"/>
    <p:sldId id="346" r:id="rId11"/>
    <p:sldId id="347" r:id="rId12"/>
    <p:sldId id="394" r:id="rId13"/>
    <p:sldId id="396" r:id="rId14"/>
    <p:sldId id="395" r:id="rId15"/>
    <p:sldId id="397" r:id="rId16"/>
    <p:sldId id="398" r:id="rId17"/>
    <p:sldId id="399" r:id="rId18"/>
    <p:sldId id="400"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5" r:id="rId53"/>
    <p:sldId id="386" r:id="rId54"/>
    <p:sldId id="387" r:id="rId55"/>
    <p:sldId id="381" r:id="rId56"/>
    <p:sldId id="382" r:id="rId57"/>
    <p:sldId id="383" r:id="rId58"/>
    <p:sldId id="262" r:id="rId59"/>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50" d="100"/>
          <a:sy n="50" d="100"/>
        </p:scale>
        <p:origin x="6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6754-3A00-4C1B-9883-1C888F17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967D7A63-CA2A-442A-9488-CC6A9FEA4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C31E3117-CF7C-4BAD-B3DB-B77494A8030A}"/>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5" name="Footer Placeholder 4">
            <a:extLst>
              <a:ext uri="{FF2B5EF4-FFF2-40B4-BE49-F238E27FC236}">
                <a16:creationId xmlns:a16="http://schemas.microsoft.com/office/drawing/2014/main" id="{E2C083C7-6BA5-45A1-A8BD-AC030E20E291}"/>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95C739DF-1ADD-40E3-9CB7-E7E4755EF76D}"/>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27524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619A-312C-4358-8855-3182E8008C3E}"/>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503F73E8-DA7C-4B3C-83A1-EED7AAE43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510DD3DD-4F19-4E18-B016-9C76442567A2}"/>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5" name="Footer Placeholder 4">
            <a:extLst>
              <a:ext uri="{FF2B5EF4-FFF2-40B4-BE49-F238E27FC236}">
                <a16:creationId xmlns:a16="http://schemas.microsoft.com/office/drawing/2014/main" id="{83E0EF18-295B-4409-958E-CD3455F28535}"/>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0B40C205-060C-4EED-A997-106B6BC532AB}"/>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305455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2CE90E-4345-47C7-A12E-F2DE5D89D2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DC80D6C1-0166-4EB6-AEE7-21D2AA171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53D844B6-E118-4514-9B6F-18B16D9DAF9A}"/>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5" name="Footer Placeholder 4">
            <a:extLst>
              <a:ext uri="{FF2B5EF4-FFF2-40B4-BE49-F238E27FC236}">
                <a16:creationId xmlns:a16="http://schemas.microsoft.com/office/drawing/2014/main" id="{F439F222-C9F3-4600-B473-28B9F694755A}"/>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79CF313B-E107-4758-A5AB-1D879C45C6F2}"/>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295710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FC3DE9-D82F-43BF-BFDD-7B4C357E376D}" type="slidenum">
              <a:rPr lang="ar-SA"/>
              <a:pPr>
                <a:defRPr/>
              </a:pPr>
              <a:t>‹#›</a:t>
            </a:fld>
            <a:endParaRPr lang="en-US"/>
          </a:p>
        </p:txBody>
      </p:sp>
    </p:spTree>
    <p:extLst>
      <p:ext uri="{BB962C8B-B14F-4D97-AF65-F5344CB8AC3E}">
        <p14:creationId xmlns:p14="http://schemas.microsoft.com/office/powerpoint/2010/main" val="407020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810B3C-D3D0-491E-A5EE-2D2BA6427C26}" type="slidenum">
              <a:rPr lang="ar-SA"/>
              <a:pPr>
                <a:defRPr/>
              </a:pPr>
              <a:t>‹#›</a:t>
            </a:fld>
            <a:endParaRPr lang="en-US"/>
          </a:p>
        </p:txBody>
      </p:sp>
    </p:spTree>
    <p:extLst>
      <p:ext uri="{BB962C8B-B14F-4D97-AF65-F5344CB8AC3E}">
        <p14:creationId xmlns:p14="http://schemas.microsoft.com/office/powerpoint/2010/main" val="1654017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3410E2-C1E0-4F89-9B7F-91029E373D96}" type="slidenum">
              <a:rPr lang="ar-SA"/>
              <a:pPr>
                <a:defRPr/>
              </a:pPr>
              <a:t>‹#›</a:t>
            </a:fld>
            <a:endParaRPr lang="en-US"/>
          </a:p>
        </p:txBody>
      </p:sp>
    </p:spTree>
    <p:extLst>
      <p:ext uri="{BB962C8B-B14F-4D97-AF65-F5344CB8AC3E}">
        <p14:creationId xmlns:p14="http://schemas.microsoft.com/office/powerpoint/2010/main" val="2683961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D63599-4CDA-4A73-AFC4-41827C2C5132}" type="slidenum">
              <a:rPr lang="ar-SA"/>
              <a:pPr>
                <a:defRPr/>
              </a:pPr>
              <a:t>‹#›</a:t>
            </a:fld>
            <a:endParaRPr lang="en-US"/>
          </a:p>
        </p:txBody>
      </p:sp>
    </p:spTree>
    <p:extLst>
      <p:ext uri="{BB962C8B-B14F-4D97-AF65-F5344CB8AC3E}">
        <p14:creationId xmlns:p14="http://schemas.microsoft.com/office/powerpoint/2010/main" val="825875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CACCD4-A412-4D84-AD0A-6CA5E5B93734}" type="slidenum">
              <a:rPr lang="ar-SA"/>
              <a:pPr>
                <a:defRPr/>
              </a:pPr>
              <a:t>‹#›</a:t>
            </a:fld>
            <a:endParaRPr lang="en-US"/>
          </a:p>
        </p:txBody>
      </p:sp>
    </p:spTree>
    <p:extLst>
      <p:ext uri="{BB962C8B-B14F-4D97-AF65-F5344CB8AC3E}">
        <p14:creationId xmlns:p14="http://schemas.microsoft.com/office/powerpoint/2010/main" val="1755061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C90A96-2986-4C0A-9CB7-D60EFEADDFB8}" type="slidenum">
              <a:rPr lang="ar-SA"/>
              <a:pPr>
                <a:defRPr/>
              </a:pPr>
              <a:t>‹#›</a:t>
            </a:fld>
            <a:endParaRPr lang="en-US"/>
          </a:p>
        </p:txBody>
      </p:sp>
    </p:spTree>
    <p:extLst>
      <p:ext uri="{BB962C8B-B14F-4D97-AF65-F5344CB8AC3E}">
        <p14:creationId xmlns:p14="http://schemas.microsoft.com/office/powerpoint/2010/main" val="3378037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861C0E-CEB8-48C9-B88A-5E2A3EBDFE05}" type="slidenum">
              <a:rPr lang="ar-SA"/>
              <a:pPr>
                <a:defRPr/>
              </a:pPr>
              <a:t>‹#›</a:t>
            </a:fld>
            <a:endParaRPr lang="en-US"/>
          </a:p>
        </p:txBody>
      </p:sp>
    </p:spTree>
    <p:extLst>
      <p:ext uri="{BB962C8B-B14F-4D97-AF65-F5344CB8AC3E}">
        <p14:creationId xmlns:p14="http://schemas.microsoft.com/office/powerpoint/2010/main" val="2435141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535F1-B9C3-4DA3-94F8-2630E2948D51}" type="slidenum">
              <a:rPr lang="ar-SA"/>
              <a:pPr>
                <a:defRPr/>
              </a:pPr>
              <a:t>‹#›</a:t>
            </a:fld>
            <a:endParaRPr lang="en-US"/>
          </a:p>
        </p:txBody>
      </p:sp>
    </p:spTree>
    <p:extLst>
      <p:ext uri="{BB962C8B-B14F-4D97-AF65-F5344CB8AC3E}">
        <p14:creationId xmlns:p14="http://schemas.microsoft.com/office/powerpoint/2010/main" val="249650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5008-3335-4D0F-90B7-93B2EDAAF597}"/>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DE5F904F-DB8F-49D2-A79B-BA82FC3C41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3891031E-B801-4337-82ED-D0638B72DA55}"/>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5" name="Footer Placeholder 4">
            <a:extLst>
              <a:ext uri="{FF2B5EF4-FFF2-40B4-BE49-F238E27FC236}">
                <a16:creationId xmlns:a16="http://schemas.microsoft.com/office/drawing/2014/main" id="{B060E419-8C3B-48CD-BA8B-35FA2DFB5DE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EE1BD724-42AC-4555-A808-60E9865D436B}"/>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3444126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5B30E0-C4F9-4C18-9A51-FDD34C157533}" type="slidenum">
              <a:rPr lang="ar-SA"/>
              <a:pPr>
                <a:defRPr/>
              </a:pPr>
              <a:t>‹#›</a:t>
            </a:fld>
            <a:endParaRPr lang="en-US"/>
          </a:p>
        </p:txBody>
      </p:sp>
    </p:spTree>
    <p:extLst>
      <p:ext uri="{BB962C8B-B14F-4D97-AF65-F5344CB8AC3E}">
        <p14:creationId xmlns:p14="http://schemas.microsoft.com/office/powerpoint/2010/main" val="3661233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CD9C09-BD76-41A9-8E43-68D473CE8778}" type="slidenum">
              <a:rPr lang="ar-SA"/>
              <a:pPr>
                <a:defRPr/>
              </a:pPr>
              <a:t>‹#›</a:t>
            </a:fld>
            <a:endParaRPr lang="en-US"/>
          </a:p>
        </p:txBody>
      </p:sp>
    </p:spTree>
    <p:extLst>
      <p:ext uri="{BB962C8B-B14F-4D97-AF65-F5344CB8AC3E}">
        <p14:creationId xmlns:p14="http://schemas.microsoft.com/office/powerpoint/2010/main" val="1374239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11DE29-C0BE-400C-8BEF-86C053D13207}" type="slidenum">
              <a:rPr lang="ar-SA"/>
              <a:pPr>
                <a:defRPr/>
              </a:pPr>
              <a:t>‹#›</a:t>
            </a:fld>
            <a:endParaRPr lang="en-US"/>
          </a:p>
        </p:txBody>
      </p:sp>
    </p:spTree>
    <p:extLst>
      <p:ext uri="{BB962C8B-B14F-4D97-AF65-F5344CB8AC3E}">
        <p14:creationId xmlns:p14="http://schemas.microsoft.com/office/powerpoint/2010/main" val="105191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C476-CDE2-43C1-902F-8714EA3529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F929DE55-AB0E-4BA5-BF0C-3F93C8732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98706E-0235-4507-8F62-BD929FE2549A}"/>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5" name="Footer Placeholder 4">
            <a:extLst>
              <a:ext uri="{FF2B5EF4-FFF2-40B4-BE49-F238E27FC236}">
                <a16:creationId xmlns:a16="http://schemas.microsoft.com/office/drawing/2014/main" id="{1E3F3016-9D3F-4D44-9293-F08924CD1202}"/>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D32AF323-1812-4C65-B4BE-AEA9CAA0E58C}"/>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160187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8BD5-04B5-4350-B44F-8A466EBD9760}"/>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A0E76922-5108-4692-8132-C19FDB64A5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595E319D-2246-470D-BED1-EEBF94EFFB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D012EBCC-CD5D-4AB9-BF44-6935D79ADB97}"/>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6" name="Footer Placeholder 5">
            <a:extLst>
              <a:ext uri="{FF2B5EF4-FFF2-40B4-BE49-F238E27FC236}">
                <a16:creationId xmlns:a16="http://schemas.microsoft.com/office/drawing/2014/main" id="{29E9E74A-67AA-4CDC-A15C-47EA614B5858}"/>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8C504705-66CE-45F3-B650-5A3901EAF0B8}"/>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388406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B654-4029-4963-A0D3-12D0884EB27B}"/>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CFE392BE-3DF9-4832-90D3-55628C87C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26E0E3-2E97-42FB-9486-C12D960AC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698EEA5F-F936-4456-A18B-E4AFC540B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996A64-1C33-4CEA-AA4A-7A14601644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636CEC20-2A9F-4570-8CBE-1599E453376D}"/>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8" name="Footer Placeholder 7">
            <a:extLst>
              <a:ext uri="{FF2B5EF4-FFF2-40B4-BE49-F238E27FC236}">
                <a16:creationId xmlns:a16="http://schemas.microsoft.com/office/drawing/2014/main" id="{99397F6D-526E-4481-B241-40013E6346C7}"/>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BD73ABFC-5B76-4554-A66E-166494AD8C74}"/>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401328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EAE2-CA61-4260-A9F6-23442E90D7F0}"/>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A0F293C6-A302-443A-B1A4-B6FFDAE40A58}"/>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4" name="Footer Placeholder 3">
            <a:extLst>
              <a:ext uri="{FF2B5EF4-FFF2-40B4-BE49-F238E27FC236}">
                <a16:creationId xmlns:a16="http://schemas.microsoft.com/office/drawing/2014/main" id="{28DA965F-09B5-44E7-B487-88DDFA61997B}"/>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2A975A2F-915A-4A17-984D-7457BAC4E928}"/>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162916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30784-FAD2-4D70-AE41-7A0D567ECE86}"/>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3" name="Footer Placeholder 2">
            <a:extLst>
              <a:ext uri="{FF2B5EF4-FFF2-40B4-BE49-F238E27FC236}">
                <a16:creationId xmlns:a16="http://schemas.microsoft.com/office/drawing/2014/main" id="{BC70AC43-C324-4E42-9C26-5F2167A70573}"/>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D9869632-B0FF-4AC6-8E5B-7CBCBD551239}"/>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17677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5445-02E6-45F1-8401-335C45E20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BA56DB25-B9CF-4097-AE57-502C5FBFAA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849A6778-17CB-4F6C-9898-4EA863C91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BA7CC-25C8-404C-9909-6FBDC9280AD4}"/>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6" name="Footer Placeholder 5">
            <a:extLst>
              <a:ext uri="{FF2B5EF4-FFF2-40B4-BE49-F238E27FC236}">
                <a16:creationId xmlns:a16="http://schemas.microsoft.com/office/drawing/2014/main" id="{F6EEFC0A-6B78-4647-ACB0-59886484B6D3}"/>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A2A0B190-72F4-4433-AB99-59E4E69D61F6}"/>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158742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2784-9051-408E-8674-177066897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DA0F742C-28AD-4527-9B88-A00D85EE8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F1923C28-913C-4EFA-9FD5-B7105AC26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75DA3-14AF-4DE2-A8BB-862F6A6A1389}"/>
              </a:ext>
            </a:extLst>
          </p:cNvPr>
          <p:cNvSpPr>
            <a:spLocks noGrp="1"/>
          </p:cNvSpPr>
          <p:nvPr>
            <p:ph type="dt" sz="half" idx="10"/>
          </p:nvPr>
        </p:nvSpPr>
        <p:spPr/>
        <p:txBody>
          <a:bodyPr/>
          <a:lstStyle/>
          <a:p>
            <a:fld id="{D600A22A-F346-4C60-BE3F-2CAEFD421413}" type="datetimeFigureOut">
              <a:rPr lang="fa-IR" smtClean="0"/>
              <a:t>08/07/1441</a:t>
            </a:fld>
            <a:endParaRPr lang="fa-IR"/>
          </a:p>
        </p:txBody>
      </p:sp>
      <p:sp>
        <p:nvSpPr>
          <p:cNvPr id="6" name="Footer Placeholder 5">
            <a:extLst>
              <a:ext uri="{FF2B5EF4-FFF2-40B4-BE49-F238E27FC236}">
                <a16:creationId xmlns:a16="http://schemas.microsoft.com/office/drawing/2014/main" id="{79E4EA38-0E69-4848-ADD8-FEA951669120}"/>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5B06E343-9456-4074-B6AD-D30227C8319E}"/>
              </a:ext>
            </a:extLst>
          </p:cNvPr>
          <p:cNvSpPr>
            <a:spLocks noGrp="1"/>
          </p:cNvSpPr>
          <p:nvPr>
            <p:ph type="sldNum" sz="quarter" idx="12"/>
          </p:nvPr>
        </p:nvSpPr>
        <p:spPr/>
        <p:txBody>
          <a:bodyPr/>
          <a:lstStyle/>
          <a:p>
            <a:fld id="{B9483C72-D75A-4631-97F3-36A5DFFB8331}" type="slidenum">
              <a:rPr lang="fa-IR" smtClean="0"/>
              <a:t>‹#›</a:t>
            </a:fld>
            <a:endParaRPr lang="fa-IR"/>
          </a:p>
        </p:txBody>
      </p:sp>
    </p:spTree>
    <p:extLst>
      <p:ext uri="{BB962C8B-B14F-4D97-AF65-F5344CB8AC3E}">
        <p14:creationId xmlns:p14="http://schemas.microsoft.com/office/powerpoint/2010/main" val="303970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69052-76DD-40C1-A7D2-492B94C23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22D8E9AE-916E-4D32-A4C3-6E7CA809E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A0FFDB3C-2398-48C5-A10D-4C67F45B4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0A22A-F346-4C60-BE3F-2CAEFD421413}" type="datetimeFigureOut">
              <a:rPr lang="fa-IR" smtClean="0"/>
              <a:t>08/07/1441</a:t>
            </a:fld>
            <a:endParaRPr lang="fa-IR"/>
          </a:p>
        </p:txBody>
      </p:sp>
      <p:sp>
        <p:nvSpPr>
          <p:cNvPr id="5" name="Footer Placeholder 4">
            <a:extLst>
              <a:ext uri="{FF2B5EF4-FFF2-40B4-BE49-F238E27FC236}">
                <a16:creationId xmlns:a16="http://schemas.microsoft.com/office/drawing/2014/main" id="{9504682F-63D1-452C-94DA-2A2D25C07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D83FA13D-DCC2-4727-8696-5D41D8A1E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83C72-D75A-4631-97F3-36A5DFFB8331}" type="slidenum">
              <a:rPr lang="fa-IR" smtClean="0"/>
              <a:t>‹#›</a:t>
            </a:fld>
            <a:endParaRPr lang="fa-IR"/>
          </a:p>
        </p:txBody>
      </p:sp>
    </p:spTree>
    <p:extLst>
      <p:ext uri="{BB962C8B-B14F-4D97-AF65-F5344CB8AC3E}">
        <p14:creationId xmlns:p14="http://schemas.microsoft.com/office/powerpoint/2010/main" val="650577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fld id="{830E4088-6143-4A6F-A55A-085906ABEFD1}" type="slidenum">
              <a:rPr lang="ar-SA"/>
              <a:pPr>
                <a:defRPr/>
              </a:pPr>
              <a:t>‹#›</a:t>
            </a:fld>
            <a:endParaRPr lang="en-US"/>
          </a:p>
        </p:txBody>
      </p:sp>
    </p:spTree>
    <p:extLst>
      <p:ext uri="{BB962C8B-B14F-4D97-AF65-F5344CB8AC3E}">
        <p14:creationId xmlns:p14="http://schemas.microsoft.com/office/powerpoint/2010/main" val="3036029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بسم الله الرحمن الرحيم">
            <a:extLst>
              <a:ext uri="{FF2B5EF4-FFF2-40B4-BE49-F238E27FC236}">
                <a16:creationId xmlns:a16="http://schemas.microsoft.com/office/drawing/2014/main" id="{3FAFACEF-1AB6-480C-97A7-E17A8BB58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mohsen_tajik_-_sarzamine_man_128">
            <a:hlinkClick r:id="" action="ppaction://media"/>
            <a:extLst>
              <a:ext uri="{FF2B5EF4-FFF2-40B4-BE49-F238E27FC236}">
                <a16:creationId xmlns:a16="http://schemas.microsoft.com/office/drawing/2014/main" id="{2852795A-58CB-40B7-B5A4-798BA169FA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8084" y="5527158"/>
            <a:ext cx="609600" cy="609600"/>
          </a:xfrm>
          <a:prstGeom prst="rect">
            <a:avLst/>
          </a:prstGeom>
        </p:spPr>
      </p:pic>
    </p:spTree>
    <p:extLst>
      <p:ext uri="{BB962C8B-B14F-4D97-AF65-F5344CB8AC3E}">
        <p14:creationId xmlns:p14="http://schemas.microsoft.com/office/powerpoint/2010/main" val="299332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2681EA03-7693-47A2-BAAC-6B44A14164C9}"/>
              </a:ext>
            </a:extLst>
          </p:cNvPr>
          <p:cNvSpPr>
            <a:spLocks noChangeArrowheads="1"/>
          </p:cNvSpPr>
          <p:nvPr/>
        </p:nvSpPr>
        <p:spPr bwMode="auto">
          <a:xfrm>
            <a:off x="3684791" y="1487012"/>
            <a:ext cx="8202409"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justLow" rtl="1" eaLnBrk="1" fontAlgn="base" hangingPunct="1">
              <a:spcBef>
                <a:spcPct val="0"/>
              </a:spcBef>
              <a:spcAft>
                <a:spcPct val="0"/>
              </a:spcAft>
              <a:buFontTx/>
              <a:buNone/>
            </a:pPr>
            <a:r>
              <a:rPr lang="fa-IR" altLang="en-US" sz="4000" b="1" dirty="0">
                <a:solidFill>
                  <a:srgbClr val="FFFFFF"/>
                </a:solidFill>
                <a:cs typeface="B Zar" pitchFamily="2" charset="-78"/>
              </a:rPr>
              <a:t>«</a:t>
            </a:r>
            <a:r>
              <a:rPr lang="fa-IR" altLang="en-US" sz="2800" b="1" dirty="0">
                <a:solidFill>
                  <a:srgbClr val="000000"/>
                </a:solidFill>
                <a:cs typeface="B Zar" pitchFamily="2" charset="-78"/>
              </a:rPr>
              <a:t>تحقيق عملي»، «پژوهش در عمل»، «عمل پژوهشي» و « اقدام پژوهشي» اصطلاحاتي هستند كه در زبان فارسي به جاي واژة انگليسي</a:t>
            </a:r>
            <a:r>
              <a:rPr lang="en-US" altLang="en-US" sz="2800" b="1" dirty="0">
                <a:solidFill>
                  <a:srgbClr val="000000"/>
                </a:solidFill>
                <a:cs typeface="B Zar" pitchFamily="2" charset="-78"/>
              </a:rPr>
              <a:t> </a:t>
            </a:r>
            <a:r>
              <a:rPr lang="en-US" altLang="en-US" sz="4000" b="1" dirty="0">
                <a:solidFill>
                  <a:srgbClr val="FF0000"/>
                </a:solidFill>
                <a:cs typeface="B Zar" pitchFamily="2" charset="-78"/>
              </a:rPr>
              <a:t>"Action Research"</a:t>
            </a:r>
            <a:r>
              <a:rPr lang="fa-IR" altLang="en-US" sz="4000" b="1" dirty="0">
                <a:solidFill>
                  <a:srgbClr val="FF0000"/>
                </a:solidFill>
                <a:cs typeface="B Zar" pitchFamily="2" charset="-78"/>
              </a:rPr>
              <a:t> </a:t>
            </a:r>
            <a:r>
              <a:rPr lang="en-US" altLang="en-US" sz="4000" b="1" dirty="0">
                <a:solidFill>
                  <a:srgbClr val="FF0000"/>
                </a:solidFill>
                <a:cs typeface="B Zar" pitchFamily="2" charset="-78"/>
              </a:rPr>
              <a:t> </a:t>
            </a:r>
            <a:r>
              <a:rPr lang="fa-IR" altLang="en-US" b="1" dirty="0">
                <a:solidFill>
                  <a:srgbClr val="000000"/>
                </a:solidFill>
                <a:cs typeface="B Zar" pitchFamily="2" charset="-78"/>
              </a:rPr>
              <a:t>به كار مي روند. </a:t>
            </a:r>
            <a:endParaRPr lang="en-US" altLang="en-US" b="1" dirty="0">
              <a:solidFill>
                <a:srgbClr val="000000"/>
              </a:solidFill>
              <a:cs typeface="B Zar" pitchFamily="2" charset="-78"/>
            </a:endParaRPr>
          </a:p>
          <a:p>
            <a:pPr algn="justLow" rtl="1" eaLnBrk="1" fontAlgn="base" hangingPunct="1">
              <a:spcBef>
                <a:spcPct val="0"/>
              </a:spcBef>
              <a:spcAft>
                <a:spcPct val="0"/>
              </a:spcAft>
              <a:buFontTx/>
              <a:buNone/>
            </a:pPr>
            <a:endParaRPr lang="en-US" altLang="en-US" b="1" dirty="0">
              <a:solidFill>
                <a:srgbClr val="000000"/>
              </a:solidFill>
              <a:cs typeface="B Zar" pitchFamily="2" charset="-78"/>
            </a:endParaRPr>
          </a:p>
          <a:p>
            <a:pPr algn="justLow" rtl="1" eaLnBrk="1" fontAlgn="base" hangingPunct="1">
              <a:spcBef>
                <a:spcPct val="0"/>
              </a:spcBef>
              <a:spcAft>
                <a:spcPct val="0"/>
              </a:spcAft>
              <a:buFontTx/>
              <a:buNone/>
            </a:pPr>
            <a:r>
              <a:rPr lang="fa-IR" altLang="en-US" b="1" dirty="0">
                <a:solidFill>
                  <a:srgbClr val="000000"/>
                </a:solidFill>
                <a:cs typeface="B Zar" pitchFamily="2" charset="-78"/>
              </a:rPr>
              <a:t>اقدام پژوهی به هر فعالیتی گفته می شود که </a:t>
            </a:r>
            <a:endParaRPr lang="en-US" altLang="en-US" b="1" dirty="0">
              <a:solidFill>
                <a:srgbClr val="000000"/>
              </a:solidFill>
              <a:cs typeface="B Zar" pitchFamily="2" charset="-78"/>
            </a:endParaRPr>
          </a:p>
          <a:p>
            <a:pPr algn="justLow" rtl="1" eaLnBrk="1" fontAlgn="base" hangingPunct="1">
              <a:spcBef>
                <a:spcPct val="0"/>
              </a:spcBef>
              <a:spcAft>
                <a:spcPct val="0"/>
              </a:spcAft>
              <a:buFontTx/>
              <a:buNone/>
            </a:pPr>
            <a:r>
              <a:rPr lang="fa-IR" altLang="en-US" b="1" dirty="0">
                <a:solidFill>
                  <a:srgbClr val="000000"/>
                </a:solidFill>
                <a:cs typeface="B Zar" pitchFamily="2" charset="-78"/>
              </a:rPr>
              <a:t>منجر به تبدیل وضع موجود به وضع مطلوب تر شود. </a:t>
            </a:r>
          </a:p>
        </p:txBody>
      </p:sp>
      <p:sp>
        <p:nvSpPr>
          <p:cNvPr id="6" name="Rectangle 2">
            <a:extLst>
              <a:ext uri="{FF2B5EF4-FFF2-40B4-BE49-F238E27FC236}">
                <a16:creationId xmlns:a16="http://schemas.microsoft.com/office/drawing/2014/main" id="{212DBDFF-35DB-4A6B-828F-CB06894741E4}"/>
              </a:ext>
            </a:extLst>
          </p:cNvPr>
          <p:cNvSpPr txBox="1">
            <a:spLocks noChangeArrowheads="1"/>
          </p:cNvSpPr>
          <p:nvPr/>
        </p:nvSpPr>
        <p:spPr bwMode="auto">
          <a:xfrm>
            <a:off x="6096000" y="127548"/>
            <a:ext cx="5791200" cy="836613"/>
          </a:xfrm>
          <a:prstGeom prst="rect">
            <a:avLst/>
          </a:prstGeom>
          <a:solidFill>
            <a:srgbClr val="FF0000"/>
          </a:solidFill>
          <a:ln w="57150">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altLang="en-US" sz="3200" b="1" i="0" u="none" strike="noStrike" kern="0" cap="none" spc="0" normalizeH="0" baseline="0" noProof="0">
                <a:ln>
                  <a:noFill/>
                </a:ln>
                <a:solidFill>
                  <a:srgbClr val="FFFFFF"/>
                </a:solidFill>
                <a:effectLst/>
                <a:uLnTx/>
                <a:uFillTx/>
                <a:latin typeface="Arial"/>
                <a:ea typeface="+mj-ea"/>
                <a:cs typeface="B Zar" pitchFamily="2" charset="-78"/>
              </a:rPr>
              <a:t>اقدام پژوهی </a:t>
            </a:r>
            <a:r>
              <a:rPr kumimoji="0" lang="en-US" altLang="en-US" sz="3200" b="1" i="0" u="none" strike="noStrike" kern="0" cap="none" spc="0" normalizeH="0" baseline="0" noProof="0">
                <a:ln>
                  <a:noFill/>
                </a:ln>
                <a:solidFill>
                  <a:srgbClr val="FFFFFF"/>
                </a:solidFill>
                <a:effectLst/>
                <a:uLnTx/>
                <a:uFillTx/>
                <a:latin typeface="Arial"/>
                <a:ea typeface="+mj-ea"/>
                <a:cs typeface="B Zar" pitchFamily="2" charset="-78"/>
              </a:rPr>
              <a:t>Action research</a:t>
            </a:r>
            <a:endParaRPr kumimoji="0" lang="en-US" altLang="en-US" sz="3200" b="1" i="0" u="none" strike="noStrike" kern="0" cap="none" spc="0" normalizeH="0" baseline="0" noProof="0" dirty="0">
              <a:ln>
                <a:noFill/>
              </a:ln>
              <a:solidFill>
                <a:srgbClr val="FFFFFF"/>
              </a:solidFill>
              <a:effectLst/>
              <a:uLnTx/>
              <a:uFillTx/>
              <a:latin typeface="Arial"/>
              <a:ea typeface="+mj-ea"/>
              <a:cs typeface="B Zar" pitchFamily="2" charset="-78"/>
            </a:endParaRPr>
          </a:p>
        </p:txBody>
      </p:sp>
    </p:spTree>
    <p:extLst>
      <p:ext uri="{BB962C8B-B14F-4D97-AF65-F5344CB8AC3E}">
        <p14:creationId xmlns:p14="http://schemas.microsoft.com/office/powerpoint/2010/main" val="215626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82ABE4C1-1FAE-4B00-97D3-9599A5F63236}"/>
              </a:ext>
            </a:extLst>
          </p:cNvPr>
          <p:cNvSpPr txBox="1">
            <a:spLocks noChangeArrowheads="1"/>
          </p:cNvSpPr>
          <p:nvPr/>
        </p:nvSpPr>
        <p:spPr bwMode="auto">
          <a:xfrm>
            <a:off x="3465944" y="66878"/>
            <a:ext cx="878522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ctr" eaLnBrk="1" hangingPunct="1">
              <a:lnSpc>
                <a:spcPct val="80000"/>
              </a:lnSpc>
              <a:buFontTx/>
              <a:buNone/>
            </a:pPr>
            <a:endParaRPr lang="fa-IR" altLang="fa-IR" sz="4400" kern="0" dirty="0">
              <a:cs typeface="B Titr" panose="00000700000000000000" pitchFamily="2" charset="-78"/>
            </a:endParaRPr>
          </a:p>
          <a:p>
            <a:pPr algn="ctr" eaLnBrk="1" hangingPunct="1">
              <a:lnSpc>
                <a:spcPct val="80000"/>
              </a:lnSpc>
              <a:buFontTx/>
              <a:buNone/>
            </a:pPr>
            <a:r>
              <a:rPr lang="fa-IR" altLang="fa-IR" sz="4400" kern="0" dirty="0">
                <a:cs typeface="B Titr" panose="00000700000000000000" pitchFamily="2" charset="-78"/>
              </a:rPr>
              <a:t>هدف اساسی اقدام پژوهی </a:t>
            </a:r>
          </a:p>
          <a:p>
            <a:pPr algn="ctr" eaLnBrk="1" hangingPunct="1">
              <a:lnSpc>
                <a:spcPct val="80000"/>
              </a:lnSpc>
              <a:buFontTx/>
              <a:buNone/>
            </a:pPr>
            <a:r>
              <a:rPr lang="fa-IR" altLang="fa-IR" sz="4400" kern="0" dirty="0">
                <a:cs typeface="B Titr" panose="00000700000000000000" pitchFamily="2" charset="-78"/>
              </a:rPr>
              <a:t>(برنامه معلم پژوهنده):</a:t>
            </a:r>
          </a:p>
          <a:p>
            <a:pPr algn="ctr" eaLnBrk="1" hangingPunct="1">
              <a:lnSpc>
                <a:spcPct val="80000"/>
              </a:lnSpc>
              <a:buFontTx/>
              <a:buNone/>
            </a:pPr>
            <a:endParaRPr lang="fa-IR" altLang="fa-IR" sz="4400" kern="0" dirty="0">
              <a:cs typeface="B Titr" panose="00000700000000000000" pitchFamily="2" charset="-78"/>
            </a:endParaRPr>
          </a:p>
          <a:p>
            <a:pPr algn="ctr" eaLnBrk="1" hangingPunct="1">
              <a:lnSpc>
                <a:spcPct val="80000"/>
              </a:lnSpc>
              <a:buFontTx/>
              <a:buNone/>
            </a:pPr>
            <a:r>
              <a:rPr lang="fa-IR" altLang="fa-IR" sz="4400" kern="0" dirty="0">
                <a:cs typeface="B Titr" panose="00000700000000000000" pitchFamily="2" charset="-78"/>
              </a:rPr>
              <a:t>بررسی ، شناسایی ، تبیین و حل مسأله و مشکل</a:t>
            </a:r>
          </a:p>
          <a:p>
            <a:pPr algn="ctr" eaLnBrk="1" hangingPunct="1">
              <a:lnSpc>
                <a:spcPct val="80000"/>
              </a:lnSpc>
              <a:buFontTx/>
              <a:buNone/>
            </a:pPr>
            <a:r>
              <a:rPr lang="fa-IR" altLang="fa-IR" sz="4400" kern="0" dirty="0">
                <a:cs typeface="B Titr" panose="00000700000000000000" pitchFamily="2" charset="-78"/>
              </a:rPr>
              <a:t>  </a:t>
            </a:r>
          </a:p>
          <a:p>
            <a:pPr algn="ctr" eaLnBrk="1" hangingPunct="1">
              <a:lnSpc>
                <a:spcPct val="80000"/>
              </a:lnSpc>
              <a:buFontTx/>
              <a:buNone/>
            </a:pPr>
            <a:r>
              <a:rPr lang="fa-IR" altLang="fa-IR" sz="4400" kern="0" dirty="0">
                <a:cs typeface="B Titr" panose="00000700000000000000" pitchFamily="2" charset="-78"/>
              </a:rPr>
              <a:t>محیط کار  و فعالیت </a:t>
            </a:r>
          </a:p>
          <a:p>
            <a:pPr algn="ctr" eaLnBrk="1" hangingPunct="1">
              <a:lnSpc>
                <a:spcPct val="80000"/>
              </a:lnSpc>
              <a:buFontTx/>
              <a:buNone/>
            </a:pPr>
            <a:r>
              <a:rPr lang="fa-IR" altLang="fa-IR" sz="4400" kern="0" dirty="0">
                <a:cs typeface="B Titr" panose="00000700000000000000" pitchFamily="2" charset="-78"/>
              </a:rPr>
              <a:t>(کلاس درس ، مدرسه ، ادارات آموزش و پرورش )</a:t>
            </a:r>
            <a:endParaRPr lang="en-US" altLang="fa-IR" sz="4400" kern="0" dirty="0">
              <a:cs typeface="B Titr" panose="00000700000000000000" pitchFamily="2" charset="-78"/>
            </a:endParaRPr>
          </a:p>
        </p:txBody>
      </p:sp>
    </p:spTree>
    <p:extLst>
      <p:ext uri="{BB962C8B-B14F-4D97-AF65-F5344CB8AC3E}">
        <p14:creationId xmlns:p14="http://schemas.microsoft.com/office/powerpoint/2010/main" val="288491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B82FEEA7-F214-4E05-9D5D-DDED37392F92}"/>
              </a:ext>
            </a:extLst>
          </p:cNvPr>
          <p:cNvSpPr txBox="1">
            <a:spLocks noChangeArrowheads="1"/>
          </p:cNvSpPr>
          <p:nvPr/>
        </p:nvSpPr>
        <p:spPr bwMode="auto">
          <a:xfrm>
            <a:off x="3406775" y="94211"/>
            <a:ext cx="878522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Low" defTabSz="914400" rtl="1" eaLnBrk="1" fontAlgn="base" latinLnBrk="0" hangingPunct="1">
              <a:lnSpc>
                <a:spcPct val="100000"/>
              </a:lnSpc>
              <a:spcBef>
                <a:spcPct val="20000"/>
              </a:spcBef>
              <a:spcAft>
                <a:spcPct val="0"/>
              </a:spcAft>
              <a:buClrTx/>
              <a:buSzTx/>
              <a:buFontTx/>
              <a:buNone/>
              <a:tabLst/>
              <a:defRPr/>
            </a:pPr>
            <a:endParaRPr kumimoji="0" lang="fa-IR" altLang="fa-IR" sz="6000" b="0" i="0" u="none" strike="noStrike" kern="0" cap="none" spc="0" normalizeH="0" baseline="0" noProof="0" dirty="0">
              <a:ln>
                <a:noFill/>
              </a:ln>
              <a:solidFill>
                <a:srgbClr val="000000"/>
              </a:solidFill>
              <a:effectLst/>
              <a:uLnTx/>
              <a:uFillTx/>
              <a:latin typeface="Arial"/>
              <a:cs typeface="B Homa" panose="00000400000000000000" pitchFamily="2" charset="-78"/>
            </a:endParaRPr>
          </a:p>
          <a:p>
            <a:pPr marL="342900" marR="0" lvl="0" indent="-342900" algn="justLow" defTabSz="914400" rtl="1" eaLnBrk="1" fontAlgn="base" latinLnBrk="0" hangingPunct="1">
              <a:lnSpc>
                <a:spcPct val="100000"/>
              </a:lnSpc>
              <a:spcBef>
                <a:spcPct val="20000"/>
              </a:spcBef>
              <a:spcAft>
                <a:spcPct val="0"/>
              </a:spcAft>
              <a:buClrTx/>
              <a:buSzTx/>
              <a:buFontTx/>
              <a:buNone/>
              <a:tabLst/>
              <a:defRPr/>
            </a:pPr>
            <a:r>
              <a:rPr kumimoji="0" lang="fa-IR" altLang="fa-IR" sz="6000" b="0" i="0" u="none" strike="noStrike" kern="0" cap="none" spc="0" normalizeH="0" baseline="0" noProof="0" dirty="0">
                <a:ln>
                  <a:noFill/>
                </a:ln>
                <a:solidFill>
                  <a:srgbClr val="000000"/>
                </a:solidFill>
                <a:effectLst/>
                <a:uLnTx/>
                <a:uFillTx/>
                <a:latin typeface="Arial"/>
                <a:cs typeface="B Homa" panose="00000400000000000000" pitchFamily="2" charset="-78"/>
              </a:rPr>
              <a:t>اقدام پژوهی علمی ترین و کاربردی ترین روش برای رفع نواقص کاری و تبدیل کار به یک جریان پیشرفت مداوم است.</a:t>
            </a:r>
            <a:endParaRPr kumimoji="0" lang="en-US" altLang="fa-IR" sz="6000" b="0" i="0" u="none" strike="noStrike" kern="0" cap="none" spc="0" normalizeH="0" baseline="0" noProof="0" dirty="0">
              <a:ln>
                <a:noFill/>
              </a:ln>
              <a:solidFill>
                <a:srgbClr val="000000"/>
              </a:solidFill>
              <a:effectLst/>
              <a:uLnTx/>
              <a:uFillTx/>
              <a:latin typeface="Arial"/>
              <a:cs typeface="B Homa" panose="00000400000000000000" pitchFamily="2" charset="-78"/>
            </a:endParaRPr>
          </a:p>
          <a:p>
            <a:pPr marL="342900" marR="0" lvl="0" indent="-342900" algn="r" defTabSz="914400" rtl="1" eaLnBrk="1" fontAlgn="base" latinLnBrk="0" hangingPunct="1">
              <a:lnSpc>
                <a:spcPct val="100000"/>
              </a:lnSpc>
              <a:spcBef>
                <a:spcPct val="20000"/>
              </a:spcBef>
              <a:spcAft>
                <a:spcPct val="0"/>
              </a:spcAft>
              <a:buClrTx/>
              <a:buSzTx/>
              <a:buFontTx/>
              <a:buNone/>
              <a:tabLst/>
              <a:defRPr/>
            </a:pPr>
            <a:endParaRPr kumimoji="0" lang="en-US" altLang="fa-IR" sz="3200" b="0"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845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0608750B-DF55-41F7-B672-89B22E269E18}"/>
              </a:ext>
            </a:extLst>
          </p:cNvPr>
          <p:cNvSpPr txBox="1">
            <a:spLocks noChangeArrowheads="1"/>
          </p:cNvSpPr>
          <p:nvPr/>
        </p:nvSpPr>
        <p:spPr bwMode="auto">
          <a:xfrm>
            <a:off x="3478212" y="423011"/>
            <a:ext cx="8713788"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Low" defTabSz="914400" rtl="1" eaLnBrk="1" fontAlgn="base" latinLnBrk="0" hangingPunct="1">
              <a:lnSpc>
                <a:spcPct val="100000"/>
              </a:lnSpc>
              <a:spcBef>
                <a:spcPct val="20000"/>
              </a:spcBef>
              <a:spcAft>
                <a:spcPct val="0"/>
              </a:spcAft>
              <a:buClrTx/>
              <a:buSzTx/>
              <a:buFontTx/>
              <a:buNone/>
              <a:tabLst/>
              <a:defRPr/>
            </a:pPr>
            <a:r>
              <a:rPr kumimoji="0" lang="fa-IR" altLang="fa-IR" sz="4000" b="0"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مفهوم اقدام پژوهي يا پژوهش در عمل :</a:t>
            </a:r>
            <a:r>
              <a:rPr kumimoji="0" lang="fa-IR" altLang="fa-IR" sz="3600" b="0"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 </a:t>
            </a:r>
          </a:p>
          <a:p>
            <a:pPr marL="342900" marR="0" lvl="0" indent="-342900" algn="justLow" defTabSz="914400" rtl="1" eaLnBrk="1" fontAlgn="base" latinLnBrk="0" hangingPunct="1">
              <a:lnSpc>
                <a:spcPct val="100000"/>
              </a:lnSpc>
              <a:spcBef>
                <a:spcPct val="20000"/>
              </a:spcBef>
              <a:spcAft>
                <a:spcPct val="0"/>
              </a:spcAft>
              <a:buClrTx/>
              <a:buSzTx/>
              <a:buFontTx/>
              <a:buNone/>
              <a:tabLst/>
              <a:defRPr/>
            </a:pPr>
            <a:r>
              <a:rPr kumimoji="0" lang="en-US" altLang="fa-IR" sz="2800" b="0" i="0" u="none" strike="noStrike" kern="0" cap="none" spc="0" normalizeH="0" baseline="0" noProof="0" dirty="0">
                <a:ln>
                  <a:noFill/>
                </a:ln>
                <a:solidFill>
                  <a:srgbClr val="000000"/>
                </a:solidFill>
                <a:effectLst/>
                <a:uLnTx/>
                <a:uFillTx/>
                <a:latin typeface="Arial"/>
                <a:ea typeface="+mn-ea"/>
                <a:cs typeface="Arial"/>
              </a:rPr>
              <a:t> </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پژوهش در عمل </a:t>
            </a:r>
            <a:r>
              <a:rPr kumimoji="0" lang="fa-IR"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a:t>
            </a:r>
            <a:r>
              <a:rPr kumimoji="0" lang="en-US"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  </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نوعی تحقیق توصیفی است که توسط خود</a:t>
            </a:r>
            <a:r>
              <a:rPr kumimoji="0" lang="en-US"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  </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افراد درگیردریک مسئله </a:t>
            </a:r>
            <a:r>
              <a:rPr kumimoji="0" lang="fa-IR"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ي </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خاص آموزشی و برای حل یا کاهش آن  انجام  می گیرد</a:t>
            </a:r>
            <a:r>
              <a:rPr kumimoji="0" lang="fa-IR"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 </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به این معنا که شخص یا اف</a:t>
            </a:r>
            <a:r>
              <a:rPr kumimoji="0" lang="fa-IR"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ــــــ</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راد </a:t>
            </a:r>
            <a:r>
              <a:rPr kumimoji="0" lang="fa-IR"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 </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عمل خود را در حین کارو فعالیت، مورد پژوهش قرار </a:t>
            </a:r>
            <a:r>
              <a:rPr kumimoji="0" lang="fa-IR"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          </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می دهد.در پژوهش عملی ، پژوهنده تلاش می کند وضعیت نامطلوب یا نامع</a:t>
            </a:r>
            <a:r>
              <a:rPr kumimoji="0" lang="fa-IR"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ــ</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ین</a:t>
            </a:r>
            <a:r>
              <a:rPr kumimoji="0" lang="en-US"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  </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موجود را به وضعیت مطلوب یا معین تغییر دهد که هدف از این کار</a:t>
            </a:r>
            <a:r>
              <a:rPr kumimoji="0" lang="en-US"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   </a:t>
            </a:r>
            <a:r>
              <a:rPr kumimoji="0" lang="ar-SA" altLang="fa-IR" sz="3600" b="1"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بهسازی امور و اثر بخش کردن آن است</a:t>
            </a:r>
            <a:r>
              <a:rPr kumimoji="0" lang="en-US" altLang="fa-IR" sz="3600" b="0" i="0" u="none" strike="noStrike" kern="0" cap="none" spc="0" normalizeH="0" baseline="0" noProof="0" dirty="0">
                <a:ln>
                  <a:noFill/>
                </a:ln>
                <a:solidFill>
                  <a:srgbClr val="000000"/>
                </a:solidFill>
                <a:effectLst/>
                <a:uLnTx/>
                <a:uFillTx/>
                <a:latin typeface="Arial"/>
                <a:ea typeface="+mn-ea"/>
                <a:cs typeface="B Titr" panose="00000700000000000000" pitchFamily="2" charset="-78"/>
              </a:rPr>
              <a:t> .</a:t>
            </a:r>
          </a:p>
        </p:txBody>
      </p:sp>
    </p:spTree>
    <p:extLst>
      <p:ext uri="{BB962C8B-B14F-4D97-AF65-F5344CB8AC3E}">
        <p14:creationId xmlns:p14="http://schemas.microsoft.com/office/powerpoint/2010/main" val="171381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2BE8F74E-F294-4BD1-8564-647F996BC062}"/>
              </a:ext>
            </a:extLst>
          </p:cNvPr>
          <p:cNvSpPr txBox="1">
            <a:spLocks noChangeArrowheads="1"/>
          </p:cNvSpPr>
          <p:nvPr/>
        </p:nvSpPr>
        <p:spPr bwMode="auto">
          <a:xfrm>
            <a:off x="3129598" y="138315"/>
            <a:ext cx="871378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ctr" eaLnBrk="1" hangingPunct="1">
              <a:buFontTx/>
              <a:buNone/>
            </a:pPr>
            <a:r>
              <a:rPr lang="fa-IR" altLang="fa-IR" sz="4000" b="1" kern="0" dirty="0">
                <a:cs typeface="B Nazanin" panose="00000400000000000000" pitchFamily="2" charset="-78"/>
              </a:rPr>
              <a:t>زمينه هاي پژوهش در عمل :</a:t>
            </a:r>
            <a:endParaRPr lang="en-US" altLang="fa-IR" sz="4000" b="1" kern="0" dirty="0">
              <a:cs typeface="B Nazanin" panose="00000400000000000000" pitchFamily="2" charset="-78"/>
            </a:endParaRPr>
          </a:p>
          <a:p>
            <a:pPr algn="just" eaLnBrk="1" hangingPunct="1">
              <a:buFontTx/>
              <a:buNone/>
            </a:pPr>
            <a:r>
              <a:rPr lang="fa-IR" altLang="fa-IR" sz="3600" kern="0" dirty="0">
                <a:cs typeface="B Nazanin" panose="00000400000000000000" pitchFamily="2" charset="-78"/>
              </a:rPr>
              <a:t>معلمان پژوهنده تلاش می کنند که از طریق پژوهش در کلاس نسبت به شناخت مسائل و بهسازی آموزش و یادگیری کوشا باشند. معلمان دركليه ي عرصه هايي كه به نحوي به برنامه ي درس وكلاس درس و مدرسه و رفتار خودآنان ودانش آموزان ارتباط دارد، مي تواننددست به تحقيق بزنند</a:t>
            </a:r>
            <a:r>
              <a:rPr lang="en-US" altLang="fa-IR" sz="3600" kern="0" dirty="0">
                <a:cs typeface="B Nazanin" panose="00000400000000000000" pitchFamily="2" charset="-78"/>
              </a:rPr>
              <a:t>.</a:t>
            </a:r>
            <a:r>
              <a:rPr lang="fa-IR" altLang="fa-IR" sz="3600" kern="0" dirty="0">
                <a:cs typeface="B Nazanin" panose="00000400000000000000" pitchFamily="2" charset="-78"/>
              </a:rPr>
              <a:t>این امرموجب     می شود که آنها در عرصه های گوناگون و مرتبط با آموزش و پرورش اظهار نظر نمایند، شرایط موجود را تحلیل نمایند ودر مجموع اندیشه ورز و مجهز به دانش  پژوهش باشند.</a:t>
            </a:r>
            <a:endParaRPr lang="en-US" altLang="fa-IR" sz="3600" kern="0" dirty="0">
              <a:cs typeface="B Nazanin" panose="00000400000000000000" pitchFamily="2" charset="-78"/>
            </a:endParaRPr>
          </a:p>
        </p:txBody>
      </p:sp>
    </p:spTree>
    <p:extLst>
      <p:ext uri="{BB962C8B-B14F-4D97-AF65-F5344CB8AC3E}">
        <p14:creationId xmlns:p14="http://schemas.microsoft.com/office/powerpoint/2010/main" val="351674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DEC4CB9B-D395-4A3C-8B5D-437D7F7A2F77}"/>
              </a:ext>
            </a:extLst>
          </p:cNvPr>
          <p:cNvSpPr txBox="1">
            <a:spLocks noChangeArrowheads="1"/>
          </p:cNvSpPr>
          <p:nvPr/>
        </p:nvSpPr>
        <p:spPr bwMode="auto">
          <a:xfrm>
            <a:off x="3324860" y="170598"/>
            <a:ext cx="8518525"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ctr">
              <a:lnSpc>
                <a:spcPct val="90000"/>
              </a:lnSpc>
              <a:buFontTx/>
              <a:buNone/>
            </a:pPr>
            <a:r>
              <a:rPr lang="fa-IR" altLang="fa-IR" kern="0">
                <a:cs typeface="B Titr" panose="00000700000000000000" pitchFamily="2" charset="-78"/>
              </a:rPr>
              <a:t>زمينه هاي پژوهش در عمل :</a:t>
            </a:r>
            <a:endParaRPr lang="fa-IR" altLang="fa-IR" sz="3000" kern="0">
              <a:cs typeface="B Titr" panose="00000700000000000000" pitchFamily="2" charset="-78"/>
            </a:endParaRPr>
          </a:p>
          <a:p>
            <a:pPr>
              <a:lnSpc>
                <a:spcPct val="90000"/>
              </a:lnSpc>
              <a:buFontTx/>
              <a:buNone/>
            </a:pPr>
            <a:r>
              <a:rPr lang="fa-IR" altLang="fa-IR" sz="3000" kern="0">
                <a:cs typeface="B Titr" panose="00000700000000000000" pitchFamily="2" charset="-78"/>
              </a:rPr>
              <a:t>* مسائل مربوط به فرایند یاددهی- یادگیری</a:t>
            </a:r>
            <a:r>
              <a:rPr lang="fa-IR" altLang="fa-IR" kern="0">
                <a:cs typeface="B Titr" panose="00000700000000000000" pitchFamily="2" charset="-78"/>
              </a:rPr>
              <a:t> </a:t>
            </a:r>
            <a:r>
              <a:rPr lang="fa-IR" altLang="fa-IR" sz="2000" kern="0">
                <a:cs typeface="B Titr" panose="00000700000000000000" pitchFamily="2" charset="-78"/>
              </a:rPr>
              <a:t>(روشهای تدریس ، خلاقیت ، افزایش انگیزه ، فناوری اطلاعات ، ارزشیابی و... )</a:t>
            </a:r>
          </a:p>
          <a:p>
            <a:pPr>
              <a:lnSpc>
                <a:spcPct val="90000"/>
              </a:lnSpc>
              <a:buFontTx/>
              <a:buNone/>
            </a:pPr>
            <a:r>
              <a:rPr lang="fa-IR" altLang="fa-IR" sz="3000" kern="0">
                <a:cs typeface="B Titr" panose="00000700000000000000" pitchFamily="2" charset="-78"/>
              </a:rPr>
              <a:t>*مسائل مربوط به فرایند شناسایی،اصلاح وبهبود مشکلات عاطفی و رفتاری دانش آموزان</a:t>
            </a:r>
          </a:p>
          <a:p>
            <a:pPr>
              <a:lnSpc>
                <a:spcPct val="90000"/>
              </a:lnSpc>
              <a:buFontTx/>
              <a:buNone/>
            </a:pPr>
            <a:r>
              <a:rPr lang="fa-IR" altLang="fa-IR" sz="3000" kern="0">
                <a:cs typeface="B Titr" panose="00000700000000000000" pitchFamily="2" charset="-78"/>
              </a:rPr>
              <a:t>*موضوعات مربوط به فعالیت های پرورشی </a:t>
            </a:r>
            <a:r>
              <a:rPr lang="fa-IR" altLang="fa-IR" sz="2000" kern="0">
                <a:cs typeface="B Titr" panose="00000700000000000000" pitchFamily="2" charset="-78"/>
              </a:rPr>
              <a:t>(بانشاط سازی مدارس  و کلاس های درس،بهداشت روانی،مهارت های زندگی مشارکت درفعالیت های گروه و...)</a:t>
            </a:r>
            <a:r>
              <a:rPr lang="fa-IR" altLang="fa-IR" kern="0">
                <a:cs typeface="B Titr" panose="00000700000000000000" pitchFamily="2" charset="-78"/>
              </a:rPr>
              <a:t> </a:t>
            </a:r>
          </a:p>
          <a:p>
            <a:pPr>
              <a:lnSpc>
                <a:spcPct val="90000"/>
              </a:lnSpc>
              <a:buFontTx/>
              <a:buNone/>
            </a:pPr>
            <a:r>
              <a:rPr lang="fa-IR" altLang="fa-IR" sz="3000" kern="0">
                <a:cs typeface="B Titr" panose="00000700000000000000" pitchFamily="2" charset="-78"/>
              </a:rPr>
              <a:t>*موضوعات مربوط به مدیریت مدارس</a:t>
            </a:r>
            <a:r>
              <a:rPr lang="fa-IR" altLang="fa-IR" kern="0">
                <a:cs typeface="B Titr" panose="00000700000000000000" pitchFamily="2" charset="-78"/>
              </a:rPr>
              <a:t> </a:t>
            </a:r>
            <a:r>
              <a:rPr lang="fa-IR" altLang="fa-IR" sz="2000" kern="0">
                <a:cs typeface="B Titr" panose="00000700000000000000" pitchFamily="2" charset="-78"/>
              </a:rPr>
              <a:t>(ارتقاء مشارکت اولیاء دانش آموزان در اداره امور مدرسه ، ارزشیابی عملکرد دبیران ، روش های بهبود نظارت بر فعالیت های آنان و ... )</a:t>
            </a:r>
          </a:p>
          <a:p>
            <a:pPr>
              <a:lnSpc>
                <a:spcPct val="90000"/>
              </a:lnSpc>
              <a:buFontTx/>
              <a:buNone/>
            </a:pPr>
            <a:r>
              <a:rPr lang="fa-IR" altLang="fa-IR" sz="3000" kern="0">
                <a:cs typeface="B Titr" panose="00000700000000000000" pitchFamily="2" charset="-78"/>
              </a:rPr>
              <a:t>*موضوعات مربوط به بهبود فرآیندهای مدیریتی در ادارات کل آموزش و پرورش استان ها و ادارات مناطق </a:t>
            </a:r>
            <a:r>
              <a:rPr lang="fa-IR" altLang="fa-IR" sz="2000" kern="0">
                <a:cs typeface="B Titr" panose="00000700000000000000" pitchFamily="2" charset="-78"/>
              </a:rPr>
              <a:t>(راه های افزایش انگیزه همکاران ، مدیریت مشارکتی ، بهبود فرایندهای بهره وری ، تصمیم گیری و برنامه ریزی ، تکریم ارباب رجوع و... ) </a:t>
            </a:r>
          </a:p>
          <a:p>
            <a:pPr>
              <a:lnSpc>
                <a:spcPct val="90000"/>
              </a:lnSpc>
              <a:buFontTx/>
              <a:buNone/>
            </a:pPr>
            <a:r>
              <a:rPr lang="fa-IR" altLang="fa-IR" sz="3000" kern="0">
                <a:cs typeface="B Titr" panose="00000700000000000000" pitchFamily="2" charset="-78"/>
              </a:rPr>
              <a:t>*سایر موضوعات ابتکاری به انتخاب معلمان و فرهنگیان </a:t>
            </a:r>
            <a:endParaRPr lang="en-US" altLang="fa-IR" sz="3000" kern="0" dirty="0">
              <a:cs typeface="B Titr" panose="00000700000000000000" pitchFamily="2" charset="-78"/>
            </a:endParaRPr>
          </a:p>
        </p:txBody>
      </p:sp>
    </p:spTree>
    <p:extLst>
      <p:ext uri="{BB962C8B-B14F-4D97-AF65-F5344CB8AC3E}">
        <p14:creationId xmlns:p14="http://schemas.microsoft.com/office/powerpoint/2010/main" val="2197011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36B5C8ED-B23A-4679-A2A0-C9C0733EE5ED}"/>
              </a:ext>
            </a:extLst>
          </p:cNvPr>
          <p:cNvSpPr txBox="1">
            <a:spLocks noChangeArrowheads="1"/>
          </p:cNvSpPr>
          <p:nvPr/>
        </p:nvSpPr>
        <p:spPr bwMode="auto">
          <a:xfrm>
            <a:off x="2943860" y="2356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ctr" eaLnBrk="1" hangingPunct="1">
              <a:lnSpc>
                <a:spcPct val="90000"/>
              </a:lnSpc>
              <a:buFontTx/>
              <a:buNone/>
            </a:pPr>
            <a:r>
              <a:rPr lang="fa-IR" altLang="fa-IR" sz="4000" kern="0">
                <a:cs typeface="B Titr" panose="00000700000000000000" pitchFamily="2" charset="-78"/>
              </a:rPr>
              <a:t>چرخه اقدام پژوهی :</a:t>
            </a:r>
          </a:p>
          <a:p>
            <a:pPr eaLnBrk="1" hangingPunct="1">
              <a:lnSpc>
                <a:spcPct val="90000"/>
              </a:lnSpc>
              <a:buFontTx/>
              <a:buNone/>
            </a:pPr>
            <a:r>
              <a:rPr lang="fa-IR" altLang="fa-IR" kern="0">
                <a:cs typeface="B Titr" panose="00000700000000000000" pitchFamily="2" charset="-78"/>
              </a:rPr>
              <a:t>1- کارهای جاری خود را مرور می کنیم.</a:t>
            </a:r>
          </a:p>
          <a:p>
            <a:pPr eaLnBrk="1" hangingPunct="1">
              <a:lnSpc>
                <a:spcPct val="90000"/>
              </a:lnSpc>
              <a:buFontTx/>
              <a:buNone/>
            </a:pPr>
            <a:r>
              <a:rPr lang="fa-IR" altLang="fa-IR" kern="0">
                <a:cs typeface="B Titr" panose="00000700000000000000" pitchFamily="2" charset="-78"/>
              </a:rPr>
              <a:t>2- جنبه ای که قصد بهبودآن را داریم ، معین می کنیم.</a:t>
            </a:r>
          </a:p>
          <a:p>
            <a:pPr eaLnBrk="1" hangingPunct="1">
              <a:lnSpc>
                <a:spcPct val="90000"/>
              </a:lnSpc>
              <a:buFontTx/>
              <a:buNone/>
            </a:pPr>
            <a:r>
              <a:rPr lang="fa-IR" altLang="fa-IR" kern="0">
                <a:cs typeface="B Titr" panose="00000700000000000000" pitchFamily="2" charset="-78"/>
              </a:rPr>
              <a:t>3- راهی را فرا روی خود فرض می کنیم.</a:t>
            </a:r>
          </a:p>
          <a:p>
            <a:pPr eaLnBrk="1" hangingPunct="1">
              <a:lnSpc>
                <a:spcPct val="90000"/>
              </a:lnSpc>
              <a:buFontTx/>
              <a:buNone/>
            </a:pPr>
            <a:r>
              <a:rPr lang="fa-IR" altLang="fa-IR" kern="0">
                <a:cs typeface="B Titr" panose="00000700000000000000" pitchFamily="2" charset="-78"/>
              </a:rPr>
              <a:t>4- سعی می کنیم آن را طی کنیم و</a:t>
            </a:r>
          </a:p>
          <a:p>
            <a:pPr eaLnBrk="1" hangingPunct="1">
              <a:lnSpc>
                <a:spcPct val="90000"/>
              </a:lnSpc>
              <a:buFontTx/>
              <a:buNone/>
            </a:pPr>
            <a:r>
              <a:rPr lang="fa-IR" altLang="fa-IR" kern="0">
                <a:cs typeface="B Titr" panose="00000700000000000000" pitchFamily="2" charset="-78"/>
              </a:rPr>
              <a:t>5- آنچه روی می دهد را حفظ و ذخیره کنیم.</a:t>
            </a:r>
          </a:p>
          <a:p>
            <a:pPr eaLnBrk="1" hangingPunct="1">
              <a:lnSpc>
                <a:spcPct val="90000"/>
              </a:lnSpc>
              <a:buFontTx/>
              <a:buNone/>
            </a:pPr>
            <a:r>
              <a:rPr lang="fa-IR" altLang="fa-IR" kern="0">
                <a:cs typeface="B Titr" panose="00000700000000000000" pitchFamily="2" charset="-78"/>
              </a:rPr>
              <a:t>6- در سایه ی آنچه یافته ایم ، طرح خود را اصلاح می کنیم و با ((اقدام )) کار خود را ادامه دهیم.</a:t>
            </a:r>
          </a:p>
          <a:p>
            <a:pPr eaLnBrk="1" hangingPunct="1">
              <a:lnSpc>
                <a:spcPct val="90000"/>
              </a:lnSpc>
              <a:buFontTx/>
              <a:buNone/>
            </a:pPr>
            <a:r>
              <a:rPr lang="fa-IR" altLang="fa-IR" kern="0">
                <a:cs typeface="B Titr" panose="00000700000000000000" pitchFamily="2" charset="-78"/>
              </a:rPr>
              <a:t>7- آنچه را که انجام می دهیم ، کنترل کنیم.</a:t>
            </a:r>
          </a:p>
          <a:p>
            <a:pPr eaLnBrk="1" hangingPunct="1">
              <a:lnSpc>
                <a:spcPct val="90000"/>
              </a:lnSpc>
              <a:buFontTx/>
              <a:buNone/>
            </a:pPr>
            <a:r>
              <a:rPr lang="fa-IR" altLang="fa-IR" kern="0">
                <a:cs typeface="B Titr" panose="00000700000000000000" pitchFamily="2" charset="-78"/>
              </a:rPr>
              <a:t>8- از اقدام اصلاح شده ، ارزشیابی به عمل آوریم.</a:t>
            </a:r>
          </a:p>
          <a:p>
            <a:pPr eaLnBrk="1" hangingPunct="1">
              <a:lnSpc>
                <a:spcPct val="90000"/>
              </a:lnSpc>
              <a:buFontTx/>
              <a:buNone/>
            </a:pPr>
            <a:r>
              <a:rPr lang="fa-IR" altLang="fa-IR" kern="0">
                <a:cs typeface="B Titr" panose="00000700000000000000" pitchFamily="2" charset="-78"/>
              </a:rPr>
              <a:t>9- تا رسیدن به رضایت از آن جنبه ی کار ، آن را ادامه دهیم.</a:t>
            </a:r>
            <a:endParaRPr lang="en-US" altLang="fa-IR" kern="0" dirty="0">
              <a:cs typeface="B Titr" panose="00000700000000000000" pitchFamily="2" charset="-78"/>
            </a:endParaRPr>
          </a:p>
        </p:txBody>
      </p:sp>
    </p:spTree>
    <p:extLst>
      <p:ext uri="{BB962C8B-B14F-4D97-AF65-F5344CB8AC3E}">
        <p14:creationId xmlns:p14="http://schemas.microsoft.com/office/powerpoint/2010/main" val="410085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415103B3-5532-4DA4-8146-76717B2B6CAA}"/>
              </a:ext>
            </a:extLst>
          </p:cNvPr>
          <p:cNvSpPr txBox="1">
            <a:spLocks noChangeArrowheads="1"/>
          </p:cNvSpPr>
          <p:nvPr/>
        </p:nvSpPr>
        <p:spPr bwMode="auto">
          <a:xfrm>
            <a:off x="3613785" y="362296"/>
            <a:ext cx="82296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buFontTx/>
              <a:buNone/>
            </a:pPr>
            <a:endParaRPr lang="fa-IR" altLang="fa-IR" sz="4800" kern="0">
              <a:cs typeface="B Titr" panose="00000700000000000000" pitchFamily="2" charset="-78"/>
            </a:endParaRPr>
          </a:p>
          <a:p>
            <a:pPr eaLnBrk="1" hangingPunct="1">
              <a:buFontTx/>
              <a:buNone/>
            </a:pPr>
            <a:r>
              <a:rPr lang="fa-IR" altLang="fa-IR" sz="4800" kern="0">
                <a:cs typeface="B Titr" panose="00000700000000000000" pitchFamily="2" charset="-78"/>
              </a:rPr>
              <a:t>مراحل عمده ي پژوهش در عمل :</a:t>
            </a:r>
          </a:p>
          <a:p>
            <a:pPr eaLnBrk="1" hangingPunct="1">
              <a:buFontTx/>
              <a:buNone/>
            </a:pPr>
            <a:endParaRPr lang="fa-IR" altLang="fa-IR" sz="2000" kern="0">
              <a:cs typeface="B Titr" panose="00000700000000000000" pitchFamily="2" charset="-78"/>
            </a:endParaRPr>
          </a:p>
          <a:p>
            <a:pPr eaLnBrk="1" hangingPunct="1">
              <a:buFontTx/>
              <a:buNone/>
            </a:pPr>
            <a:r>
              <a:rPr lang="fa-IR" altLang="fa-IR" sz="4400" b="1" kern="0">
                <a:cs typeface="B Titr" panose="00000700000000000000" pitchFamily="2" charset="-78"/>
              </a:rPr>
              <a:t>1- تشخيص (كشف مساله)     </a:t>
            </a:r>
          </a:p>
          <a:p>
            <a:pPr eaLnBrk="1" hangingPunct="1">
              <a:buFontTx/>
              <a:buNone/>
            </a:pPr>
            <a:r>
              <a:rPr lang="fa-IR" altLang="fa-IR" sz="4400" b="1" kern="0">
                <a:cs typeface="B Titr" panose="00000700000000000000" pitchFamily="2" charset="-78"/>
              </a:rPr>
              <a:t>2 </a:t>
            </a:r>
            <a:r>
              <a:rPr lang="ar-SA" altLang="fa-IR" sz="4400" b="1" kern="0">
                <a:cs typeface="B Titr" panose="00000700000000000000" pitchFamily="2" charset="-78"/>
              </a:rPr>
              <a:t>–</a:t>
            </a:r>
            <a:r>
              <a:rPr lang="fa-IR" altLang="fa-IR" sz="4400" b="1" kern="0">
                <a:cs typeface="B Titr" panose="00000700000000000000" pitchFamily="2" charset="-78"/>
              </a:rPr>
              <a:t> تغيير یا اجرا (حل مساله )</a:t>
            </a:r>
          </a:p>
          <a:p>
            <a:pPr eaLnBrk="1" hangingPunct="1">
              <a:buFontTx/>
              <a:buNone/>
            </a:pPr>
            <a:r>
              <a:rPr lang="fa-IR" altLang="fa-IR" sz="4400" b="1" kern="0">
                <a:cs typeface="B Titr" panose="00000700000000000000" pitchFamily="2" charset="-78"/>
              </a:rPr>
              <a:t>3 </a:t>
            </a:r>
            <a:r>
              <a:rPr lang="ar-SA" altLang="fa-IR" sz="4400" b="1" kern="0">
                <a:cs typeface="B Titr" panose="00000700000000000000" pitchFamily="2" charset="-78"/>
              </a:rPr>
              <a:t>–</a:t>
            </a:r>
            <a:r>
              <a:rPr lang="fa-IR" altLang="fa-IR" sz="4400" b="1" kern="0">
                <a:cs typeface="B Titr" panose="00000700000000000000" pitchFamily="2" charset="-78"/>
              </a:rPr>
              <a:t> ارزيابي و عرضه (ارزشيابي و نتيجه)</a:t>
            </a:r>
            <a:endParaRPr lang="en-US" altLang="fa-IR" sz="4400" b="1" kern="0">
              <a:cs typeface="B Titr" panose="00000700000000000000" pitchFamily="2" charset="-78"/>
            </a:endParaRPr>
          </a:p>
          <a:p>
            <a:pPr algn="ctr" eaLnBrk="1" hangingPunct="1">
              <a:buFontTx/>
              <a:buNone/>
            </a:pPr>
            <a:r>
              <a:rPr lang="fa-IR" altLang="fa-IR" sz="4400" b="1" kern="0">
                <a:cs typeface="B Titr" panose="00000700000000000000" pitchFamily="2" charset="-78"/>
              </a:rPr>
              <a:t>(نگاه کنید، فکر کنید ، عمل کنید) </a:t>
            </a:r>
            <a:r>
              <a:rPr lang="fa-IR" altLang="fa-IR" sz="1600" b="1" kern="0">
                <a:cs typeface="B Titr" panose="00000700000000000000" pitchFamily="2" charset="-78"/>
              </a:rPr>
              <a:t>((استرینگر))</a:t>
            </a:r>
            <a:endParaRPr lang="en-US" altLang="fa-IR" sz="1600" b="1" kern="0">
              <a:cs typeface="B Titr" panose="00000700000000000000" pitchFamily="2" charset="-78"/>
            </a:endParaRPr>
          </a:p>
          <a:p>
            <a:pPr algn="ctr" eaLnBrk="1" hangingPunct="1">
              <a:buFontTx/>
              <a:buNone/>
            </a:pPr>
            <a:r>
              <a:rPr lang="fa-IR" altLang="fa-IR" sz="1600" b="1" kern="0">
                <a:cs typeface="B Titr" panose="00000700000000000000" pitchFamily="2" charset="-78"/>
              </a:rPr>
              <a:t>پژوهش در عمل را پژوهش دوری یا حلزونی یا مارپیچی می گویند. </a:t>
            </a:r>
            <a:endParaRPr lang="en-US" altLang="fa-IR" sz="1600" b="1" kern="0">
              <a:cs typeface="B Titr" panose="00000700000000000000" pitchFamily="2" charset="-78"/>
            </a:endParaRPr>
          </a:p>
          <a:p>
            <a:pPr algn="ctr" eaLnBrk="1" hangingPunct="1">
              <a:buFontTx/>
              <a:buNone/>
            </a:pPr>
            <a:endParaRPr lang="en-US" altLang="fa-IR" sz="1600" b="1" kern="0" dirty="0">
              <a:cs typeface="B Titr" panose="00000700000000000000" pitchFamily="2" charset="-78"/>
            </a:endParaRPr>
          </a:p>
        </p:txBody>
      </p:sp>
    </p:spTree>
    <p:extLst>
      <p:ext uri="{BB962C8B-B14F-4D97-AF65-F5344CB8AC3E}">
        <p14:creationId xmlns:p14="http://schemas.microsoft.com/office/powerpoint/2010/main" val="284940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2F9D3ABA-8EC9-4635-A8D6-3C22C59E8533}"/>
              </a:ext>
            </a:extLst>
          </p:cNvPr>
          <p:cNvSpPr txBox="1">
            <a:spLocks noChangeArrowheads="1"/>
          </p:cNvSpPr>
          <p:nvPr/>
        </p:nvSpPr>
        <p:spPr bwMode="auto">
          <a:xfrm>
            <a:off x="3042458" y="1629885"/>
            <a:ext cx="8800927" cy="2842361"/>
          </a:xfrm>
          <a:prstGeom prst="rect">
            <a:avLst/>
          </a:prstGeom>
          <a:solidFill>
            <a:srgbClr val="FFCCFF"/>
          </a:solidFill>
          <a:ln w="38100">
            <a:solidFill>
              <a:srgbClr val="FF660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ar-SA" altLang="en-US" b="1" kern="0">
                <a:cs typeface="B Kamran" pitchFamily="2" charset="-78"/>
              </a:rPr>
              <a:t>نگاه کنید</a:t>
            </a:r>
            <a:r>
              <a:rPr lang="en-US" altLang="en-US" b="1" kern="0">
                <a:cs typeface="B Kamran" pitchFamily="2" charset="-78"/>
              </a:rPr>
              <a:t>: </a:t>
            </a:r>
            <a:r>
              <a:rPr lang="ar-SA" altLang="en-US" b="1" kern="0">
                <a:cs typeface="B Kamran" pitchFamily="2" charset="-78"/>
              </a:rPr>
              <a:t>اطلاعات مربوط را جمع آوری کنید. وضعیت موجود را شرح دهید</a:t>
            </a:r>
            <a:r>
              <a:rPr lang="en-US" altLang="en-US" b="1" kern="0">
                <a:cs typeface="B Kamran" pitchFamily="2" charset="-78"/>
              </a:rPr>
              <a:t>.</a:t>
            </a:r>
            <a:endParaRPr lang="ar-SA" altLang="en-US" b="1" kern="0">
              <a:cs typeface="B Kamran" pitchFamily="2" charset="-78"/>
            </a:endParaRPr>
          </a:p>
          <a:p>
            <a:pPr eaLnBrk="1" hangingPunct="1"/>
            <a:r>
              <a:rPr lang="ar-SA" altLang="en-US" b="1" kern="0">
                <a:cs typeface="B Kamran" pitchFamily="2" charset="-78"/>
              </a:rPr>
              <a:t>فکر کنید</a:t>
            </a:r>
            <a:r>
              <a:rPr lang="en-US" altLang="en-US" b="1" kern="0">
                <a:cs typeface="B Kamran" pitchFamily="2" charset="-78"/>
              </a:rPr>
              <a:t>: </a:t>
            </a:r>
            <a:r>
              <a:rPr lang="ar-SA" altLang="en-US" b="1" kern="0">
                <a:cs typeface="B Kamran" pitchFamily="2" charset="-78"/>
              </a:rPr>
              <a:t>کشف کنید چه چیز اتفاق می افتد. تفسیر کنید و چرایی و چگونگی آن را مطرح سازید</a:t>
            </a:r>
            <a:r>
              <a:rPr lang="en-US" altLang="en-US" b="1" kern="0">
                <a:cs typeface="B Kamran" pitchFamily="2" charset="-78"/>
              </a:rPr>
              <a:t>.</a:t>
            </a:r>
            <a:endParaRPr lang="ar-SA" altLang="en-US" b="1" kern="0">
              <a:cs typeface="B Kamran" pitchFamily="2" charset="-78"/>
            </a:endParaRPr>
          </a:p>
          <a:p>
            <a:pPr eaLnBrk="1" hangingPunct="1"/>
            <a:r>
              <a:rPr lang="ar-SA" altLang="en-US" b="1" kern="0">
                <a:cs typeface="B Kamran" pitchFamily="2" charset="-78"/>
              </a:rPr>
              <a:t>عمل کنید</a:t>
            </a:r>
            <a:r>
              <a:rPr lang="en-US" altLang="en-US" b="1" kern="0">
                <a:cs typeface="B Kamran" pitchFamily="2" charset="-78"/>
              </a:rPr>
              <a:t>: </a:t>
            </a:r>
            <a:r>
              <a:rPr lang="ar-SA" altLang="en-US" b="1" kern="0">
                <a:cs typeface="B Kamran" pitchFamily="2" charset="-78"/>
              </a:rPr>
              <a:t>اجرا کنید – ارزشیابی کنید</a:t>
            </a:r>
            <a:r>
              <a:rPr lang="fa-IR" altLang="en-US" b="1" kern="0">
                <a:cs typeface="B Kamran" pitchFamily="2" charset="-78"/>
              </a:rPr>
              <a:t>(استرلینگر،1978).</a:t>
            </a:r>
            <a:endParaRPr lang="en-US" altLang="en-US" b="1" kern="0" dirty="0">
              <a:cs typeface="B Kamran" pitchFamily="2" charset="-78"/>
            </a:endParaRPr>
          </a:p>
        </p:txBody>
      </p:sp>
      <p:sp>
        <p:nvSpPr>
          <p:cNvPr id="6" name="Rectangle 2">
            <a:extLst>
              <a:ext uri="{FF2B5EF4-FFF2-40B4-BE49-F238E27FC236}">
                <a16:creationId xmlns:a16="http://schemas.microsoft.com/office/drawing/2014/main" id="{60CFD865-D9EB-4585-8353-3BBF0C7EB251}"/>
              </a:ext>
            </a:extLst>
          </p:cNvPr>
          <p:cNvSpPr txBox="1">
            <a:spLocks noChangeArrowheads="1"/>
          </p:cNvSpPr>
          <p:nvPr/>
        </p:nvSpPr>
        <p:spPr bwMode="auto">
          <a:xfrm>
            <a:off x="3369396" y="221844"/>
            <a:ext cx="8147050" cy="70643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altLang="en-US" sz="3600" b="0" i="0" u="none" strike="noStrike" kern="0" cap="none" spc="0" normalizeH="0" baseline="0" noProof="0" dirty="0">
                <a:ln>
                  <a:noFill/>
                </a:ln>
                <a:solidFill>
                  <a:schemeClr val="tx1"/>
                </a:solidFill>
                <a:effectLst/>
                <a:uLnTx/>
                <a:uFillTx/>
                <a:latin typeface="Arial"/>
                <a:ea typeface="+mj-ea"/>
                <a:cs typeface="B Jadid" pitchFamily="2" charset="-78"/>
              </a:rPr>
              <a:t>به زبان ساده:</a:t>
            </a:r>
            <a:endParaRPr kumimoji="0" lang="en-US" altLang="en-US" sz="3600" b="0" i="0" u="none" strike="noStrike" kern="0" cap="none" spc="0" normalizeH="0" baseline="0" noProof="0" dirty="0">
              <a:ln>
                <a:noFill/>
              </a:ln>
              <a:solidFill>
                <a:schemeClr val="tx1"/>
              </a:solidFill>
              <a:effectLst/>
              <a:uLnTx/>
              <a:uFillTx/>
              <a:latin typeface="Arial"/>
              <a:ea typeface="+mj-ea"/>
              <a:cs typeface="B Jadid" pitchFamily="2" charset="-78"/>
            </a:endParaRPr>
          </a:p>
        </p:txBody>
      </p:sp>
    </p:spTree>
    <p:extLst>
      <p:ext uri="{BB962C8B-B14F-4D97-AF65-F5344CB8AC3E}">
        <p14:creationId xmlns:p14="http://schemas.microsoft.com/office/powerpoint/2010/main" val="345385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DE6EBA0D-03DC-40C9-9B1B-61C5927127C2}"/>
              </a:ext>
            </a:extLst>
          </p:cNvPr>
          <p:cNvSpPr txBox="1">
            <a:spLocks noChangeArrowheads="1"/>
          </p:cNvSpPr>
          <p:nvPr/>
        </p:nvSpPr>
        <p:spPr bwMode="auto">
          <a:xfrm>
            <a:off x="3999288" y="382386"/>
            <a:ext cx="7644592" cy="5187141"/>
          </a:xfrm>
          <a:prstGeom prst="rect">
            <a:avLst/>
          </a:prstGeom>
          <a:solidFill>
            <a:srgbClr val="FF6600"/>
          </a:solidFill>
          <a:ln>
            <a:solidFill>
              <a:srgbClr val="333399">
                <a:lumMod val="60000"/>
                <a:lumOff val="40000"/>
              </a:srgbClr>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altLang="en-US" sz="3600" b="1" i="0" u="none" strike="noStrike" kern="0" cap="none" spc="0" normalizeH="0" baseline="0" noProof="0" dirty="0">
                <a:ln>
                  <a:noFill/>
                </a:ln>
                <a:effectLst/>
                <a:uLnTx/>
                <a:uFillTx/>
                <a:latin typeface="Arial"/>
                <a:ea typeface="+mn-ea"/>
                <a:cs typeface="B Zar" panose="00000400000000000000" pitchFamily="2" charset="-78"/>
              </a:rPr>
              <a:t>کورت لوین </a:t>
            </a:r>
            <a:r>
              <a:rPr kumimoji="0" lang="en-US" altLang="en-US" sz="3600" b="1" i="0" u="none" strike="noStrike" kern="0" cap="none" spc="0" normalizeH="0" baseline="0" noProof="0" dirty="0">
                <a:ln>
                  <a:noFill/>
                </a:ln>
                <a:effectLst/>
                <a:uLnTx/>
                <a:uFillTx/>
                <a:latin typeface="Arial"/>
                <a:ea typeface="+mn-ea"/>
                <a:cs typeface="B Zar" panose="00000400000000000000" pitchFamily="2" charset="-78"/>
              </a:rPr>
              <a:t>)</a:t>
            </a:r>
            <a:r>
              <a:rPr kumimoji="0" lang="fa-IR" altLang="en-US" sz="3600" b="1" i="0" u="none" strike="noStrike" kern="0" cap="none" spc="0" normalizeH="0" baseline="0" noProof="0" dirty="0">
                <a:ln>
                  <a:noFill/>
                </a:ln>
                <a:effectLst/>
                <a:uLnTx/>
                <a:uFillTx/>
                <a:latin typeface="Arial"/>
                <a:ea typeface="+mn-ea"/>
                <a:cs typeface="B Zar" panose="00000400000000000000" pitchFamily="2" charset="-78"/>
              </a:rPr>
              <a:t>پدر پژوهش در عمل) </a:t>
            </a:r>
            <a:r>
              <a:rPr kumimoji="0" lang="ar-SA" altLang="en-US" sz="3600" b="1" i="0" u="none" strike="noStrike" kern="0" cap="none" spc="0" normalizeH="0" baseline="0" noProof="0" dirty="0">
                <a:ln>
                  <a:noFill/>
                </a:ln>
                <a:effectLst/>
                <a:uLnTx/>
                <a:uFillTx/>
                <a:latin typeface="Arial"/>
                <a:ea typeface="+mn-ea"/>
                <a:cs typeface="B Zar" panose="00000400000000000000" pitchFamily="2" charset="-78"/>
              </a:rPr>
              <a:t>در سال 194</a:t>
            </a:r>
            <a:r>
              <a:rPr kumimoji="0" lang="fa-IR" altLang="en-US" sz="3600" b="1" i="0" u="none" strike="noStrike" kern="0" cap="none" spc="0" normalizeH="0" baseline="0" noProof="0" dirty="0">
                <a:ln>
                  <a:noFill/>
                </a:ln>
                <a:effectLst/>
                <a:uLnTx/>
                <a:uFillTx/>
                <a:latin typeface="Arial"/>
                <a:ea typeface="+mn-ea"/>
                <a:cs typeface="B Zar" panose="00000400000000000000" pitchFamily="2" charset="-78"/>
              </a:rPr>
              <a:t>6</a:t>
            </a:r>
            <a:r>
              <a:rPr kumimoji="0" lang="ar-SA" altLang="en-US" sz="3600" b="1" i="0" u="none" strike="noStrike" kern="0" cap="none" spc="0" normalizeH="0" baseline="0" noProof="0" dirty="0">
                <a:ln>
                  <a:noFill/>
                </a:ln>
                <a:effectLst/>
                <a:uLnTx/>
                <a:uFillTx/>
                <a:latin typeface="Arial"/>
                <a:ea typeface="+mn-ea"/>
                <a:cs typeface="B Zar" panose="00000400000000000000" pitchFamily="2" charset="-78"/>
              </a:rPr>
              <a:t> </a:t>
            </a:r>
            <a:r>
              <a:rPr kumimoji="0" lang="fa-IR" altLang="en-US" sz="3600" b="1" i="0" u="none" strike="noStrike" kern="0" cap="none" spc="0" normalizeH="0" baseline="0" noProof="0" dirty="0">
                <a:ln>
                  <a:noFill/>
                </a:ln>
                <a:effectLst/>
                <a:uLnTx/>
                <a:uFillTx/>
                <a:latin typeface="Arial"/>
                <a:ea typeface="+mn-ea"/>
                <a:cs typeface="B Zar" panose="00000400000000000000" pitchFamily="2" charset="-78"/>
              </a:rPr>
              <a:t>پایه های</a:t>
            </a:r>
            <a:r>
              <a:rPr kumimoji="0" lang="ar-SA" altLang="en-US" sz="3600" b="1" i="0" u="none" strike="noStrike" kern="0" cap="none" spc="0" normalizeH="0" baseline="0" noProof="0" dirty="0">
                <a:ln>
                  <a:noFill/>
                </a:ln>
                <a:effectLst/>
                <a:uLnTx/>
                <a:uFillTx/>
                <a:latin typeface="Arial"/>
                <a:ea typeface="+mn-ea"/>
                <a:cs typeface="B Zar" panose="00000400000000000000" pitchFamily="2" charset="-78"/>
              </a:rPr>
              <a:t> اصطلاح «پژوهش در عمل» را ابداع کرد و فرایند اجرای آن را بر سه اصل بنیان نهاد</a:t>
            </a:r>
            <a:r>
              <a:rPr kumimoji="0" lang="en-US" altLang="en-US" sz="3600" b="1" i="0" u="none" strike="noStrike" kern="0" cap="none" spc="0" normalizeH="0" baseline="0" noProof="0" dirty="0">
                <a:ln>
                  <a:noFill/>
                </a:ln>
                <a:effectLst/>
                <a:uLnTx/>
                <a:uFillTx/>
                <a:latin typeface="Arial"/>
                <a:ea typeface="+mn-ea"/>
                <a:cs typeface="B Zar" panose="00000400000000000000" pitchFamily="2" charset="-78"/>
              </a:rPr>
              <a:t>:</a:t>
            </a:r>
          </a:p>
          <a:p>
            <a:pPr marL="0" marR="0" lvl="0" indent="0" algn="r" defTabSz="914400" rtl="1" eaLnBrk="1" fontAlgn="base" latinLnBrk="0" hangingPunct="1">
              <a:lnSpc>
                <a:spcPct val="100000"/>
              </a:lnSpc>
              <a:spcBef>
                <a:spcPct val="20000"/>
              </a:spcBef>
              <a:spcAft>
                <a:spcPct val="0"/>
              </a:spcAft>
              <a:buClrTx/>
              <a:buSzTx/>
              <a:buNone/>
              <a:tabLst/>
              <a:defRPr/>
            </a:pPr>
            <a:endParaRPr kumimoji="0" lang="en-US" sz="3600" b="1" i="0" u="none" strike="noStrike" kern="0" cap="none" spc="0" normalizeH="0" baseline="0" noProof="0" dirty="0">
              <a:ln>
                <a:noFill/>
              </a:ln>
              <a:effectLst/>
              <a:uLnTx/>
              <a:uFillTx/>
              <a:latin typeface="Arial"/>
              <a:ea typeface="+mn-ea"/>
              <a:cs typeface="B Zar" panose="00000400000000000000" pitchFamily="2" charset="-78"/>
            </a:endParaRP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altLang="en-US" sz="3600" b="1" i="0" u="none" strike="noStrike" kern="0" cap="none" spc="0" normalizeH="0" baseline="0" noProof="0" dirty="0">
                <a:ln>
                  <a:noFill/>
                </a:ln>
                <a:solidFill>
                  <a:srgbClr val="000000">
                    <a:lumMod val="95000"/>
                    <a:lumOff val="5000"/>
                  </a:srgbClr>
                </a:solidFill>
                <a:effectLst/>
                <a:uLnTx/>
                <a:uFillTx/>
                <a:latin typeface="Arial"/>
                <a:ea typeface="+mn-ea"/>
                <a:cs typeface="B Kamran" pitchFamily="2" charset="-78"/>
              </a:rPr>
              <a:t>برنامه ریزی</a:t>
            </a:r>
            <a:endParaRPr kumimoji="0" lang="fa-IR" altLang="en-US" sz="3600" b="1" i="0" u="none" strike="noStrike" kern="0" cap="none" spc="0" normalizeH="0" baseline="0" noProof="0" dirty="0">
              <a:ln>
                <a:noFill/>
              </a:ln>
              <a:solidFill>
                <a:srgbClr val="000000">
                  <a:lumMod val="95000"/>
                  <a:lumOff val="5000"/>
                </a:srgbClr>
              </a:solidFill>
              <a:effectLst/>
              <a:uLnTx/>
              <a:uFillTx/>
              <a:latin typeface="Arial"/>
              <a:ea typeface="+mn-ea"/>
              <a:cs typeface="B Kamran" pitchFamily="2" charset="-78"/>
            </a:endParaRP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altLang="en-US" sz="3600" b="1" i="0" u="none" strike="noStrike" kern="0" cap="none" spc="0" normalizeH="0" baseline="0" noProof="0" dirty="0">
                <a:ln>
                  <a:noFill/>
                </a:ln>
                <a:solidFill>
                  <a:srgbClr val="000000">
                    <a:lumMod val="95000"/>
                    <a:lumOff val="5000"/>
                  </a:srgbClr>
                </a:solidFill>
                <a:effectLst/>
                <a:uLnTx/>
                <a:uFillTx/>
                <a:latin typeface="Arial"/>
                <a:ea typeface="+mn-ea"/>
                <a:cs typeface="B Kamran" pitchFamily="2" charset="-78"/>
              </a:rPr>
              <a:t> حقیقت یابی</a:t>
            </a:r>
            <a:endParaRPr kumimoji="0" lang="fa-IR" altLang="en-US" sz="3600" b="1" i="0" u="none" strike="noStrike" kern="0" cap="none" spc="0" normalizeH="0" baseline="0" noProof="0" dirty="0">
              <a:ln>
                <a:noFill/>
              </a:ln>
              <a:solidFill>
                <a:srgbClr val="000000">
                  <a:lumMod val="95000"/>
                  <a:lumOff val="5000"/>
                </a:srgbClr>
              </a:solidFill>
              <a:effectLst/>
              <a:uLnTx/>
              <a:uFillTx/>
              <a:latin typeface="Arial"/>
              <a:ea typeface="+mn-ea"/>
              <a:cs typeface="B Kamran" pitchFamily="2" charset="-78"/>
            </a:endParaRP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fa-IR" altLang="en-US" sz="3600" b="1" i="0" u="none" strike="noStrike" kern="0" cap="none" spc="0" normalizeH="0" baseline="0" noProof="0" dirty="0">
                <a:ln>
                  <a:noFill/>
                </a:ln>
                <a:solidFill>
                  <a:srgbClr val="000000"/>
                </a:solidFill>
                <a:effectLst/>
                <a:uLnTx/>
                <a:uFillTx/>
                <a:latin typeface="Arial"/>
                <a:ea typeface="+mn-ea"/>
                <a:cs typeface="B Kamran" pitchFamily="2" charset="-78"/>
              </a:rPr>
              <a:t>   </a:t>
            </a:r>
            <a:r>
              <a:rPr kumimoji="0" lang="ar-SA" altLang="en-US" sz="3600" b="1" i="0" u="none" strike="noStrike" kern="0" cap="none" spc="0" normalizeH="0" baseline="0" noProof="0" dirty="0">
                <a:ln>
                  <a:noFill/>
                </a:ln>
                <a:solidFill>
                  <a:srgbClr val="000000"/>
                </a:solidFill>
                <a:effectLst/>
                <a:uLnTx/>
                <a:uFillTx/>
                <a:latin typeface="Arial"/>
                <a:ea typeface="+mn-ea"/>
                <a:cs typeface="B Kamran" pitchFamily="2" charset="-78"/>
              </a:rPr>
              <a:t>اجرا</a:t>
            </a:r>
            <a:br>
              <a:rPr kumimoji="0" lang="en-US" altLang="en-US" sz="3200" b="1" i="0" u="none" strike="noStrike" kern="0" cap="none" spc="0" normalizeH="0" baseline="0" noProof="0" dirty="0">
                <a:ln>
                  <a:noFill/>
                </a:ln>
                <a:solidFill>
                  <a:srgbClr val="000000"/>
                </a:solidFill>
                <a:effectLst/>
                <a:uLnTx/>
                <a:uFillTx/>
                <a:latin typeface="Arial"/>
                <a:ea typeface="+mn-ea"/>
                <a:cs typeface="Arial"/>
              </a:rPr>
            </a:br>
            <a:endParaRPr kumimoji="0" lang="en-US" altLang="en-US" sz="3200" b="1"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2758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تصاویر  متحرک">
            <a:extLst>
              <a:ext uri="{FF2B5EF4-FFF2-40B4-BE49-F238E27FC236}">
                <a16:creationId xmlns:a16="http://schemas.microsoft.com/office/drawing/2014/main" id="{1E72C8BB-DD74-4477-8C90-27A1381BFC1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5549" y="465514"/>
            <a:ext cx="8977745" cy="593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1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E8021C2D-09E4-411E-9388-C772A51FD638}"/>
              </a:ext>
            </a:extLst>
          </p:cNvPr>
          <p:cNvSpPr txBox="1">
            <a:spLocks/>
          </p:cNvSpPr>
          <p:nvPr/>
        </p:nvSpPr>
        <p:spPr bwMode="auto">
          <a:xfrm>
            <a:off x="3219450" y="351298"/>
            <a:ext cx="8611465" cy="11430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altLang="en-US" sz="4000" b="0" i="0" u="none" strike="noStrike" kern="0" cap="none" spc="0" normalizeH="0" baseline="0" noProof="0" dirty="0">
                <a:ln>
                  <a:noFill/>
                </a:ln>
                <a:solidFill>
                  <a:schemeClr val="tx1"/>
                </a:solidFill>
                <a:effectLst/>
                <a:uLnTx/>
                <a:uFillTx/>
                <a:latin typeface="V_Yagut" pitchFamily="2" charset="2"/>
                <a:ea typeface="+mj-ea"/>
                <a:cs typeface="B Jadid" pitchFamily="2" charset="-78"/>
              </a:rPr>
              <a:t>اقدام پژوهی، فعاليتی ضروری برای همه</a:t>
            </a:r>
            <a:endParaRPr kumimoji="0" lang="en-US" altLang="en-US" sz="4000" b="0" i="0" u="none" strike="noStrike" kern="0" cap="none" spc="0" normalizeH="0" baseline="0" noProof="0" dirty="0">
              <a:ln>
                <a:noFill/>
              </a:ln>
              <a:solidFill>
                <a:schemeClr val="tx1"/>
              </a:solidFill>
              <a:effectLst/>
              <a:uLnTx/>
              <a:uFillTx/>
              <a:latin typeface="Arial"/>
              <a:ea typeface="+mj-ea"/>
              <a:cs typeface="B Jadid" pitchFamily="2" charset="-78"/>
            </a:endParaRPr>
          </a:p>
        </p:txBody>
      </p:sp>
      <p:sp>
        <p:nvSpPr>
          <p:cNvPr id="6" name="Content Placeholder 2">
            <a:extLst>
              <a:ext uri="{FF2B5EF4-FFF2-40B4-BE49-F238E27FC236}">
                <a16:creationId xmlns:a16="http://schemas.microsoft.com/office/drawing/2014/main" id="{BFEA78D1-8427-4C88-82D2-A0B69FB84550}"/>
              </a:ext>
            </a:extLst>
          </p:cNvPr>
          <p:cNvSpPr txBox="1">
            <a:spLocks/>
          </p:cNvSpPr>
          <p:nvPr/>
        </p:nvSpPr>
        <p:spPr bwMode="auto">
          <a:xfrm>
            <a:off x="3318221" y="1494298"/>
            <a:ext cx="8435975" cy="4924425"/>
          </a:xfrm>
          <a:prstGeom prst="rect">
            <a:avLst/>
          </a:prstGeom>
          <a:noFill/>
          <a:ln w="76200">
            <a:solidFill>
              <a:srgbClr val="FF66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Low">
              <a:lnSpc>
                <a:spcPct val="150000"/>
              </a:lnSpc>
              <a:buFont typeface="Wingdings" pitchFamily="2" charset="2"/>
              <a:buChar char="q"/>
              <a:defRPr/>
            </a:pPr>
            <a:r>
              <a:rPr lang="fa-IR" b="1" kern="0">
                <a:solidFill>
                  <a:srgbClr val="C00000"/>
                </a:solidFill>
                <a:cs typeface="B Zar" panose="00000400000000000000" pitchFamily="2" charset="-78"/>
              </a:rPr>
              <a:t>تعریف اقدام پژوهي:</a:t>
            </a:r>
          </a:p>
          <a:p>
            <a:pPr marL="0" indent="0" algn="justLow">
              <a:lnSpc>
                <a:spcPct val="150000"/>
              </a:lnSpc>
              <a:buFontTx/>
              <a:buNone/>
              <a:defRPr/>
            </a:pPr>
            <a:r>
              <a:rPr lang="fa-IR" b="1" kern="0">
                <a:solidFill>
                  <a:srgbClr val="0066FF"/>
                </a:solidFill>
                <a:cs typeface="B Zar" panose="00000400000000000000" pitchFamily="2" charset="-78"/>
              </a:rPr>
              <a:t> </a:t>
            </a:r>
            <a:r>
              <a:rPr lang="fa-IR" b="1" kern="0">
                <a:cs typeface="B Zar" panose="00000400000000000000" pitchFamily="2" charset="-78"/>
              </a:rPr>
              <a:t>در واقع نوعي  رویکرد پژوهشی است که در آن </a:t>
            </a:r>
            <a:r>
              <a:rPr lang="fa-IR" b="1" u="sng" kern="0">
                <a:cs typeface="B Zar" panose="00000400000000000000" pitchFamily="2" charset="-78"/>
              </a:rPr>
              <a:t>افراد مشغول در کاری</a:t>
            </a:r>
            <a:r>
              <a:rPr lang="fa-IR" b="1" kern="0">
                <a:cs typeface="B Zar" panose="00000400000000000000" pitchFamily="2" charset="-78"/>
              </a:rPr>
              <a:t>، برای </a:t>
            </a:r>
            <a:r>
              <a:rPr lang="fa-IR" b="1" u="sng" kern="0">
                <a:cs typeface="B Zar" panose="00000400000000000000" pitchFamily="2" charset="-78"/>
              </a:rPr>
              <a:t>بهسازی و اصلاح وضع نامطلوب </a:t>
            </a:r>
            <a:r>
              <a:rPr lang="fa-IR" b="1" kern="0">
                <a:cs typeface="B Zar" panose="00000400000000000000" pitchFamily="2" charset="-78"/>
              </a:rPr>
              <a:t>کار خود، با </a:t>
            </a:r>
            <a:r>
              <a:rPr lang="fa-IR" b="1" u="sng" kern="0">
                <a:cs typeface="B Zar" panose="00000400000000000000" pitchFamily="2" charset="-78"/>
              </a:rPr>
              <a:t>مشارکت افراد ذینفع در آن</a:t>
            </a:r>
            <a:r>
              <a:rPr lang="fa-IR" b="1" kern="0">
                <a:cs typeface="B Zar" panose="00000400000000000000" pitchFamily="2" charset="-78"/>
              </a:rPr>
              <a:t>، به پژوهش و مطالعه می پردازند.</a:t>
            </a:r>
            <a:endParaRPr lang="en-US" sz="2400" kern="0" dirty="0">
              <a:cs typeface="B Compset" pitchFamily="2" charset="-78"/>
            </a:endParaRPr>
          </a:p>
        </p:txBody>
      </p:sp>
    </p:spTree>
    <p:extLst>
      <p:ext uri="{BB962C8B-B14F-4D97-AF65-F5344CB8AC3E}">
        <p14:creationId xmlns:p14="http://schemas.microsoft.com/office/powerpoint/2010/main" val="300388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A668610C-2FE7-4BD5-9236-E5367922AA27}"/>
              </a:ext>
            </a:extLst>
          </p:cNvPr>
          <p:cNvSpPr txBox="1">
            <a:spLocks noChangeArrowheads="1"/>
          </p:cNvSpPr>
          <p:nvPr/>
        </p:nvSpPr>
        <p:spPr bwMode="auto">
          <a:xfrm>
            <a:off x="3873729" y="288088"/>
            <a:ext cx="816240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6350" indent="168275" algn="just" eaLnBrk="1" hangingPunct="1">
              <a:buFont typeface="Wingdings" pitchFamily="2" charset="2"/>
              <a:buNone/>
              <a:defRPr/>
            </a:pPr>
            <a:r>
              <a:rPr lang="fa-IR" sz="3600" b="1" kern="0" dirty="0">
                <a:solidFill>
                  <a:srgbClr val="FF0000"/>
                </a:solidFill>
                <a:cs typeface="B Zar" pitchFamily="2" charset="-78"/>
              </a:rPr>
              <a:t>زمینه های اقدام پژوهی:</a:t>
            </a:r>
            <a:endParaRPr lang="fa-IR" b="1" kern="0" dirty="0">
              <a:solidFill>
                <a:srgbClr val="FF0000"/>
              </a:solidFill>
              <a:cs typeface="B Zar" pitchFamily="2" charset="-78"/>
            </a:endParaRPr>
          </a:p>
          <a:p>
            <a:pPr marL="6350" indent="168275" algn="just" eaLnBrk="1" hangingPunct="1">
              <a:buFont typeface="Wingdings" pitchFamily="2" charset="2"/>
              <a:buNone/>
              <a:defRPr/>
            </a:pPr>
            <a:r>
              <a:rPr lang="fa-IR" sz="3600" kern="0" dirty="0">
                <a:cs typeface="B Zar" pitchFamily="2" charset="-78"/>
              </a:rPr>
              <a:t>1</a:t>
            </a:r>
            <a:r>
              <a:rPr lang="fa-IR" sz="3600" b="1" kern="0" dirty="0">
                <a:cs typeface="B Zar" pitchFamily="2" charset="-78"/>
              </a:rPr>
              <a:t>- نوآوری در روش تدریس.</a:t>
            </a:r>
          </a:p>
          <a:p>
            <a:pPr marL="6350" indent="168275" algn="just" eaLnBrk="1" hangingPunct="1">
              <a:buFont typeface="Wingdings" pitchFamily="2" charset="2"/>
              <a:buNone/>
              <a:defRPr/>
            </a:pPr>
            <a:r>
              <a:rPr lang="fa-IR" sz="3600" b="1" kern="0" dirty="0">
                <a:cs typeface="B Zar" pitchFamily="2" charset="-78"/>
              </a:rPr>
              <a:t>2- نوآوری در ساخت ابزار های آموزشی.</a:t>
            </a:r>
          </a:p>
          <a:p>
            <a:pPr marL="6350" indent="168275" algn="just" eaLnBrk="1" hangingPunct="1">
              <a:buFont typeface="Wingdings" pitchFamily="2" charset="2"/>
              <a:buNone/>
              <a:defRPr/>
            </a:pPr>
            <a:r>
              <a:rPr lang="fa-IR" sz="3600" b="1" kern="0" dirty="0">
                <a:cs typeface="B Zar" pitchFamily="2" charset="-78"/>
              </a:rPr>
              <a:t>3-حل یک مسئله در کلاس به روش خاص و ابتکاری.</a:t>
            </a:r>
          </a:p>
          <a:p>
            <a:pPr marL="6350" indent="168275" algn="just" eaLnBrk="1" hangingPunct="1">
              <a:buFont typeface="Wingdings" pitchFamily="2" charset="2"/>
              <a:buNone/>
              <a:defRPr/>
            </a:pPr>
            <a:r>
              <a:rPr lang="fa-IR" sz="3600" b="1" kern="0" dirty="0">
                <a:cs typeface="B Zar" pitchFamily="2" charset="-78"/>
              </a:rPr>
              <a:t>4- ارائه طرحی نو در شناخت مشکلات دانش آموزان و پیشنهاد حل آن ها.</a:t>
            </a:r>
          </a:p>
          <a:p>
            <a:pPr marL="6350" indent="168275" algn="just" eaLnBrk="1" hangingPunct="1">
              <a:buFont typeface="Wingdings" pitchFamily="2" charset="2"/>
              <a:buNone/>
              <a:defRPr/>
            </a:pPr>
            <a:r>
              <a:rPr lang="en-US" sz="3600" b="1" kern="0" dirty="0">
                <a:cs typeface="B Zar" pitchFamily="2" charset="-78"/>
              </a:rPr>
              <a:t> </a:t>
            </a:r>
            <a:r>
              <a:rPr lang="fa-IR" sz="3600" b="1" kern="0" dirty="0">
                <a:cs typeface="B Zar" pitchFamily="2" charset="-78"/>
              </a:rPr>
              <a:t>5- نحوه برنامه ریزی و اداره مطلوب یک کلاس    یا مدرسه</a:t>
            </a:r>
            <a:endParaRPr lang="en-US" sz="3600" b="1" kern="0" dirty="0">
              <a:cs typeface="B Zar" pitchFamily="2" charset="-78"/>
            </a:endParaRPr>
          </a:p>
          <a:p>
            <a:pPr algn="justLow" eaLnBrk="1" hangingPunct="1">
              <a:defRPr/>
            </a:pPr>
            <a:endParaRPr lang="en-US" altLang="en-US" b="1" kern="0" dirty="0">
              <a:cs typeface="B Zar" pitchFamily="2" charset="-78"/>
            </a:endParaRPr>
          </a:p>
        </p:txBody>
      </p:sp>
    </p:spTree>
    <p:extLst>
      <p:ext uri="{BB962C8B-B14F-4D97-AF65-F5344CB8AC3E}">
        <p14:creationId xmlns:p14="http://schemas.microsoft.com/office/powerpoint/2010/main" val="397161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2">
            <a:extLst>
              <a:ext uri="{FF2B5EF4-FFF2-40B4-BE49-F238E27FC236}">
                <a16:creationId xmlns:a16="http://schemas.microsoft.com/office/drawing/2014/main" id="{B272272C-673B-46BF-ABC0-9172AF17B217}"/>
              </a:ext>
            </a:extLst>
          </p:cNvPr>
          <p:cNvSpPr txBox="1">
            <a:spLocks noChangeArrowheads="1"/>
          </p:cNvSpPr>
          <p:nvPr/>
        </p:nvSpPr>
        <p:spPr bwMode="auto">
          <a:xfrm>
            <a:off x="3274060" y="235613"/>
            <a:ext cx="8569325" cy="1143000"/>
          </a:xfrm>
          <a:prstGeom prst="rect">
            <a:avLst/>
          </a:prstGeom>
          <a:solidFill>
            <a:srgbClr val="FF6600"/>
          </a:solidFill>
          <a:ln w="57150">
            <a:solidFill>
              <a:srgbClr val="FF66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altLang="en-US" sz="3600" b="0" i="0" u="none" strike="noStrike" kern="0" cap="none" spc="0" normalizeH="0" baseline="0" noProof="0" dirty="0">
                <a:ln>
                  <a:noFill/>
                </a:ln>
                <a:solidFill>
                  <a:schemeClr val="tx1"/>
                </a:solidFill>
                <a:effectLst/>
                <a:uLnTx/>
                <a:uFillTx/>
                <a:latin typeface="Arial"/>
                <a:ea typeface="+mj-ea"/>
                <a:cs typeface="B Jadid" pitchFamily="2" charset="-78"/>
              </a:rPr>
              <a:t>تفاوت های پژوهش در عمل با سایر پژوهش ها:</a:t>
            </a:r>
            <a:endParaRPr kumimoji="0" lang="en-US" altLang="en-US" sz="3600" b="0" i="0" u="none" strike="noStrike" kern="0" cap="none" spc="0" normalizeH="0" baseline="0" noProof="0" dirty="0">
              <a:ln>
                <a:noFill/>
              </a:ln>
              <a:solidFill>
                <a:schemeClr val="tx1"/>
              </a:solidFill>
              <a:effectLst/>
              <a:uLnTx/>
              <a:uFillTx/>
              <a:latin typeface="Arial"/>
              <a:ea typeface="+mj-ea"/>
              <a:cs typeface="B Jadid" pitchFamily="2" charset="-78"/>
            </a:endParaRPr>
          </a:p>
        </p:txBody>
      </p:sp>
      <p:sp>
        <p:nvSpPr>
          <p:cNvPr id="6" name="Rectangle 3">
            <a:extLst>
              <a:ext uri="{FF2B5EF4-FFF2-40B4-BE49-F238E27FC236}">
                <a16:creationId xmlns:a16="http://schemas.microsoft.com/office/drawing/2014/main" id="{E4F4A6FD-C584-4DA7-9149-318BAE3F7EA6}"/>
              </a:ext>
            </a:extLst>
          </p:cNvPr>
          <p:cNvSpPr txBox="1">
            <a:spLocks noChangeArrowheads="1"/>
          </p:cNvSpPr>
          <p:nvPr/>
        </p:nvSpPr>
        <p:spPr bwMode="auto">
          <a:xfrm>
            <a:off x="3274060" y="1442057"/>
            <a:ext cx="8640762" cy="4997450"/>
          </a:xfrm>
          <a:prstGeom prst="rect">
            <a:avLst/>
          </a:prstGeom>
          <a:solidFill>
            <a:srgbClr val="E9F4AA"/>
          </a:solidFill>
          <a:ln w="57150">
            <a:solidFill>
              <a:srgbClr val="FF6600"/>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justLow" eaLnBrk="1" hangingPunct="1">
              <a:buFontTx/>
              <a:buNone/>
              <a:defRPr/>
            </a:pPr>
            <a:r>
              <a:rPr lang="fa-IR" b="1" kern="0" dirty="0">
                <a:cs typeface="B Koodak" pitchFamily="2" charset="-78"/>
              </a:rPr>
              <a:t>تفاوت اقدام پژوهشی با سایر پژوهش ها :</a:t>
            </a:r>
            <a:endParaRPr lang="en-US" b="1" kern="0" dirty="0">
              <a:cs typeface="B Koodak" pitchFamily="2" charset="-78"/>
            </a:endParaRPr>
          </a:p>
          <a:p>
            <a:pPr marL="0" indent="0" algn="justLow" eaLnBrk="1" hangingPunct="1">
              <a:buFontTx/>
              <a:buNone/>
              <a:defRPr/>
            </a:pPr>
            <a:r>
              <a:rPr lang="fa-IR" b="1" kern="0" dirty="0">
                <a:cs typeface="B Koodak" pitchFamily="2" charset="-78"/>
              </a:rPr>
              <a:t> </a:t>
            </a:r>
            <a:r>
              <a:rPr lang="fa-IR" b="1" kern="0" dirty="0">
                <a:cs typeface="B Badr" pitchFamily="2" charset="-78"/>
              </a:rPr>
              <a:t>تفاوت اقدام پژوهی با سایر انواع پژوهش ها را می توان به صورت عمده در فرآیند عمل لحاظ کرد. به این صورت که در اقدام پژوهی، محقق قدم به قدم، ضمن ایجاد تحول در محیط کار یا منطقه تحت پوشش خود، به اطلاعات و یافته هایی دست پیدا می کند.</a:t>
            </a:r>
          </a:p>
          <a:p>
            <a:pPr algn="justLow" eaLnBrk="1" hangingPunct="1">
              <a:buFontTx/>
              <a:buNone/>
              <a:defRPr/>
            </a:pPr>
            <a:r>
              <a:rPr lang="fa-IR" b="1" kern="0" dirty="0">
                <a:cs typeface="B Badr" pitchFamily="2" charset="-78"/>
              </a:rPr>
              <a:t>   در حالی که در تحقیق های علمی ودانشگاهی ،مسئله مورد تحقیق لزوماًمسئله خود محققق نیست، بلکه محقق به عنوان فردی حرفه ای وارد جریان پژوهش می شود.</a:t>
            </a:r>
            <a:endParaRPr lang="en-US" b="1" kern="0" dirty="0">
              <a:cs typeface="B Badr" pitchFamily="2" charset="-78"/>
            </a:endParaRPr>
          </a:p>
        </p:txBody>
      </p:sp>
    </p:spTree>
    <p:extLst>
      <p:ext uri="{BB962C8B-B14F-4D97-AF65-F5344CB8AC3E}">
        <p14:creationId xmlns:p14="http://schemas.microsoft.com/office/powerpoint/2010/main" val="4025407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2">
            <a:extLst>
              <a:ext uri="{FF2B5EF4-FFF2-40B4-BE49-F238E27FC236}">
                <a16:creationId xmlns:a16="http://schemas.microsoft.com/office/drawing/2014/main" id="{C86C9908-FB83-478B-8AED-9A7F165B473B}"/>
              </a:ext>
            </a:extLst>
          </p:cNvPr>
          <p:cNvSpPr txBox="1">
            <a:spLocks noChangeArrowheads="1"/>
          </p:cNvSpPr>
          <p:nvPr/>
        </p:nvSpPr>
        <p:spPr bwMode="auto">
          <a:xfrm>
            <a:off x="3743757" y="127548"/>
            <a:ext cx="8229600" cy="1143000"/>
          </a:xfrm>
          <a:prstGeom prst="rect">
            <a:avLst/>
          </a:prstGeom>
          <a:solidFill>
            <a:srgbClr val="FF6600"/>
          </a:solidFill>
          <a:ln w="57150">
            <a:solidFill>
              <a:srgbClr val="00B05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altLang="en-US" sz="3600" b="1" i="0" u="none" strike="noStrike" kern="0" cap="none" spc="0" normalizeH="0" baseline="0" noProof="0" dirty="0">
                <a:ln>
                  <a:noFill/>
                </a:ln>
                <a:solidFill>
                  <a:schemeClr val="tx1"/>
                </a:solidFill>
                <a:effectLst/>
                <a:uLnTx/>
                <a:uFillTx/>
                <a:latin typeface="Arial"/>
                <a:ea typeface="+mj-ea"/>
                <a:cs typeface="B Titr" pitchFamily="2" charset="-78"/>
              </a:rPr>
              <a:t>-ویژگی های اقدام پژوهی :</a:t>
            </a:r>
            <a:endParaRPr kumimoji="0" lang="en-US" altLang="en-US" sz="3600" b="1" i="0" u="none" strike="noStrike" kern="0" cap="none" spc="0" normalizeH="0" baseline="0" noProof="0" dirty="0">
              <a:ln>
                <a:noFill/>
              </a:ln>
              <a:solidFill>
                <a:schemeClr val="tx1"/>
              </a:solidFill>
              <a:effectLst/>
              <a:uLnTx/>
              <a:uFillTx/>
              <a:latin typeface="Arial"/>
              <a:ea typeface="+mj-ea"/>
              <a:cs typeface="B Titr" pitchFamily="2" charset="-78"/>
            </a:endParaRPr>
          </a:p>
        </p:txBody>
      </p:sp>
      <p:sp>
        <p:nvSpPr>
          <p:cNvPr id="6" name="Rectangle 3">
            <a:extLst>
              <a:ext uri="{FF2B5EF4-FFF2-40B4-BE49-F238E27FC236}">
                <a16:creationId xmlns:a16="http://schemas.microsoft.com/office/drawing/2014/main" id="{C012F2DE-C72D-4C95-8A0E-4104508E2D45}"/>
              </a:ext>
            </a:extLst>
          </p:cNvPr>
          <p:cNvSpPr txBox="1">
            <a:spLocks noChangeArrowheads="1"/>
          </p:cNvSpPr>
          <p:nvPr/>
        </p:nvSpPr>
        <p:spPr bwMode="auto">
          <a:xfrm>
            <a:off x="3829396" y="1556067"/>
            <a:ext cx="8229600" cy="4525963"/>
          </a:xfrm>
          <a:prstGeom prst="rect">
            <a:avLst/>
          </a:prstGeom>
          <a:solidFill>
            <a:srgbClr val="FFFFFF"/>
          </a:solidFill>
          <a:ln w="76200">
            <a:solidFill>
              <a:srgbClr val="FF660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 defTabSz="914400" rtl="1" eaLnBrk="1" fontAlgn="base" latinLnBrk="0" hangingPunct="1">
              <a:lnSpc>
                <a:spcPct val="100000"/>
              </a:lnSpc>
              <a:spcBef>
                <a:spcPct val="20000"/>
              </a:spcBef>
              <a:spcAft>
                <a:spcPct val="0"/>
              </a:spcAft>
              <a:buClrTx/>
              <a:buSzTx/>
              <a:buFontTx/>
              <a:buNone/>
              <a:tabLst/>
              <a:defRPr/>
            </a:pPr>
            <a:endParaRPr kumimoji="0" lang="fa-IR" altLang="en-US" sz="2800" b="1" i="0" u="none" strike="noStrike" kern="0" cap="none" spc="0" normalizeH="0" baseline="0" noProof="0">
              <a:ln>
                <a:noFill/>
              </a:ln>
              <a:solidFill>
                <a:srgbClr val="000000"/>
              </a:solidFill>
              <a:effectLst/>
              <a:uLnTx/>
              <a:uFillTx/>
              <a:latin typeface="Arial"/>
              <a:ea typeface="+mn-ea"/>
              <a:cs typeface="B Zar" pitchFamily="2" charset="-78"/>
            </a:endParaRP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Zar" pitchFamily="2" charset="-78"/>
              </a:rPr>
              <a:t>1.پژوهشی مشارکتی است.</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Zar" pitchFamily="2" charset="-78"/>
              </a:rPr>
              <a:t>2.تأکید بر عمل دارد.</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Zar" pitchFamily="2" charset="-78"/>
              </a:rPr>
              <a:t>3.خود ارزیاب است.</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Zar" pitchFamily="2" charset="-78"/>
              </a:rPr>
              <a:t>4.مبتنی بر ارزش های درونی افراد است.</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Zar" pitchFamily="2" charset="-78"/>
              </a:rPr>
              <a:t>5. روشی ساده است.</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Zar" pitchFamily="2" charset="-78"/>
              </a:rPr>
              <a:t>5. تعمیم پذیری یافته ها ضروری نیست.</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Zar" pitchFamily="2" charset="-78"/>
              </a:rPr>
              <a:t>5. نگاهی از درون است.</a:t>
            </a:r>
            <a:endParaRPr kumimoji="0" lang="en-US" altLang="en-US" sz="2800" b="1" i="0" u="none" strike="noStrike" kern="0" cap="none" spc="0" normalizeH="0" baseline="0" noProof="0" dirty="0">
              <a:ln>
                <a:noFill/>
              </a:ln>
              <a:solidFill>
                <a:srgbClr val="000000"/>
              </a:solidFill>
              <a:effectLst/>
              <a:uLnTx/>
              <a:uFillTx/>
              <a:latin typeface="Arial"/>
              <a:ea typeface="+mn-ea"/>
              <a:cs typeface="B Zar" pitchFamily="2" charset="-78"/>
            </a:endParaRPr>
          </a:p>
        </p:txBody>
      </p:sp>
    </p:spTree>
    <p:extLst>
      <p:ext uri="{BB962C8B-B14F-4D97-AF65-F5344CB8AC3E}">
        <p14:creationId xmlns:p14="http://schemas.microsoft.com/office/powerpoint/2010/main" val="54051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4">
            <a:extLst>
              <a:ext uri="{FF2B5EF4-FFF2-40B4-BE49-F238E27FC236}">
                <a16:creationId xmlns:a16="http://schemas.microsoft.com/office/drawing/2014/main" id="{446EBE9D-8E0C-42BD-B356-DBD14870B75A}"/>
              </a:ext>
            </a:extLst>
          </p:cNvPr>
          <p:cNvSpPr>
            <a:spLocks noChangeArrowheads="1"/>
          </p:cNvSpPr>
          <p:nvPr/>
        </p:nvSpPr>
        <p:spPr bwMode="auto">
          <a:xfrm>
            <a:off x="3165821" y="490450"/>
            <a:ext cx="889317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16827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just" rtl="1" eaLnBrk="1" fontAlgn="base" hangingPunct="1">
              <a:spcBef>
                <a:spcPct val="0"/>
              </a:spcBef>
              <a:spcAft>
                <a:spcPct val="0"/>
              </a:spcAft>
              <a:buClr>
                <a:srgbClr val="BBE0E3"/>
              </a:buClr>
              <a:buFont typeface="Wingdings" pitchFamily="2" charset="2"/>
              <a:buNone/>
            </a:pPr>
            <a:r>
              <a:rPr lang="fa-IR" altLang="en-US" sz="5400" b="1" dirty="0">
                <a:solidFill>
                  <a:srgbClr val="000000"/>
                </a:solidFill>
                <a:cs typeface="B Zar" pitchFamily="2" charset="-78"/>
              </a:rPr>
              <a:t>نکته:</a:t>
            </a:r>
          </a:p>
          <a:p>
            <a:pPr algn="just" rtl="1" eaLnBrk="1" fontAlgn="base" hangingPunct="1">
              <a:spcBef>
                <a:spcPct val="0"/>
              </a:spcBef>
              <a:spcAft>
                <a:spcPct val="0"/>
              </a:spcAft>
              <a:buClr>
                <a:srgbClr val="BBE0E3"/>
              </a:buClr>
              <a:buFont typeface="Wingdings" pitchFamily="2" charset="2"/>
              <a:buNone/>
            </a:pPr>
            <a:r>
              <a:rPr lang="fa-IR" altLang="en-US" sz="4800" b="1" dirty="0">
                <a:solidFill>
                  <a:srgbClr val="000000"/>
                </a:solidFill>
                <a:cs typeface="B Zar" pitchFamily="2" charset="-78"/>
              </a:rPr>
              <a:t>اقدام پژوهی یک </a:t>
            </a:r>
            <a:r>
              <a:rPr lang="fa-IR" altLang="en-US" sz="4800" b="1" u="sng" dirty="0">
                <a:solidFill>
                  <a:srgbClr val="000000"/>
                </a:solidFill>
                <a:cs typeface="B Zar" pitchFamily="2" charset="-78"/>
              </a:rPr>
              <a:t>فعالیت علمی</a:t>
            </a:r>
            <a:r>
              <a:rPr lang="fa-IR" altLang="en-US" sz="4800" b="1" dirty="0">
                <a:solidFill>
                  <a:srgbClr val="000000"/>
                </a:solidFill>
                <a:cs typeface="B Zar" pitchFamily="2" charset="-78"/>
              </a:rPr>
              <a:t> است. زیرا طی یک فرآیند علمی به نتیجه میرسد و مبتنی بر روش حل مساله است وپنج مرحله روش </a:t>
            </a:r>
            <a:r>
              <a:rPr lang="fa-IR" altLang="en-US" sz="3600" b="1" dirty="0">
                <a:solidFill>
                  <a:srgbClr val="000000"/>
                </a:solidFill>
                <a:cs typeface="B Zar" pitchFamily="2" charset="-78"/>
              </a:rPr>
              <a:t>علمی</a:t>
            </a:r>
            <a:r>
              <a:rPr lang="fa-IR" altLang="en-US" sz="3600" b="1" u="sng" dirty="0">
                <a:solidFill>
                  <a:srgbClr val="000000"/>
                </a:solidFill>
                <a:cs typeface="B Zar" pitchFamily="2" charset="-78"/>
              </a:rPr>
              <a:t>(مسئله یابی،توصیف و تبیین مسئله،فرضیه سازی،آزمون فرضیه و ارزشیابی)</a:t>
            </a:r>
            <a:r>
              <a:rPr lang="fa-IR" altLang="en-US" sz="4800" b="1" u="sng" dirty="0">
                <a:solidFill>
                  <a:srgbClr val="000000"/>
                </a:solidFill>
                <a:cs typeface="B Zar" pitchFamily="2" charset="-78"/>
              </a:rPr>
              <a:t> </a:t>
            </a:r>
            <a:r>
              <a:rPr lang="fa-IR" altLang="en-US" sz="4800" b="1" dirty="0">
                <a:solidFill>
                  <a:srgbClr val="000000"/>
                </a:solidFill>
                <a:cs typeface="B Zar" pitchFamily="2" charset="-78"/>
              </a:rPr>
              <a:t>در آن رعایت می شود.</a:t>
            </a:r>
            <a:endParaRPr lang="en-US" altLang="en-US" sz="4800" b="1" dirty="0">
              <a:solidFill>
                <a:srgbClr val="000000"/>
              </a:solidFill>
              <a:cs typeface="B Zar" pitchFamily="2" charset="-78"/>
            </a:endParaRPr>
          </a:p>
        </p:txBody>
      </p:sp>
    </p:spTree>
    <p:extLst>
      <p:ext uri="{BB962C8B-B14F-4D97-AF65-F5344CB8AC3E}">
        <p14:creationId xmlns:p14="http://schemas.microsoft.com/office/powerpoint/2010/main" val="2931676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028950" y="382385"/>
            <a:ext cx="881443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Content Placeholder 1">
            <a:extLst>
              <a:ext uri="{FF2B5EF4-FFF2-40B4-BE49-F238E27FC236}">
                <a16:creationId xmlns:a16="http://schemas.microsoft.com/office/drawing/2014/main" id="{AA4BCF68-513D-40B9-9642-FD30C93E4745}"/>
              </a:ext>
            </a:extLst>
          </p:cNvPr>
          <p:cNvSpPr txBox="1">
            <a:spLocks/>
          </p:cNvSpPr>
          <p:nvPr/>
        </p:nvSpPr>
        <p:spPr bwMode="auto">
          <a:xfrm>
            <a:off x="2726372" y="1003069"/>
            <a:ext cx="9117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altLang="en-US" sz="4000" b="0" i="0" u="none" strike="noStrike" kern="0" cap="none" spc="0" normalizeH="0" baseline="0" noProof="0" dirty="0">
                <a:ln>
                  <a:noFill/>
                </a:ln>
                <a:solidFill>
                  <a:srgbClr val="000000"/>
                </a:solidFill>
                <a:effectLst/>
                <a:uLnTx/>
                <a:uFillTx/>
                <a:latin typeface="Arial"/>
                <a:ea typeface="+mn-ea"/>
                <a:cs typeface="B Zar" pitchFamily="2" charset="-78"/>
              </a:rPr>
              <a:t>توجه کنیم :</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altLang="en-US" sz="4000" b="0" i="0" u="none" strike="noStrike" kern="0" cap="none" spc="0" normalizeH="0" baseline="0" noProof="0" dirty="0">
                <a:ln>
                  <a:noFill/>
                </a:ln>
                <a:solidFill>
                  <a:srgbClr val="000000"/>
                </a:solidFill>
                <a:effectLst/>
                <a:uLnTx/>
                <a:uFillTx/>
                <a:latin typeface="Arial"/>
                <a:ea typeface="+mn-ea"/>
                <a:cs typeface="B Zar" pitchFamily="2" charset="-78"/>
              </a:rPr>
              <a:t>ضمیر به کاررفته در این پژوهش ”من ” یا ” ما“ است.</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altLang="en-US" sz="4000" b="0" i="0" u="none" strike="noStrike" kern="0" cap="none" spc="0" normalizeH="0" baseline="0" noProof="0" dirty="0">
                <a:ln>
                  <a:noFill/>
                </a:ln>
                <a:solidFill>
                  <a:srgbClr val="000000"/>
                </a:solidFill>
                <a:effectLst/>
                <a:uLnTx/>
                <a:uFillTx/>
                <a:latin typeface="Arial"/>
                <a:ea typeface="+mn-ea"/>
                <a:cs typeface="B Zar" pitchFamily="2" charset="-78"/>
              </a:rPr>
              <a:t>مثلاً:چگونه می توانم املای سارا را تقویت </a:t>
            </a:r>
            <a:r>
              <a:rPr kumimoji="0" lang="fa-IR" altLang="en-US" sz="4000" b="0" i="0" u="sng" strike="noStrike" kern="0" cap="none" spc="0" normalizeH="0" baseline="0" noProof="0" dirty="0">
                <a:ln>
                  <a:noFill/>
                </a:ln>
                <a:solidFill>
                  <a:srgbClr val="000000"/>
                </a:solidFill>
                <a:effectLst/>
                <a:uLnTx/>
                <a:uFillTx/>
                <a:latin typeface="Arial"/>
                <a:ea typeface="+mn-ea"/>
                <a:cs typeface="B Zar" pitchFamily="2" charset="-78"/>
              </a:rPr>
              <a:t>کنم</a:t>
            </a:r>
            <a:r>
              <a:rPr kumimoji="0" lang="fa-IR" altLang="en-US" sz="4000" b="0" i="0" u="none" strike="noStrike" kern="0" cap="none" spc="0" normalizeH="0" baseline="0" noProof="0" dirty="0">
                <a:ln>
                  <a:noFill/>
                </a:ln>
                <a:solidFill>
                  <a:srgbClr val="000000"/>
                </a:solidFill>
                <a:effectLst/>
                <a:uLnTx/>
                <a:uFillTx/>
                <a:latin typeface="Arial"/>
                <a:ea typeface="+mn-ea"/>
                <a:cs typeface="B Zar" pitchFamily="2" charset="-78"/>
              </a:rPr>
              <a:t>؟</a:t>
            </a:r>
            <a:endParaRPr kumimoji="0" lang="fa-IR" altLang="en-US" sz="4000" b="0" i="0" u="none" strike="noStrike" kern="0" cap="none" spc="0" normalizeH="0" baseline="0" noProof="0" dirty="0">
              <a:ln>
                <a:noFill/>
              </a:ln>
              <a:solidFill>
                <a:srgbClr val="000000"/>
              </a:solidFill>
              <a:effectLst/>
              <a:uLnTx/>
              <a:uFillTx/>
              <a:latin typeface="Arial"/>
              <a:ea typeface="+mn-ea"/>
              <a:cs typeface="B Ferdosi" pitchFamily="2" charset="-78"/>
            </a:endParaRPr>
          </a:p>
          <a:p>
            <a:pPr marL="342900" marR="0" lvl="0" indent="-342900" algn="ctr" defTabSz="914400" rtl="1" eaLnBrk="0" fontAlgn="base" latinLnBrk="0" hangingPunct="0">
              <a:lnSpc>
                <a:spcPct val="100000"/>
              </a:lnSpc>
              <a:spcBef>
                <a:spcPct val="20000"/>
              </a:spcBef>
              <a:spcAft>
                <a:spcPct val="0"/>
              </a:spcAft>
              <a:buClrTx/>
              <a:buSzTx/>
              <a:buFontTx/>
              <a:buChar char="•"/>
              <a:tabLst/>
              <a:defRPr/>
            </a:pPr>
            <a:r>
              <a:rPr kumimoji="0" lang="fa-IR" altLang="en-US" sz="4000" b="0" i="0" u="none" strike="noStrike" kern="0" cap="none" spc="0" normalizeH="0" baseline="0" noProof="0" dirty="0">
                <a:ln>
                  <a:noFill/>
                </a:ln>
                <a:solidFill>
                  <a:srgbClr val="000000"/>
                </a:solidFill>
                <a:effectLst/>
                <a:uLnTx/>
                <a:uFillTx/>
                <a:latin typeface="Arial"/>
                <a:ea typeface="+mn-ea"/>
                <a:cs typeface="B Ferdosi" pitchFamily="2" charset="-78"/>
              </a:rPr>
              <a:t>مو</a:t>
            </a:r>
            <a:r>
              <a:rPr kumimoji="0" lang="fa-IR" altLang="en-US" sz="4000" b="0" i="0" u="none" strike="noStrike" kern="0" cap="none" spc="0" normalizeH="0" baseline="0" noProof="0" dirty="0">
                <a:ln>
                  <a:noFill/>
                </a:ln>
                <a:solidFill>
                  <a:srgbClr val="000000"/>
                </a:solidFill>
                <a:effectLst/>
                <a:uLnTx/>
                <a:uFillTx/>
                <a:latin typeface="Arial"/>
                <a:ea typeface="+mn-ea"/>
                <a:cs typeface="B Zar" pitchFamily="2" charset="-78"/>
              </a:rPr>
              <a:t>ضوعی که به </a:t>
            </a:r>
            <a:r>
              <a:rPr kumimoji="0" lang="fa-IR" altLang="en-US" sz="4000" b="0" i="0" u="sng" strike="noStrike" kern="0" cap="none" spc="0" normalizeH="0" baseline="0" noProof="0" dirty="0">
                <a:ln>
                  <a:noFill/>
                </a:ln>
                <a:solidFill>
                  <a:srgbClr val="000000"/>
                </a:solidFill>
                <a:effectLst/>
                <a:uLnTx/>
                <a:uFillTx/>
                <a:latin typeface="Arial"/>
                <a:ea typeface="+mn-ea"/>
                <a:cs typeface="B Zar" pitchFamily="2" charset="-78"/>
              </a:rPr>
              <a:t>من یا ما </a:t>
            </a:r>
            <a:r>
              <a:rPr kumimoji="0" lang="fa-IR" altLang="en-US" sz="4000" b="0" i="0" u="none" strike="noStrike" kern="0" cap="none" spc="0" normalizeH="0" baseline="0" noProof="0" dirty="0">
                <a:ln>
                  <a:noFill/>
                </a:ln>
                <a:solidFill>
                  <a:srgbClr val="000000"/>
                </a:solidFill>
                <a:effectLst/>
                <a:uLnTx/>
                <a:uFillTx/>
                <a:latin typeface="Arial"/>
                <a:ea typeface="+mn-ea"/>
                <a:cs typeface="B Zar" pitchFamily="2" charset="-78"/>
              </a:rPr>
              <a:t>ارتباط ندارد، موضوعی عمومی است. وموضوع پژوهش درعمل نخواهد بود.</a:t>
            </a:r>
            <a:endParaRPr kumimoji="0" lang="en-US" altLang="en-US" sz="4000" b="0" i="0" u="none" strike="noStrike" kern="0" cap="none" spc="0" normalizeH="0" baseline="0" noProof="0" dirty="0">
              <a:ln>
                <a:noFill/>
              </a:ln>
              <a:solidFill>
                <a:srgbClr val="000000"/>
              </a:solidFill>
              <a:effectLst/>
              <a:uLnTx/>
              <a:uFillTx/>
              <a:latin typeface="Arial"/>
              <a:ea typeface="+mn-ea"/>
              <a:cs typeface="B Zar"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605516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C7670A25-4DAF-4D12-9663-23740FF03A6A}"/>
              </a:ext>
            </a:extLst>
          </p:cNvPr>
          <p:cNvSpPr txBox="1">
            <a:spLocks/>
          </p:cNvSpPr>
          <p:nvPr/>
        </p:nvSpPr>
        <p:spPr bwMode="auto">
          <a:xfrm>
            <a:off x="3613785" y="235613"/>
            <a:ext cx="8229600" cy="1143000"/>
          </a:xfrm>
          <a:prstGeom prst="rect">
            <a:avLst/>
          </a:prstGeom>
          <a:solidFill>
            <a:srgbClr val="FFFFFF"/>
          </a:solidFill>
          <a:ln w="57150">
            <a:solidFill>
              <a:srgbClr val="FF66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altLang="en-US" sz="3200" b="1" i="0" u="none" strike="noStrike" kern="0" cap="none" spc="0" normalizeH="0" baseline="0" noProof="0">
                <a:ln>
                  <a:noFill/>
                </a:ln>
                <a:solidFill>
                  <a:srgbClr val="000000"/>
                </a:solidFill>
                <a:effectLst/>
                <a:uLnTx/>
                <a:uFillTx/>
                <a:latin typeface="Arial"/>
                <a:ea typeface="+mj-ea"/>
                <a:cs typeface="B Jadid" pitchFamily="2" charset="-78"/>
              </a:rPr>
              <a:t>ازکجاباید شروع کرد و با کدام مسئله؟</a:t>
            </a:r>
            <a:endParaRPr kumimoji="0" lang="en-US" altLang="en-US" sz="4400" b="0" i="0" u="none" strike="noStrike" kern="0" cap="none" spc="0" normalizeH="0" baseline="0" noProof="0" dirty="0">
              <a:ln>
                <a:noFill/>
              </a:ln>
              <a:solidFill>
                <a:srgbClr val="000000"/>
              </a:solidFill>
              <a:effectLst/>
              <a:uLnTx/>
              <a:uFillTx/>
              <a:latin typeface="Arial"/>
              <a:ea typeface="+mj-ea"/>
              <a:cs typeface="Arial"/>
            </a:endParaRPr>
          </a:p>
        </p:txBody>
      </p:sp>
      <p:sp>
        <p:nvSpPr>
          <p:cNvPr id="6" name="Content Placeholder 2">
            <a:extLst>
              <a:ext uri="{FF2B5EF4-FFF2-40B4-BE49-F238E27FC236}">
                <a16:creationId xmlns:a16="http://schemas.microsoft.com/office/drawing/2014/main" id="{BAB2F6A2-7B9B-4209-955F-3B5AE43E79EE}"/>
              </a:ext>
            </a:extLst>
          </p:cNvPr>
          <p:cNvSpPr txBox="1">
            <a:spLocks/>
          </p:cNvSpPr>
          <p:nvPr/>
        </p:nvSpPr>
        <p:spPr bwMode="auto">
          <a:xfrm>
            <a:off x="3613785" y="1525385"/>
            <a:ext cx="8229600" cy="4525963"/>
          </a:xfrm>
          <a:prstGeom prst="rect">
            <a:avLst/>
          </a:prstGeom>
          <a:solidFill>
            <a:srgbClr val="FF6600"/>
          </a:solidFill>
          <a:ln w="57150">
            <a:solidFill>
              <a:srgbClr val="2D2D8A">
                <a:lumMod val="75000"/>
              </a:srgbClr>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fa-IR" altLang="en-US" sz="3200" b="1" i="0" u="none" strike="noStrike" kern="0" cap="none" spc="0" normalizeH="0" baseline="0" noProof="0" dirty="0">
                <a:ln>
                  <a:noFill/>
                </a:ln>
                <a:effectLst/>
                <a:uLnTx/>
                <a:uFillTx/>
                <a:latin typeface="Arial"/>
                <a:ea typeface="+mn-ea"/>
                <a:cs typeface="B Kamran" pitchFamily="2" charset="-78"/>
              </a:rPr>
              <a:t>اکنون باچه مسئله ای درگیر هستید،ازهمان شروع کنید.</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3200" b="1" i="0" u="none" strike="noStrike" kern="0" cap="none" spc="0" normalizeH="0" baseline="0" noProof="0" dirty="0">
                <a:ln>
                  <a:noFill/>
                </a:ln>
                <a:effectLst/>
                <a:uLnTx/>
                <a:uFillTx/>
                <a:latin typeface="Arial"/>
                <a:ea typeface="+mn-ea"/>
                <a:cs typeface="B Kamran" pitchFamily="2" charset="-78"/>
              </a:rPr>
              <a:t>   ( مسئله بهداشتی-آموزشی-اخلاقی و... )</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3200" b="1" i="0" u="none" strike="noStrike" kern="0" cap="none" spc="0" normalizeH="0" baseline="0" noProof="0" dirty="0">
                <a:ln>
                  <a:noFill/>
                </a:ln>
                <a:effectLst/>
                <a:uLnTx/>
                <a:uFillTx/>
                <a:latin typeface="Arial"/>
                <a:ea typeface="+mn-ea"/>
                <a:cs typeface="B Kamran" pitchFamily="2" charset="-78"/>
              </a:rPr>
              <a:t>    ممکن است مسئله مربوط به یک نفر یا چند نفر باشد.</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3200" b="1" i="0" u="none" strike="noStrike" kern="0" cap="none" spc="0" normalizeH="0" baseline="0" noProof="0" dirty="0">
                <a:ln>
                  <a:noFill/>
                </a:ln>
                <a:effectLst/>
                <a:uLnTx/>
                <a:uFillTx/>
                <a:latin typeface="Arial"/>
                <a:ea typeface="+mn-ea"/>
                <a:cs typeface="B Kamran" pitchFamily="2" charset="-78"/>
              </a:rPr>
              <a:t>گزارش وضع موجود :  </a:t>
            </a: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fa-IR" altLang="en-US" sz="3200" b="1" i="0" u="none" strike="noStrike" kern="0" cap="none" spc="0" normalizeH="0" baseline="0" noProof="0" dirty="0">
                <a:ln>
                  <a:noFill/>
                </a:ln>
                <a:effectLst/>
                <a:uLnTx/>
                <a:uFillTx/>
                <a:latin typeface="Arial"/>
                <a:ea typeface="+mn-ea"/>
                <a:cs typeface="B Kamran" pitchFamily="2" charset="-78"/>
              </a:rPr>
              <a:t>پس از بررسی وضعیت موجود، لازم است رخدادهای آن را به صورت منطقی تنظیم وگزارش کنید. </a:t>
            </a:r>
            <a:endParaRPr kumimoji="0" lang="en-US" altLang="en-US" sz="3200" b="1" i="0" u="none" strike="noStrike" kern="0" cap="none" spc="0" normalizeH="0" baseline="0" noProof="0" dirty="0">
              <a:ln>
                <a:noFill/>
              </a:ln>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a:ln>
                <a:noFill/>
              </a:ln>
              <a:solidFill>
                <a:srgbClr val="FFFFFF">
                  <a:lumMod val="95000"/>
                </a:srgbClr>
              </a:solidFill>
              <a:effectLst/>
              <a:uLnTx/>
              <a:uFillTx/>
              <a:latin typeface="Arial"/>
              <a:ea typeface="+mn-ea"/>
              <a:cs typeface="Arial"/>
            </a:endParaRPr>
          </a:p>
        </p:txBody>
      </p:sp>
    </p:spTree>
    <p:extLst>
      <p:ext uri="{BB962C8B-B14F-4D97-AF65-F5344CB8AC3E}">
        <p14:creationId xmlns:p14="http://schemas.microsoft.com/office/powerpoint/2010/main" val="303437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6210805F-FE35-4915-9D90-BE74EFEDAD92}"/>
              </a:ext>
            </a:extLst>
          </p:cNvPr>
          <p:cNvSpPr txBox="1">
            <a:spLocks/>
          </p:cNvSpPr>
          <p:nvPr/>
        </p:nvSpPr>
        <p:spPr bwMode="auto">
          <a:xfrm>
            <a:off x="3613785" y="152746"/>
            <a:ext cx="8229600" cy="1143000"/>
          </a:xfrm>
          <a:prstGeom prst="rect">
            <a:avLst/>
          </a:prstGeom>
          <a:solidFill>
            <a:srgbClr val="FF6600"/>
          </a:solidFill>
          <a:ln w="5715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altLang="en-US" sz="4000" b="1" i="0" u="none" strike="noStrike" kern="0" cap="none" spc="0" normalizeH="0" baseline="0" noProof="0">
                <a:ln>
                  <a:noFill/>
                </a:ln>
                <a:solidFill>
                  <a:srgbClr val="FFFFFF"/>
                </a:solidFill>
                <a:effectLst/>
                <a:uLnTx/>
                <a:uFillTx/>
                <a:latin typeface="Arial"/>
                <a:ea typeface="+mj-ea"/>
                <a:cs typeface="B Jadid" pitchFamily="2" charset="-78"/>
              </a:rPr>
              <a:t>مشخص كردن موضوع و عنوان پژوهش: </a:t>
            </a:r>
            <a:endParaRPr kumimoji="0" lang="en-US" altLang="en-US" sz="4000" b="0" i="0" u="none" strike="noStrike" kern="0" cap="none" spc="0" normalizeH="0" baseline="0" noProof="0" dirty="0">
              <a:ln>
                <a:noFill/>
              </a:ln>
              <a:solidFill>
                <a:srgbClr val="FFFFFF"/>
              </a:solidFill>
              <a:effectLst/>
              <a:uLnTx/>
              <a:uFillTx/>
              <a:latin typeface="Arial"/>
              <a:ea typeface="+mj-ea"/>
              <a:cs typeface="B Jadid" pitchFamily="2" charset="-78"/>
            </a:endParaRPr>
          </a:p>
        </p:txBody>
      </p:sp>
      <p:sp>
        <p:nvSpPr>
          <p:cNvPr id="6" name="Content Placeholder 2">
            <a:extLst>
              <a:ext uri="{FF2B5EF4-FFF2-40B4-BE49-F238E27FC236}">
                <a16:creationId xmlns:a16="http://schemas.microsoft.com/office/drawing/2014/main" id="{7CD20071-278A-4011-BD6E-E28557CC3465}"/>
              </a:ext>
            </a:extLst>
          </p:cNvPr>
          <p:cNvSpPr txBox="1">
            <a:spLocks/>
          </p:cNvSpPr>
          <p:nvPr/>
        </p:nvSpPr>
        <p:spPr bwMode="auto">
          <a:xfrm>
            <a:off x="3613785" y="1455276"/>
            <a:ext cx="8229600" cy="5141913"/>
          </a:xfrm>
          <a:prstGeom prst="rect">
            <a:avLst/>
          </a:prstGeom>
          <a:solidFill>
            <a:srgbClr val="FFFFFF"/>
          </a:solidFill>
          <a:ln w="57150">
            <a:solidFill>
              <a:srgbClr val="FF660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Low" defTabSz="914400" rtl="1" eaLnBrk="0" fontAlgn="base" latinLnBrk="0" hangingPunct="0">
              <a:lnSpc>
                <a:spcPct val="100000"/>
              </a:lnSpc>
              <a:spcBef>
                <a:spcPct val="20000"/>
              </a:spcBef>
              <a:spcAft>
                <a:spcPct val="0"/>
              </a:spcAft>
              <a:buClrTx/>
              <a:buSzTx/>
              <a:buFontTx/>
              <a:buChar char="•"/>
              <a:tabLst/>
              <a:defRPr/>
            </a:pPr>
            <a:r>
              <a:rPr kumimoji="0" lang="fa-IR" altLang="en-US" sz="2400" b="0" i="0" u="none" strike="noStrike" kern="0" cap="none" spc="0" normalizeH="0" baseline="0" noProof="0">
                <a:ln>
                  <a:noFill/>
                </a:ln>
                <a:solidFill>
                  <a:srgbClr val="000000"/>
                </a:solidFill>
                <a:effectLst/>
                <a:uLnTx/>
                <a:uFillTx/>
                <a:latin typeface="Arial"/>
                <a:ea typeface="+mn-ea"/>
                <a:cs typeface="B Koodak" pitchFamily="2" charset="-78"/>
              </a:rPr>
              <a:t>نخستين گام در هر پژوهش تعيين موضوع مي باشد موضوعي كه انتخاب مي كنيد بايد داراي اين ويژگيها باشد: </a:t>
            </a:r>
            <a:endParaRPr kumimoji="0" lang="en-US" altLang="en-US" sz="2400" b="0" i="0" u="none" strike="noStrike" kern="0" cap="none" spc="0" normalizeH="0" baseline="0" noProof="0">
              <a:ln>
                <a:noFill/>
              </a:ln>
              <a:solidFill>
                <a:srgbClr val="000000"/>
              </a:solidFill>
              <a:effectLst/>
              <a:uLnTx/>
              <a:uFillTx/>
              <a:latin typeface="Arial"/>
              <a:ea typeface="+mn-ea"/>
              <a:cs typeface="B Koodak"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ü"/>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Kamran" pitchFamily="2" charset="-78"/>
              </a:rPr>
              <a:t>الف: مورد علاقه شما باشد:</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ü"/>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Kamran" pitchFamily="2" charset="-78"/>
              </a:rPr>
              <a:t> ب: پژوهش پذير باشد:بعضی از موضوعات به علل گوناگوني پژوهش پذير نيستند .براي نمونه اين سوأل کلي که «چگونه مي توانم هوش کودکان راافزايش دهم؟» پژوهش پذير نيست،اما این موضوع:«چگونه توانستم دانش آموزان مقطع دبيرستان رابه درس انگليسي علاقمند نمايم»مناسب است.</a:t>
            </a: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ü"/>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Kamran" pitchFamily="2" charset="-78"/>
              </a:rPr>
              <a:t>ج: داراي اهميت باشد. </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ü"/>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Kamran" pitchFamily="2" charset="-78"/>
              </a:rPr>
              <a:t>د: در توان پژوهشگر باشد</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ü"/>
              <a:tabLst/>
              <a:defRPr/>
            </a:pPr>
            <a:r>
              <a:rPr kumimoji="0" lang="fa-IR" altLang="en-US" sz="2800" b="1" i="0" u="none" strike="noStrike" kern="0" cap="none" spc="0" normalizeH="0" baseline="0" noProof="0">
                <a:ln>
                  <a:noFill/>
                </a:ln>
                <a:solidFill>
                  <a:srgbClr val="000000"/>
                </a:solidFill>
                <a:effectLst/>
                <a:uLnTx/>
                <a:uFillTx/>
                <a:latin typeface="Arial"/>
                <a:ea typeface="+mn-ea"/>
                <a:cs typeface="B Kamran" pitchFamily="2" charset="-78"/>
              </a:rPr>
              <a:t> ه: منابع اطلاعاتي كافي در اختيار باشد.اطلاعات،اساس هر پژوهش را تشكيل ميدهد،عدم دسترسي محقق به اطلاعات كافي كار تحقيق را دشوار مي كند.</a:t>
            </a:r>
            <a:endParaRPr kumimoji="0" lang="en-US" altLang="en-US" sz="2800" b="1" i="0" u="none" strike="noStrike" kern="0" cap="none" spc="0" normalizeH="0" baseline="0" noProof="0" dirty="0">
              <a:ln>
                <a:noFill/>
              </a:ln>
              <a:solidFill>
                <a:srgbClr val="000000"/>
              </a:solidFill>
              <a:effectLst/>
              <a:uLnTx/>
              <a:uFillTx/>
              <a:latin typeface="Arial"/>
              <a:ea typeface="+mn-ea"/>
              <a:cs typeface="B Kamran" pitchFamily="2" charset="-78"/>
            </a:endParaRPr>
          </a:p>
        </p:txBody>
      </p:sp>
    </p:spTree>
    <p:extLst>
      <p:ext uri="{BB962C8B-B14F-4D97-AF65-F5344CB8AC3E}">
        <p14:creationId xmlns:p14="http://schemas.microsoft.com/office/powerpoint/2010/main" val="1620540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1">
            <a:extLst>
              <a:ext uri="{FF2B5EF4-FFF2-40B4-BE49-F238E27FC236}">
                <a16:creationId xmlns:a16="http://schemas.microsoft.com/office/drawing/2014/main" id="{EC7C25BA-0451-4369-A20D-01D7CFBD2C5B}"/>
              </a:ext>
            </a:extLst>
          </p:cNvPr>
          <p:cNvSpPr>
            <a:spLocks noChangeArrowheads="1"/>
          </p:cNvSpPr>
          <p:nvPr/>
        </p:nvSpPr>
        <p:spPr bwMode="auto">
          <a:xfrm>
            <a:off x="2914996" y="235613"/>
            <a:ext cx="91440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marL="6350" indent="260350" algn="r" rtl="1" eaLnBrk="1" fontAlgn="base" hangingPunct="1">
              <a:spcBef>
                <a:spcPct val="0"/>
              </a:spcBef>
              <a:spcAft>
                <a:spcPct val="0"/>
              </a:spcAft>
              <a:buFontTx/>
              <a:buChar char="-"/>
              <a:defRPr/>
            </a:pPr>
            <a:r>
              <a:rPr lang="fa-IR" altLang="en-US" sz="2800" b="1" dirty="0">
                <a:solidFill>
                  <a:srgbClr val="000000"/>
                </a:solidFill>
                <a:cs typeface="B Zar" pitchFamily="2" charset="-78"/>
              </a:rPr>
              <a:t>معمولا ً در اقدام پژوهي مسأله به صورت يک جمله ي پرسشي مطرح مي شود :«چگونه مي توانم  ...................    بهبود بخشم ؟» </a:t>
            </a:r>
            <a:r>
              <a:rPr lang="fa-IR" sz="2800" b="1" dirty="0">
                <a:solidFill>
                  <a:srgbClr val="000000"/>
                </a:solidFill>
                <a:cs typeface="B Zar" pitchFamily="2" charset="-78"/>
              </a:rPr>
              <a:t>موضوعات اقدام پژوهی عمدتا با کلمات اصلاح،بهبود، تشخیص،برطرف کردن ، افزایش، کاهش ،چگونه می توانم، رفع مشکلات و....همراه است.</a:t>
            </a:r>
            <a:endParaRPr lang="fa-IR" altLang="en-US" sz="2800" b="1" dirty="0">
              <a:solidFill>
                <a:srgbClr val="000000"/>
              </a:solidFill>
              <a:cs typeface="B Zar" pitchFamily="2" charset="-78"/>
            </a:endParaRPr>
          </a:p>
          <a:p>
            <a:pPr algn="r" rtl="1" eaLnBrk="1" fontAlgn="base" hangingPunct="1">
              <a:lnSpc>
                <a:spcPct val="150000"/>
              </a:lnSpc>
              <a:spcBef>
                <a:spcPct val="0"/>
              </a:spcBef>
              <a:spcAft>
                <a:spcPct val="0"/>
              </a:spcAft>
              <a:defRPr/>
            </a:pPr>
            <a:r>
              <a:rPr lang="fa-IR" altLang="en-US" sz="3200" dirty="0">
                <a:solidFill>
                  <a:srgbClr val="000000"/>
                </a:solidFill>
                <a:cs typeface="B Zar" pitchFamily="2" charset="-78"/>
              </a:rPr>
              <a:t> </a:t>
            </a:r>
          </a:p>
          <a:p>
            <a:pPr algn="r" rtl="1" eaLnBrk="1" fontAlgn="base" hangingPunct="1">
              <a:lnSpc>
                <a:spcPct val="150000"/>
              </a:lnSpc>
              <a:spcBef>
                <a:spcPct val="0"/>
              </a:spcBef>
              <a:spcAft>
                <a:spcPct val="0"/>
              </a:spcAft>
              <a:defRPr/>
            </a:pPr>
            <a:r>
              <a:rPr lang="fa-IR" altLang="en-US" sz="3200" dirty="0">
                <a:solidFill>
                  <a:srgbClr val="000000"/>
                </a:solidFill>
                <a:cs typeface="B Zar" pitchFamily="2" charset="-78"/>
              </a:rPr>
              <a:t> 1</a:t>
            </a:r>
            <a:r>
              <a:rPr lang="fa-IR" altLang="en-US" sz="2800" dirty="0">
                <a:solidFill>
                  <a:srgbClr val="000000"/>
                </a:solidFill>
                <a:cs typeface="B Zar" pitchFamily="2" charset="-78"/>
              </a:rPr>
              <a:t>.</a:t>
            </a:r>
            <a:r>
              <a:rPr lang="fa-IR" altLang="en-US" sz="2800" dirty="0">
                <a:solidFill>
                  <a:srgbClr val="000000"/>
                </a:solidFill>
                <a:latin typeface="Euphemia" panose="020B0503040102020104" pitchFamily="34" charset="0"/>
                <a:cs typeface="B Zar" pitchFamily="2" charset="-78"/>
              </a:rPr>
              <a:t> چگونه مي توانم در مدرسه به تفاوت هاي فردي کودکان توجه کنم ؟</a:t>
            </a:r>
            <a:endParaRPr lang="en-US" altLang="en-US" sz="2800" dirty="0">
              <a:solidFill>
                <a:srgbClr val="000000"/>
              </a:solidFill>
              <a:latin typeface="Euphemia" panose="020B0503040102020104" pitchFamily="34" charset="0"/>
              <a:cs typeface="B Zar" pitchFamily="2" charset="-78"/>
            </a:endParaRPr>
          </a:p>
          <a:p>
            <a:pPr algn="r" rtl="1" eaLnBrk="1" fontAlgn="base" hangingPunct="1">
              <a:lnSpc>
                <a:spcPct val="150000"/>
              </a:lnSpc>
              <a:spcBef>
                <a:spcPct val="0"/>
              </a:spcBef>
              <a:spcAft>
                <a:spcPct val="0"/>
              </a:spcAft>
              <a:defRPr/>
            </a:pPr>
            <a:r>
              <a:rPr lang="fa-IR" altLang="en-US" sz="2800" dirty="0">
                <a:solidFill>
                  <a:srgbClr val="000000"/>
                </a:solidFill>
                <a:latin typeface="Euphemia" panose="020B0503040102020104" pitchFamily="34" charset="0"/>
                <a:cs typeface="B Zar" pitchFamily="2" charset="-78"/>
              </a:rPr>
              <a:t>  2.چگونه مي توانم روش تدريس خود را در درس </a:t>
            </a:r>
            <a:r>
              <a:rPr lang="en-US" altLang="en-US" sz="2800" dirty="0">
                <a:solidFill>
                  <a:srgbClr val="000000"/>
                </a:solidFill>
                <a:latin typeface="Euphemia" panose="020B0503040102020104" pitchFamily="34" charset="0"/>
                <a:cs typeface="B Zar" pitchFamily="2" charset="-78"/>
              </a:rPr>
              <a:t>x</a:t>
            </a:r>
            <a:r>
              <a:rPr lang="fa-IR" altLang="en-US" sz="2800" dirty="0">
                <a:solidFill>
                  <a:srgbClr val="000000"/>
                </a:solidFill>
                <a:latin typeface="Euphemia" panose="020B0503040102020104" pitchFamily="34" charset="0"/>
                <a:cs typeface="B Zar" pitchFamily="2" charset="-78"/>
              </a:rPr>
              <a:t> اصلاح کنم ؟</a:t>
            </a:r>
            <a:endParaRPr lang="en-US" altLang="en-US" sz="2800" dirty="0">
              <a:solidFill>
                <a:srgbClr val="000000"/>
              </a:solidFill>
              <a:latin typeface="Euphemia" panose="020B0503040102020104" pitchFamily="34" charset="0"/>
              <a:cs typeface="B Zar" pitchFamily="2" charset="-78"/>
            </a:endParaRPr>
          </a:p>
          <a:p>
            <a:pPr algn="r" eaLnBrk="1" fontAlgn="base" hangingPunct="1">
              <a:lnSpc>
                <a:spcPct val="150000"/>
              </a:lnSpc>
              <a:spcBef>
                <a:spcPct val="0"/>
              </a:spcBef>
              <a:spcAft>
                <a:spcPct val="0"/>
              </a:spcAft>
              <a:defRPr/>
            </a:pPr>
            <a:r>
              <a:rPr lang="fa-IR" altLang="en-US" sz="2800" dirty="0">
                <a:solidFill>
                  <a:srgbClr val="000000"/>
                </a:solidFill>
                <a:latin typeface="Euphemia" panose="020B0503040102020104" pitchFamily="34" charset="0"/>
                <a:cs typeface="B Zar" pitchFamily="2" charset="-78"/>
              </a:rPr>
              <a:t>  3 . چگونه مي توانم والدين کودکان اين آموزشگاه را به مشارکت بيشترتشويق کنم ؟</a:t>
            </a:r>
            <a:endParaRPr lang="en-US" altLang="en-US" sz="2800" dirty="0">
              <a:solidFill>
                <a:srgbClr val="000000"/>
              </a:solidFill>
              <a:latin typeface="Euphemia" panose="020B0503040102020104" pitchFamily="34" charset="0"/>
              <a:cs typeface="B Zar" pitchFamily="2" charset="-78"/>
            </a:endParaRPr>
          </a:p>
          <a:p>
            <a:pPr algn="r" rtl="1" eaLnBrk="1" fontAlgn="base" hangingPunct="1">
              <a:lnSpc>
                <a:spcPct val="150000"/>
              </a:lnSpc>
              <a:spcBef>
                <a:spcPct val="0"/>
              </a:spcBef>
              <a:spcAft>
                <a:spcPct val="0"/>
              </a:spcAft>
              <a:defRPr/>
            </a:pPr>
            <a:r>
              <a:rPr lang="fa-IR" altLang="en-US" sz="2800" dirty="0">
                <a:solidFill>
                  <a:srgbClr val="000000"/>
                </a:solidFill>
                <a:latin typeface="Euphemia" panose="020B0503040102020104" pitchFamily="34" charset="0"/>
                <a:cs typeface="B Zar" pitchFamily="2" charset="-78"/>
              </a:rPr>
              <a:t>   4.  چگونه مي توانم علاقه ي دانش آموزان به درس </a:t>
            </a:r>
            <a:r>
              <a:rPr lang="en-US" altLang="en-US" sz="2800" dirty="0">
                <a:solidFill>
                  <a:srgbClr val="000000"/>
                </a:solidFill>
                <a:latin typeface="Euphemia" panose="020B0503040102020104" pitchFamily="34" charset="0"/>
                <a:cs typeface="B Zar" pitchFamily="2" charset="-78"/>
              </a:rPr>
              <a:t>x</a:t>
            </a:r>
            <a:r>
              <a:rPr lang="fa-IR" altLang="en-US" sz="2800" dirty="0">
                <a:solidFill>
                  <a:srgbClr val="000000"/>
                </a:solidFill>
                <a:latin typeface="Euphemia" panose="020B0503040102020104" pitchFamily="34" charset="0"/>
                <a:cs typeface="B Zar" pitchFamily="2" charset="-78"/>
              </a:rPr>
              <a:t>  را افزايش دهم ؟</a:t>
            </a:r>
            <a:endParaRPr lang="en-US" altLang="en-US" sz="2800" dirty="0">
              <a:solidFill>
                <a:srgbClr val="000000"/>
              </a:solidFill>
              <a:latin typeface="Euphemia" panose="020B0503040102020104" pitchFamily="34" charset="0"/>
              <a:cs typeface="B Zar" pitchFamily="2" charset="-78"/>
            </a:endParaRPr>
          </a:p>
          <a:p>
            <a:pPr algn="r" rtl="1" eaLnBrk="1" fontAlgn="base" hangingPunct="1">
              <a:lnSpc>
                <a:spcPct val="150000"/>
              </a:lnSpc>
              <a:spcBef>
                <a:spcPct val="0"/>
              </a:spcBef>
              <a:spcAft>
                <a:spcPct val="0"/>
              </a:spcAft>
              <a:defRPr/>
            </a:pPr>
            <a:r>
              <a:rPr lang="fa-IR" altLang="en-US" sz="2800" dirty="0">
                <a:solidFill>
                  <a:srgbClr val="000000"/>
                </a:solidFill>
                <a:latin typeface="Euphemia" panose="020B0503040102020104" pitchFamily="34" charset="0"/>
                <a:cs typeface="B Zar" pitchFamily="2" charset="-78"/>
              </a:rPr>
              <a:t>   5. چگونه مي توانم رابطه خود با همکارانم را در مدرسه بهبود ببخشم ؟</a:t>
            </a:r>
            <a:endParaRPr lang="en-US" altLang="en-US" sz="2800" dirty="0">
              <a:solidFill>
                <a:srgbClr val="000000"/>
              </a:solidFill>
              <a:latin typeface="Euphemia" panose="020B0503040102020104" pitchFamily="34" charset="0"/>
              <a:cs typeface="B Zar" pitchFamily="2" charset="-78"/>
            </a:endParaRPr>
          </a:p>
          <a:p>
            <a:pPr algn="r" rtl="1" eaLnBrk="1" fontAlgn="base" hangingPunct="1">
              <a:spcBef>
                <a:spcPct val="0"/>
              </a:spcBef>
              <a:spcAft>
                <a:spcPct val="0"/>
              </a:spcAft>
              <a:defRPr/>
            </a:pPr>
            <a:r>
              <a:rPr lang="fa-IR" altLang="en-US" dirty="0">
                <a:solidFill>
                  <a:srgbClr val="000000"/>
                </a:solidFill>
                <a:latin typeface="Euphemia" panose="020B0503040102020104" pitchFamily="34" charset="0"/>
              </a:rPr>
              <a:t> </a:t>
            </a:r>
            <a:endParaRPr lang="en-US" altLang="en-US" dirty="0">
              <a:solidFill>
                <a:srgbClr val="000000"/>
              </a:solidFill>
              <a:latin typeface="Euphemia" panose="020B0503040102020104" pitchFamily="34" charset="0"/>
            </a:endParaRPr>
          </a:p>
        </p:txBody>
      </p:sp>
    </p:spTree>
    <p:extLst>
      <p:ext uri="{BB962C8B-B14F-4D97-AF65-F5344CB8AC3E}">
        <p14:creationId xmlns:p14="http://schemas.microsoft.com/office/powerpoint/2010/main" val="1741226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Content Placeholder 2">
            <a:extLst>
              <a:ext uri="{FF2B5EF4-FFF2-40B4-BE49-F238E27FC236}">
                <a16:creationId xmlns:a16="http://schemas.microsoft.com/office/drawing/2014/main" id="{AFB39A01-D637-4926-BC7A-320C98966367}"/>
              </a:ext>
            </a:extLst>
          </p:cNvPr>
          <p:cNvSpPr txBox="1">
            <a:spLocks/>
          </p:cNvSpPr>
          <p:nvPr/>
        </p:nvSpPr>
        <p:spPr bwMode="auto">
          <a:xfrm>
            <a:off x="3743757" y="235613"/>
            <a:ext cx="8229600" cy="5721350"/>
          </a:xfrm>
          <a:prstGeom prst="rect">
            <a:avLst/>
          </a:prstGeom>
          <a:solidFill>
            <a:srgbClr val="BBE0E3"/>
          </a:solidFill>
          <a:ln w="57150">
            <a:solidFill>
              <a:srgbClr val="FF00FF"/>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
              <a:tabLst/>
              <a:defRPr/>
            </a:pPr>
            <a:r>
              <a:rPr kumimoji="0" lang="ar-SA" altLang="en-US" sz="4000" b="1" i="0" u="sng" strike="noStrike" kern="0" cap="none" spc="0" normalizeH="0" baseline="0" noProof="0">
                <a:ln>
                  <a:noFill/>
                </a:ln>
                <a:solidFill>
                  <a:srgbClr val="FF0000"/>
                </a:solidFill>
                <a:effectLst/>
                <a:uLnTx/>
                <a:uFillTx/>
                <a:latin typeface="Arial"/>
                <a:ea typeface="+mn-ea"/>
                <a:cs typeface="B Kamran" pitchFamily="2" charset="-78"/>
              </a:rPr>
              <a:t> چكيده:</a:t>
            </a:r>
            <a:endParaRPr kumimoji="0" lang="en-US" altLang="en-US" sz="4000" b="1" i="0" u="sng" strike="noStrike" kern="0" cap="none" spc="0" normalizeH="0" baseline="0" noProof="0">
              <a:ln>
                <a:noFill/>
              </a:ln>
              <a:solidFill>
                <a:srgbClr val="FF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
              <a:tabLst/>
              <a:defRPr/>
            </a:pPr>
            <a:r>
              <a:rPr kumimoji="0" lang="ar-SA" altLang="en-US" sz="2800" b="1" i="0" u="none" strike="noStrike" kern="0" cap="none" spc="0" normalizeH="0" baseline="0" noProof="0">
                <a:ln>
                  <a:noFill/>
                </a:ln>
                <a:solidFill>
                  <a:srgbClr val="000000"/>
                </a:solidFill>
                <a:effectLst/>
                <a:uLnTx/>
                <a:uFillTx/>
                <a:latin typeface="Arial"/>
                <a:ea typeface="+mn-ea"/>
                <a:cs typeface="B Kamran" pitchFamily="2" charset="-78"/>
              </a:rPr>
              <a:t>چكيده بايد به گونه اي تهيه شود كه خواننده به يك شماي كلي از تحقيق دست يابد. بنابراین رعایت نکات زیر ضروری می باشد:</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
              <a:tabLst/>
              <a:defRPr/>
            </a:pPr>
            <a:r>
              <a:rPr kumimoji="0" lang="ar-SA" altLang="en-US" sz="2800" b="1" i="0" u="none" strike="noStrike" kern="0" cap="none" spc="0" normalizeH="0" baseline="0" noProof="0">
                <a:ln>
                  <a:noFill/>
                </a:ln>
                <a:solidFill>
                  <a:srgbClr val="000000"/>
                </a:solidFill>
                <a:effectLst/>
                <a:uLnTx/>
                <a:uFillTx/>
                <a:latin typeface="Arial"/>
                <a:ea typeface="+mn-ea"/>
                <a:cs typeface="B Kamran" pitchFamily="2" charset="-78"/>
              </a:rPr>
              <a:t>الف. از ذكر آنچه در متن نيامده، خود داري شود.</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
              <a:tabLst/>
              <a:defRPr/>
            </a:pPr>
            <a:r>
              <a:rPr kumimoji="0" lang="ar-SA" altLang="en-US" sz="2800" b="1" i="0" u="none" strike="noStrike" kern="0" cap="none" spc="0" normalizeH="0" baseline="0" noProof="0">
                <a:ln>
                  <a:noFill/>
                </a:ln>
                <a:solidFill>
                  <a:srgbClr val="000000"/>
                </a:solidFill>
                <a:effectLst/>
                <a:uLnTx/>
                <a:uFillTx/>
                <a:latin typeface="Arial"/>
                <a:ea typeface="+mn-ea"/>
                <a:cs typeface="B Kamran" pitchFamily="2" charset="-78"/>
              </a:rPr>
              <a:t>ب‌.  از زبان خود بنويسيد و نقل قول مستقيم نكنيد.</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
              <a:tabLst/>
              <a:defRPr/>
            </a:pPr>
            <a:r>
              <a:rPr kumimoji="0" lang="ar-SA" altLang="en-US" sz="2800" b="1" i="0" u="none" strike="noStrike" kern="0" cap="none" spc="0" normalizeH="0" baseline="0" noProof="0">
                <a:ln>
                  <a:noFill/>
                </a:ln>
                <a:solidFill>
                  <a:srgbClr val="000000"/>
                </a:solidFill>
                <a:effectLst/>
                <a:uLnTx/>
                <a:uFillTx/>
                <a:latin typeface="Arial"/>
                <a:ea typeface="+mn-ea"/>
                <a:cs typeface="B Kamran" pitchFamily="2" charset="-78"/>
              </a:rPr>
              <a:t>ج‌. واژگان كليدي را در پایان چكيده بيان كنيد.</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
              <a:tabLst/>
              <a:defRPr/>
            </a:pPr>
            <a:r>
              <a:rPr kumimoji="0" lang="ar-SA" altLang="en-US" sz="2800" b="1" i="0" u="none" strike="noStrike" kern="0" cap="none" spc="0" normalizeH="0" baseline="0" noProof="0">
                <a:ln>
                  <a:noFill/>
                </a:ln>
                <a:solidFill>
                  <a:srgbClr val="000000"/>
                </a:solidFill>
                <a:effectLst/>
                <a:uLnTx/>
                <a:uFillTx/>
                <a:latin typeface="Arial"/>
                <a:ea typeface="+mn-ea"/>
                <a:cs typeface="B Kamran" pitchFamily="2" charset="-78"/>
              </a:rPr>
              <a:t>د‌. براي شماره ها، از ارقام به جاي حروف استفاده كنيد.</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
              <a:tabLst/>
              <a:defRPr/>
            </a:pPr>
            <a:r>
              <a:rPr kumimoji="0" lang="ar-SA" altLang="en-US" sz="2800" b="1" i="0" u="none" strike="noStrike" kern="0" cap="none" spc="0" normalizeH="0" baseline="0" noProof="0">
                <a:ln>
                  <a:noFill/>
                </a:ln>
                <a:solidFill>
                  <a:srgbClr val="000000"/>
                </a:solidFill>
                <a:effectLst/>
                <a:uLnTx/>
                <a:uFillTx/>
                <a:latin typeface="Arial"/>
                <a:ea typeface="+mn-ea"/>
                <a:cs typeface="B Kamran" pitchFamily="2" charset="-78"/>
              </a:rPr>
              <a:t>هـ.فقط گزارش ارايه گردد و از اظهار نظر پرهيز كنيد.</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
              <a:tabLst/>
              <a:defRPr/>
            </a:pPr>
            <a:r>
              <a:rPr kumimoji="0" lang="ar-SA" altLang="en-US" sz="2800" b="1" i="0" u="none" strike="noStrike" kern="0" cap="none" spc="0" normalizeH="0" baseline="0" noProof="0">
                <a:ln>
                  <a:noFill/>
                </a:ln>
                <a:solidFill>
                  <a:srgbClr val="000000"/>
                </a:solidFill>
                <a:effectLst/>
                <a:uLnTx/>
                <a:uFillTx/>
                <a:latin typeface="Arial"/>
                <a:ea typeface="+mn-ea"/>
                <a:cs typeface="B Kamran" pitchFamily="2" charset="-78"/>
              </a:rPr>
              <a:t>و‌.افعال مورد استفاده، به صورت گذشته و مجهول باشد.</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
              <a:tabLst/>
              <a:defRPr/>
            </a:pPr>
            <a:r>
              <a:rPr kumimoji="0" lang="ar-SA" altLang="en-US" sz="2800" b="1" i="0" u="none" strike="noStrike" kern="0" cap="none" spc="0" normalizeH="0" baseline="0" noProof="0">
                <a:ln>
                  <a:noFill/>
                </a:ln>
                <a:solidFill>
                  <a:srgbClr val="000000"/>
                </a:solidFill>
                <a:effectLst/>
                <a:uLnTx/>
                <a:uFillTx/>
                <a:latin typeface="Arial"/>
                <a:ea typeface="+mn-ea"/>
                <a:cs typeface="B Kamran" pitchFamily="2" charset="-78"/>
              </a:rPr>
              <a:t>ز‌. به موضوعاتي چون مسأله پژوهش، آزمودني ها، ابزار گردآوري داده ها، در صورت استفاده از آمار، روش آن، يافته هاي تحقيق و كاربرد آن اشاره شود.</a:t>
            </a:r>
            <a:endParaRPr kumimoji="0" lang="en-US" alt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
              <a:tabLst/>
              <a:defRPr/>
            </a:pPr>
            <a:endParaRPr kumimoji="0" lang="en-US" altLang="en-US" sz="2800" b="1" i="0" u="none" strike="noStrike" kern="0" cap="none" spc="0" normalizeH="0" baseline="0" noProof="0" dirty="0">
              <a:ln>
                <a:noFill/>
              </a:ln>
              <a:solidFill>
                <a:srgbClr val="000000"/>
              </a:solidFill>
              <a:effectLst/>
              <a:uLnTx/>
              <a:uFillTx/>
              <a:latin typeface="Arial"/>
              <a:ea typeface="+mn-ea"/>
              <a:cs typeface="B Kamran" pitchFamily="2" charset="-78"/>
            </a:endParaRPr>
          </a:p>
        </p:txBody>
      </p:sp>
    </p:spTree>
    <p:extLst>
      <p:ext uri="{BB962C8B-B14F-4D97-AF65-F5344CB8AC3E}">
        <p14:creationId xmlns:p14="http://schemas.microsoft.com/office/powerpoint/2010/main" val="237643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تصاویر شادی متحرک">
            <a:extLst>
              <a:ext uri="{FF2B5EF4-FFF2-40B4-BE49-F238E27FC236}">
                <a16:creationId xmlns:a16="http://schemas.microsoft.com/office/drawing/2014/main" id="{8AC55874-203E-4678-8F96-59107BE3795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77687" y="0"/>
            <a:ext cx="7481455" cy="673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638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Content Placeholder 2">
            <a:extLst>
              <a:ext uri="{FF2B5EF4-FFF2-40B4-BE49-F238E27FC236}">
                <a16:creationId xmlns:a16="http://schemas.microsoft.com/office/drawing/2014/main" id="{4ED1B5F4-2883-4847-9888-64D824FFFE5E}"/>
              </a:ext>
            </a:extLst>
          </p:cNvPr>
          <p:cNvSpPr txBox="1">
            <a:spLocks/>
          </p:cNvSpPr>
          <p:nvPr/>
        </p:nvSpPr>
        <p:spPr bwMode="auto">
          <a:xfrm>
            <a:off x="3613785" y="1363980"/>
            <a:ext cx="8229600" cy="3124200"/>
          </a:xfrm>
          <a:prstGeom prst="rect">
            <a:avLst/>
          </a:prstGeom>
          <a:solidFill>
            <a:srgbClr val="BBE0E3"/>
          </a:solidFill>
          <a:ln w="57150">
            <a:solidFill>
              <a:srgbClr val="00B050"/>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 defTabSz="914400" rtl="1" eaLnBrk="0" fontAlgn="base" latinLnBrk="0" hangingPunct="0">
              <a:lnSpc>
                <a:spcPct val="100000"/>
              </a:lnSpc>
              <a:spcBef>
                <a:spcPct val="20000"/>
              </a:spcBef>
              <a:spcAft>
                <a:spcPct val="0"/>
              </a:spcAft>
              <a:buClrTx/>
              <a:buSzTx/>
              <a:buFont typeface="Wingdings" pitchFamily="2" charset="2"/>
              <a:buChar char="q"/>
              <a:tabLst/>
              <a:defRPr/>
            </a:pPr>
            <a:r>
              <a:rPr kumimoji="0" lang="ar-SA" sz="3200" b="1" i="0" u="none" strike="noStrike" kern="0" cap="none" spc="0" normalizeH="0" baseline="0" noProof="0">
                <a:ln>
                  <a:noFill/>
                </a:ln>
                <a:solidFill>
                  <a:srgbClr val="FF0000"/>
                </a:solidFill>
                <a:effectLst/>
                <a:uLnTx/>
                <a:uFillTx/>
                <a:latin typeface="Arial"/>
                <a:ea typeface="+mn-ea"/>
                <a:cs typeface="B Kamran" pitchFamily="2" charset="-78"/>
              </a:rPr>
              <a:t>فهرست مطالب:</a:t>
            </a:r>
            <a:endParaRPr kumimoji="0" lang="en-US" sz="3200" b="1" i="0" u="none" strike="noStrike" kern="0" cap="none" spc="0" normalizeH="0" baseline="0" noProof="0">
              <a:ln>
                <a:noFill/>
              </a:ln>
              <a:solidFill>
                <a:srgbClr val="FF0000"/>
              </a:solidFill>
              <a:effectLst/>
              <a:uLnTx/>
              <a:uFillTx/>
              <a:latin typeface="Arial"/>
              <a:ea typeface="+mn-ea"/>
              <a:cs typeface="B Kamra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الف. پس از اتمام کار نوشتاری، این قسمت آماده می شود.</a:t>
            </a:r>
            <a:endParaRPr kumimoji="0" 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ب‌. تمامی مطالب مندرج جهت دسترسی آسان خوانندگان به صورت فهرست همراه با شماره صفحه آورده می شود.</a:t>
            </a:r>
            <a:endParaRPr kumimoji="0" 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0" marR="0" lvl="0" indent="0" algn="just" defTabSz="914400" rtl="1"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Arial"/>
              <a:ea typeface="+mn-ea"/>
              <a:cs typeface="B Kamran" pitchFamily="2" charset="-78"/>
            </a:endParaRPr>
          </a:p>
        </p:txBody>
      </p:sp>
    </p:spTree>
    <p:extLst>
      <p:ext uri="{BB962C8B-B14F-4D97-AF65-F5344CB8AC3E}">
        <p14:creationId xmlns:p14="http://schemas.microsoft.com/office/powerpoint/2010/main" val="881067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Content Placeholder 2">
            <a:extLst>
              <a:ext uri="{FF2B5EF4-FFF2-40B4-BE49-F238E27FC236}">
                <a16:creationId xmlns:a16="http://schemas.microsoft.com/office/drawing/2014/main" id="{736F9E8A-7D64-4E2F-AB1F-E5AAD6A82394}"/>
              </a:ext>
            </a:extLst>
          </p:cNvPr>
          <p:cNvSpPr txBox="1">
            <a:spLocks/>
          </p:cNvSpPr>
          <p:nvPr/>
        </p:nvSpPr>
        <p:spPr bwMode="auto">
          <a:xfrm>
            <a:off x="3273771" y="673100"/>
            <a:ext cx="8785225" cy="5040313"/>
          </a:xfrm>
          <a:prstGeom prst="rect">
            <a:avLst/>
          </a:prstGeom>
          <a:solidFill>
            <a:srgbClr val="FFFFFF">
              <a:lumMod val="95000"/>
            </a:srgbClr>
          </a:solidFill>
          <a:ln w="57150">
            <a:solidFill>
              <a:srgbClr val="00B0F0"/>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 defTabSz="914400" rtl="1" eaLnBrk="0" fontAlgn="base" latinLnBrk="0" hangingPunct="0">
              <a:lnSpc>
                <a:spcPct val="100000"/>
              </a:lnSpc>
              <a:spcBef>
                <a:spcPct val="20000"/>
              </a:spcBef>
              <a:spcAft>
                <a:spcPct val="0"/>
              </a:spcAft>
              <a:buClrTx/>
              <a:buSzTx/>
              <a:buFont typeface="Wingdings" pitchFamily="2" charset="2"/>
              <a:buChar char="q"/>
              <a:tabLst/>
              <a:defRPr/>
            </a:pPr>
            <a:r>
              <a:rPr kumimoji="0" lang="ar-SA" sz="3200" b="1" i="0" u="none" strike="noStrike" kern="0" cap="none" spc="0" normalizeH="0" baseline="0" noProof="0">
                <a:ln>
                  <a:noFill/>
                </a:ln>
                <a:solidFill>
                  <a:srgbClr val="FF0000"/>
                </a:solidFill>
                <a:effectLst/>
                <a:uLnTx/>
                <a:uFillTx/>
                <a:latin typeface="Arial"/>
                <a:ea typeface="+mn-ea"/>
                <a:cs typeface="B Kamran" pitchFamily="2" charset="-78"/>
              </a:rPr>
              <a:t>مقدمه:(توجه داشته باشید شماره گذاری صفحات از این بخش شروع می شود).</a:t>
            </a:r>
            <a:endParaRPr kumimoji="0" lang="en-US" sz="3200" b="1" i="0" u="none" strike="noStrike" kern="0" cap="none" spc="0" normalizeH="0" baseline="0" noProof="0">
              <a:ln>
                <a:noFill/>
              </a:ln>
              <a:solidFill>
                <a:srgbClr val="FF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آنچه در بخش مقدمه باید به آن توجه داشت بدین شرح می باشد: </a:t>
            </a:r>
            <a:endParaRPr kumimoji="0" 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الف. موضوع چیست ؟   </a:t>
            </a:r>
            <a:endParaRPr kumimoji="0" lang="fa-IR"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ب. هدف چیست ؟</a:t>
            </a:r>
            <a:endParaRPr kumimoji="0" 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ج‌. دليل منطقي اجراي پژوهش واهمیّت آن . </a:t>
            </a:r>
            <a:endParaRPr kumimoji="0" lang="fa-IR"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د. ارتباط منطقي بين مسأله </a:t>
            </a:r>
            <a:r>
              <a:rPr kumimoji="0" lang="fa-IR" sz="3200" b="1" i="0" u="none" strike="noStrike" kern="0" cap="none" spc="0" normalizeH="0" baseline="0" noProof="0">
                <a:ln>
                  <a:noFill/>
                </a:ln>
                <a:solidFill>
                  <a:srgbClr val="000000"/>
                </a:solidFill>
                <a:effectLst/>
                <a:uLnTx/>
                <a:uFillTx/>
                <a:latin typeface="Arial"/>
                <a:ea typeface="+mn-ea"/>
                <a:cs typeface="B Kamran" pitchFamily="2" charset="-78"/>
              </a:rPr>
              <a:t>و</a:t>
            </a: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 طرح پژوهش .</a:t>
            </a:r>
            <a:endParaRPr kumimoji="0" 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هـ. دلايل نظري موجود در پژوهش </a:t>
            </a:r>
            <a:r>
              <a:rPr kumimoji="0" lang="fa-IR" sz="3200" b="1" i="0" u="none" strike="noStrike" kern="0" cap="none" spc="0" normalizeH="0" baseline="0" noProof="0">
                <a:ln>
                  <a:noFill/>
                </a:ln>
                <a:solidFill>
                  <a:srgbClr val="000000"/>
                </a:solidFill>
                <a:effectLst/>
                <a:uLnTx/>
                <a:uFillTx/>
                <a:latin typeface="Arial"/>
                <a:ea typeface="+mn-ea"/>
                <a:cs typeface="B Kamran" pitchFamily="2" charset="-78"/>
              </a:rPr>
              <a:t>   </a:t>
            </a: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   </a:t>
            </a:r>
            <a:endParaRPr kumimoji="0" lang="fa-IR"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و. ارتباط اين پژوهش با پژوهش هاي قبلي .</a:t>
            </a:r>
            <a:endParaRPr kumimoji="0" 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Arial"/>
              <a:ea typeface="+mn-ea"/>
              <a:cs typeface="B Kamran" pitchFamily="2" charset="-78"/>
            </a:endParaRPr>
          </a:p>
        </p:txBody>
      </p:sp>
    </p:spTree>
    <p:extLst>
      <p:ext uri="{BB962C8B-B14F-4D97-AF65-F5344CB8AC3E}">
        <p14:creationId xmlns:p14="http://schemas.microsoft.com/office/powerpoint/2010/main" val="1302544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Content Placeholder 2">
            <a:extLst>
              <a:ext uri="{FF2B5EF4-FFF2-40B4-BE49-F238E27FC236}">
                <a16:creationId xmlns:a16="http://schemas.microsoft.com/office/drawing/2014/main" id="{7709ACAD-8A93-4039-9F79-C5AC827FE92A}"/>
              </a:ext>
            </a:extLst>
          </p:cNvPr>
          <p:cNvSpPr txBox="1">
            <a:spLocks/>
          </p:cNvSpPr>
          <p:nvPr/>
        </p:nvSpPr>
        <p:spPr bwMode="auto">
          <a:xfrm>
            <a:off x="3613785" y="549592"/>
            <a:ext cx="8229600" cy="4752975"/>
          </a:xfrm>
          <a:prstGeom prst="rect">
            <a:avLst/>
          </a:prstGeom>
          <a:solidFill>
            <a:srgbClr val="CCECFF"/>
          </a:solidFill>
          <a:ln w="57150">
            <a:solidFill>
              <a:srgbClr val="FFC00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buFont typeface="Wingdings" pitchFamily="2" charset="2"/>
              <a:buChar char="q"/>
            </a:pPr>
            <a:r>
              <a:rPr lang="ar-SA" altLang="en-US" b="1" kern="0">
                <a:solidFill>
                  <a:srgbClr val="FF0000"/>
                </a:solidFill>
                <a:cs typeface="B Kamran" pitchFamily="2" charset="-78"/>
              </a:rPr>
              <a:t>* متن اصلي گزارش:</a:t>
            </a:r>
            <a:endParaRPr lang="en-US" altLang="en-US" b="1" kern="0">
              <a:solidFill>
                <a:srgbClr val="FF0000"/>
              </a:solidFill>
              <a:cs typeface="B Kamran" pitchFamily="2" charset="-78"/>
            </a:endParaRPr>
          </a:p>
          <a:p>
            <a:r>
              <a:rPr lang="ar-SA" altLang="en-US" sz="2800" b="1" kern="0">
                <a:cs typeface="B Kamran" pitchFamily="2" charset="-78"/>
              </a:rPr>
              <a:t>1.  بيان مسأله                                   7.  اجراي راه حل های انتخابی</a:t>
            </a:r>
            <a:endParaRPr lang="en-US" altLang="en-US" sz="2800" b="1" kern="0">
              <a:cs typeface="B Kamran" pitchFamily="2" charset="-78"/>
            </a:endParaRPr>
          </a:p>
          <a:p>
            <a:r>
              <a:rPr lang="ar-SA" altLang="en-US" sz="2800" b="1" kern="0">
                <a:cs typeface="B Kamran" pitchFamily="2" charset="-78"/>
              </a:rPr>
              <a:t>2. گرد آوری داده ها (شواهد 1)          </a:t>
            </a:r>
            <a:r>
              <a:rPr lang="fa-IR" altLang="en-US" sz="2800" b="1" kern="0">
                <a:cs typeface="B Kamran" pitchFamily="2" charset="-78"/>
              </a:rPr>
              <a:t>     </a:t>
            </a:r>
            <a:r>
              <a:rPr lang="ar-SA" altLang="en-US" sz="2800" b="1" kern="0">
                <a:cs typeface="B Kamran" pitchFamily="2" charset="-78"/>
              </a:rPr>
              <a:t>   8.  اصلاح و تعدیل راه حل ها</a:t>
            </a:r>
            <a:endParaRPr lang="en-US" altLang="en-US" sz="2800" b="1" kern="0">
              <a:cs typeface="B Kamran" pitchFamily="2" charset="-78"/>
            </a:endParaRPr>
          </a:p>
          <a:p>
            <a:r>
              <a:rPr lang="ar-SA" altLang="en-US" sz="2800" b="1" kern="0">
                <a:cs typeface="B Kamran" pitchFamily="2" charset="-78"/>
              </a:rPr>
              <a:t>3.ادبيات موضوع                                9.  نقادی و نظر همکاران</a:t>
            </a:r>
            <a:endParaRPr lang="en-US" altLang="en-US" sz="2800" b="1" kern="0">
              <a:cs typeface="B Kamran" pitchFamily="2" charset="-78"/>
            </a:endParaRPr>
          </a:p>
          <a:p>
            <a:r>
              <a:rPr lang="ar-SA" altLang="en-US" sz="2800" b="1" kern="0">
                <a:cs typeface="B Kamran" pitchFamily="2" charset="-78"/>
              </a:rPr>
              <a:t>4.ارايه راه حل های پیشنهادی            </a:t>
            </a:r>
            <a:r>
              <a:rPr lang="fa-IR" altLang="en-US" sz="2800" b="1" kern="0">
                <a:cs typeface="B Kamran" pitchFamily="2" charset="-78"/>
              </a:rPr>
              <a:t>     </a:t>
            </a:r>
            <a:r>
              <a:rPr lang="ar-SA" altLang="en-US" sz="2800" b="1" kern="0">
                <a:cs typeface="B Kamran" pitchFamily="2" charset="-78"/>
              </a:rPr>
              <a:t>  10.  ارائه</a:t>
            </a:r>
            <a:r>
              <a:rPr lang="en-US" altLang="en-US" sz="2800" b="1" kern="0">
                <a:cs typeface="B Kamran" pitchFamily="2" charset="-78"/>
              </a:rPr>
              <a:t> </a:t>
            </a:r>
            <a:r>
              <a:rPr lang="ar-SA" altLang="en-US" sz="2800" b="1" kern="0">
                <a:cs typeface="B Kamran" pitchFamily="2" charset="-78"/>
              </a:rPr>
              <a:t>ی اطلاعات مربوط به </a:t>
            </a:r>
            <a:r>
              <a:rPr lang="en-US" altLang="en-US" sz="2800" b="1" kern="0">
                <a:cs typeface="B Kamran" pitchFamily="2" charset="-78"/>
              </a:rPr>
              <a:t>                                                </a:t>
            </a:r>
            <a:r>
              <a:rPr lang="ar-SA" altLang="en-US" sz="2800" b="1" kern="0">
                <a:cs typeface="B Kamran" pitchFamily="2" charset="-78"/>
              </a:rPr>
              <a:t>تغييرات ايجاد شده (شواهد 2)</a:t>
            </a:r>
            <a:endParaRPr lang="en-US" altLang="en-US" sz="2800" b="1" kern="0">
              <a:cs typeface="B Kamran" pitchFamily="2" charset="-78"/>
            </a:endParaRPr>
          </a:p>
          <a:p>
            <a:r>
              <a:rPr lang="ar-SA" altLang="en-US" sz="2800" b="1" kern="0">
                <a:cs typeface="B Kamran" pitchFamily="2" charset="-78"/>
              </a:rPr>
              <a:t>5.انتخاب راه حل ها                             11.  نتيجه گيري</a:t>
            </a:r>
            <a:endParaRPr lang="en-US" altLang="en-US" sz="2800" b="1" kern="0">
              <a:cs typeface="B Kamran" pitchFamily="2" charset="-78"/>
            </a:endParaRPr>
          </a:p>
          <a:p>
            <a:r>
              <a:rPr lang="ar-SA" altLang="en-US" sz="2800" b="1" kern="0">
                <a:cs typeface="B Kamran" pitchFamily="2" charset="-78"/>
              </a:rPr>
              <a:t>6.اعتبار بخشی به راه حل های انتخابی  </a:t>
            </a:r>
            <a:r>
              <a:rPr lang="fa-IR" altLang="en-US" sz="2800" b="1" kern="0">
                <a:cs typeface="B Kamran" pitchFamily="2" charset="-78"/>
              </a:rPr>
              <a:t>        </a:t>
            </a:r>
            <a:r>
              <a:rPr lang="ar-SA" altLang="en-US" sz="2800" b="1" kern="0">
                <a:cs typeface="B Kamran" pitchFamily="2" charset="-78"/>
              </a:rPr>
              <a:t>   12.  پیشنهادات </a:t>
            </a:r>
            <a:endParaRPr lang="en-US" altLang="en-US" sz="2800" b="1" kern="0">
              <a:cs typeface="B Kamran" pitchFamily="2" charset="-78"/>
            </a:endParaRPr>
          </a:p>
          <a:p>
            <a:endParaRPr lang="en-US" altLang="en-US" sz="2800" kern="0" dirty="0">
              <a:cs typeface="B Kamran" pitchFamily="2" charset="-78"/>
            </a:endParaRPr>
          </a:p>
        </p:txBody>
      </p:sp>
    </p:spTree>
    <p:extLst>
      <p:ext uri="{BB962C8B-B14F-4D97-AF65-F5344CB8AC3E}">
        <p14:creationId xmlns:p14="http://schemas.microsoft.com/office/powerpoint/2010/main" val="2335988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Content Placeholder 2">
            <a:extLst>
              <a:ext uri="{FF2B5EF4-FFF2-40B4-BE49-F238E27FC236}">
                <a16:creationId xmlns:a16="http://schemas.microsoft.com/office/drawing/2014/main" id="{1D0A8766-E340-4C2F-830D-5AD17DB55103}"/>
              </a:ext>
            </a:extLst>
          </p:cNvPr>
          <p:cNvSpPr txBox="1">
            <a:spLocks/>
          </p:cNvSpPr>
          <p:nvPr/>
        </p:nvSpPr>
        <p:spPr bwMode="auto">
          <a:xfrm>
            <a:off x="3613785" y="490450"/>
            <a:ext cx="8229600" cy="5400675"/>
          </a:xfrm>
          <a:prstGeom prst="rect">
            <a:avLst/>
          </a:prstGeom>
          <a:solidFill>
            <a:srgbClr val="BBE0E3">
              <a:lumMod val="90000"/>
            </a:srgbClr>
          </a:solidFill>
          <a:ln w="57150">
            <a:solidFill>
              <a:srgbClr val="FF00FF"/>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q"/>
              <a:tabLst/>
              <a:defRPr/>
            </a:pPr>
            <a:r>
              <a:rPr kumimoji="0" lang="ar-SA" altLang="en-US" sz="3600" b="1" i="0" u="none" strike="noStrike" kern="0" cap="none" spc="0" normalizeH="0" baseline="0" noProof="0">
                <a:ln>
                  <a:noFill/>
                </a:ln>
                <a:solidFill>
                  <a:srgbClr val="0066FF"/>
                </a:solidFill>
                <a:effectLst/>
                <a:uLnTx/>
                <a:uFillTx/>
                <a:latin typeface="Arial"/>
                <a:ea typeface="+mn-ea"/>
                <a:cs typeface="B Titr" panose="00000700000000000000" pitchFamily="2" charset="-78"/>
              </a:rPr>
              <a:t> 1. بیان مسأله ( </a:t>
            </a:r>
            <a:r>
              <a:rPr kumimoji="0" lang="fa-IR" altLang="en-US" sz="3600" b="1" i="0" u="none" strike="noStrike" kern="0" cap="none" spc="0" normalizeH="0" baseline="0" noProof="0">
                <a:ln>
                  <a:noFill/>
                </a:ln>
                <a:solidFill>
                  <a:srgbClr val="0066FF"/>
                </a:solidFill>
                <a:effectLst/>
                <a:uLnTx/>
                <a:uFillTx/>
                <a:latin typeface="Arial"/>
                <a:ea typeface="+mn-ea"/>
                <a:cs typeface="B Titr" panose="00000700000000000000" pitchFamily="2" charset="-78"/>
              </a:rPr>
              <a:t>توصیف وضع موجود</a:t>
            </a:r>
            <a:r>
              <a:rPr kumimoji="0" lang="ar-SA" altLang="en-US" sz="3600" b="1" i="0" u="none" strike="noStrike" kern="0" cap="none" spc="0" normalizeH="0" baseline="0" noProof="0">
                <a:ln>
                  <a:noFill/>
                </a:ln>
                <a:solidFill>
                  <a:srgbClr val="0066FF"/>
                </a:solidFill>
                <a:effectLst/>
                <a:uLnTx/>
                <a:uFillTx/>
                <a:latin typeface="Arial"/>
                <a:ea typeface="+mn-ea"/>
                <a:cs typeface="B Titr" panose="00000700000000000000" pitchFamily="2" charset="-78"/>
              </a:rPr>
              <a:t>)</a:t>
            </a:r>
            <a:endParaRPr kumimoji="0" lang="en-US" altLang="en-US" sz="3600" b="1" i="0" u="none" strike="noStrike" kern="0" cap="none" spc="0" normalizeH="0" baseline="0" noProof="0">
              <a:ln>
                <a:noFill/>
              </a:ln>
              <a:solidFill>
                <a:srgbClr val="0066FF"/>
              </a:solidFill>
              <a:effectLst/>
              <a:uLnTx/>
              <a:uFillTx/>
              <a:latin typeface="Arial"/>
              <a:ea typeface="+mn-ea"/>
              <a:cs typeface="B Titr" panose="00000700000000000000"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600" b="0" i="0" u="none" strike="noStrike" kern="0" cap="none" spc="0" normalizeH="0" baseline="0" noProof="0">
                <a:ln>
                  <a:noFill/>
                </a:ln>
                <a:solidFill>
                  <a:srgbClr val="000000"/>
                </a:solidFill>
                <a:effectLst/>
                <a:uLnTx/>
                <a:uFillTx/>
                <a:latin typeface="Arial"/>
                <a:ea typeface="+mn-ea"/>
                <a:cs typeface="B Kamran" pitchFamily="2" charset="-78"/>
              </a:rPr>
              <a:t>وضعیّت وشرایطی را که دارید توصیف کنید:</a:t>
            </a:r>
            <a:endParaRPr kumimoji="0" lang="en-US" altLang="en-US" sz="36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600" b="0" i="0" u="none" strike="noStrike" kern="0" cap="none" spc="0" normalizeH="0" baseline="0" noProof="0">
                <a:ln>
                  <a:noFill/>
                </a:ln>
                <a:solidFill>
                  <a:srgbClr val="000000"/>
                </a:solidFill>
                <a:effectLst/>
                <a:uLnTx/>
                <a:uFillTx/>
                <a:latin typeface="Arial"/>
                <a:ea typeface="+mn-ea"/>
                <a:cs typeface="B Kamran" pitchFamily="2" charset="-78"/>
              </a:rPr>
              <a:t>الف. شما کیستید؟ (نام، مدرک تحصیلی،  سابقه تدریس و...)</a:t>
            </a:r>
            <a:endParaRPr kumimoji="0" lang="en-US" altLang="en-US" sz="36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600" b="0" i="0" u="none" strike="noStrike" kern="0" cap="none" spc="0" normalizeH="0" baseline="0" noProof="0">
                <a:ln>
                  <a:noFill/>
                </a:ln>
                <a:solidFill>
                  <a:srgbClr val="000000"/>
                </a:solidFill>
                <a:effectLst/>
                <a:uLnTx/>
                <a:uFillTx/>
                <a:latin typeface="Arial"/>
                <a:ea typeface="+mn-ea"/>
                <a:cs typeface="B Kamran" pitchFamily="2" charset="-78"/>
              </a:rPr>
              <a:t>ب.کارتان چیست ؟ (عنوان دقیق شغلی، رشته تدریس، پایه تدریس و...)</a:t>
            </a:r>
            <a:endParaRPr kumimoji="0" lang="en-US" altLang="en-US" sz="36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600" b="0" i="0" u="none" strike="noStrike" kern="0" cap="none" spc="0" normalizeH="0" baseline="0" noProof="0">
                <a:ln>
                  <a:noFill/>
                </a:ln>
                <a:solidFill>
                  <a:srgbClr val="000000"/>
                </a:solidFill>
                <a:effectLst/>
                <a:uLnTx/>
                <a:uFillTx/>
                <a:latin typeface="Arial"/>
                <a:ea typeface="+mn-ea"/>
                <a:cs typeface="B Kamran" pitchFamily="2" charset="-78"/>
              </a:rPr>
              <a:t>ج. محیط شما چه وضعیّتی دارد؟(مکان مدرسه، جنسیت دانش آموزان، تعداد نفرات کلاس، وضعیت تحصیلی آنان و ...)</a:t>
            </a:r>
            <a:endParaRPr kumimoji="0" lang="en-US" altLang="en-US" sz="3600" b="0" i="0" u="none" strike="noStrike" kern="0" cap="none" spc="0" normalizeH="0" baseline="0" noProof="0">
              <a:ln>
                <a:noFill/>
              </a:ln>
              <a:solidFill>
                <a:srgbClr val="000000"/>
              </a:solidFill>
              <a:effectLst/>
              <a:uLnTx/>
              <a:uFillTx/>
              <a:latin typeface="Arial"/>
              <a:ea typeface="+mn-ea"/>
              <a:cs typeface="B Kamran" pitchFamily="2" charset="-78"/>
            </a:endParaRPr>
          </a:p>
          <a:p>
            <a:pPr marL="0" marR="0" lvl="0" indent="0" algn="r" defTabSz="914400" rtl="1" eaLnBrk="0" fontAlgn="base" latinLnBrk="0" hangingPunct="0">
              <a:lnSpc>
                <a:spcPct val="100000"/>
              </a:lnSpc>
              <a:spcBef>
                <a:spcPct val="20000"/>
              </a:spcBef>
              <a:spcAft>
                <a:spcPct val="0"/>
              </a:spcAft>
              <a:buClrTx/>
              <a:buSzTx/>
              <a:buFontTx/>
              <a:buNone/>
              <a:tabLst/>
              <a:defRPr/>
            </a:pPr>
            <a:endParaRPr kumimoji="0" lang="en-US" altLang="en-US" sz="3600" b="0" i="0" u="none" strike="noStrike" kern="0" cap="none" spc="0" normalizeH="0" baseline="0" noProof="0" dirty="0">
              <a:ln>
                <a:noFill/>
              </a:ln>
              <a:solidFill>
                <a:srgbClr val="000000"/>
              </a:solidFill>
              <a:effectLst/>
              <a:uLnTx/>
              <a:uFillTx/>
              <a:latin typeface="Arial"/>
              <a:ea typeface="+mn-ea"/>
              <a:cs typeface="B Kamran" pitchFamily="2" charset="-78"/>
            </a:endParaRPr>
          </a:p>
        </p:txBody>
      </p:sp>
    </p:spTree>
    <p:extLst>
      <p:ext uri="{BB962C8B-B14F-4D97-AF65-F5344CB8AC3E}">
        <p14:creationId xmlns:p14="http://schemas.microsoft.com/office/powerpoint/2010/main" val="213794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F0AC5D49-92B2-4DAD-8A90-1DAC032AD90A}"/>
              </a:ext>
            </a:extLst>
          </p:cNvPr>
          <p:cNvSpPr txBox="1">
            <a:spLocks/>
          </p:cNvSpPr>
          <p:nvPr/>
        </p:nvSpPr>
        <p:spPr bwMode="auto">
          <a:xfrm>
            <a:off x="3743757" y="235613"/>
            <a:ext cx="8229600" cy="1143000"/>
          </a:xfrm>
          <a:prstGeom prst="rect">
            <a:avLst/>
          </a:prstGeom>
          <a:solidFill>
            <a:srgbClr val="BBE0E3"/>
          </a:solidFill>
          <a:ln w="57150">
            <a:solidFill>
              <a:srgbClr val="FF00FF"/>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3200" b="0" i="0" u="none" strike="noStrike" kern="0" cap="none" spc="0" normalizeH="0" baseline="0" noProof="0">
                <a:ln>
                  <a:noFill/>
                </a:ln>
                <a:solidFill>
                  <a:srgbClr val="000000"/>
                </a:solidFill>
                <a:effectLst/>
                <a:uLnTx/>
                <a:uFillTx/>
                <a:latin typeface="Arial"/>
                <a:ea typeface="+mj-ea"/>
                <a:cs typeface="B Titr" pitchFamily="2" charset="-78"/>
              </a:rPr>
              <a:t> </a:t>
            </a:r>
            <a:r>
              <a:rPr kumimoji="0" lang="ar-SA" altLang="en-US" sz="3200" b="1" i="0" u="none" strike="noStrike" kern="0" cap="none" spc="0" normalizeH="0" baseline="0" noProof="0">
                <a:ln>
                  <a:noFill/>
                </a:ln>
                <a:solidFill>
                  <a:srgbClr val="000000"/>
                </a:solidFill>
                <a:effectLst/>
                <a:uLnTx/>
                <a:uFillTx/>
                <a:latin typeface="Arial"/>
                <a:ea typeface="+mj-ea"/>
                <a:cs typeface="B Titr" pitchFamily="2" charset="-78"/>
              </a:rPr>
              <a:t>1. بیان مسأله</a:t>
            </a:r>
            <a:r>
              <a:rPr kumimoji="0" lang="fa-IR" altLang="en-US" sz="3200" b="1" i="0" u="none" strike="noStrike" kern="0" cap="none" spc="0" normalizeH="0" baseline="0" noProof="0">
                <a:ln>
                  <a:noFill/>
                </a:ln>
                <a:solidFill>
                  <a:srgbClr val="000000"/>
                </a:solidFill>
                <a:effectLst/>
                <a:uLnTx/>
                <a:uFillTx/>
                <a:latin typeface="Arial"/>
                <a:ea typeface="+mj-ea"/>
                <a:cs typeface="B Titr" pitchFamily="2" charset="-78"/>
              </a:rPr>
              <a:t>؛</a:t>
            </a:r>
            <a:r>
              <a:rPr kumimoji="0" lang="ar-SA" altLang="en-US" sz="3200" b="1" i="0" u="none" strike="noStrike" kern="0" cap="none" spc="0" normalizeH="0" baseline="0" noProof="0">
                <a:ln>
                  <a:noFill/>
                </a:ln>
                <a:solidFill>
                  <a:srgbClr val="000000"/>
                </a:solidFill>
                <a:effectLst/>
                <a:uLnTx/>
                <a:uFillTx/>
                <a:latin typeface="Arial"/>
                <a:ea typeface="+mj-ea"/>
                <a:cs typeface="B Titr" pitchFamily="2" charset="-78"/>
              </a:rPr>
              <a:t>مسأله شما چه بوده است</a:t>
            </a:r>
            <a:r>
              <a:rPr kumimoji="0" lang="fa-IR" altLang="en-US" sz="3200" b="1" i="0" u="none" strike="noStrike" kern="0" cap="none" spc="0" normalizeH="0" baseline="0" noProof="0">
                <a:ln>
                  <a:noFill/>
                </a:ln>
                <a:solidFill>
                  <a:srgbClr val="000000"/>
                </a:solidFill>
                <a:effectLst/>
                <a:uLnTx/>
                <a:uFillTx/>
                <a:latin typeface="Arial"/>
                <a:ea typeface="+mj-ea"/>
                <a:cs typeface="B Titr" pitchFamily="2" charset="-78"/>
              </a:rPr>
              <a:t>؟</a:t>
            </a:r>
            <a:r>
              <a:rPr kumimoji="0" lang="ar-SA" altLang="en-US" sz="3200" b="1" i="0" u="none" strike="noStrike" kern="0" cap="none" spc="0" normalizeH="0" baseline="0" noProof="0">
                <a:ln>
                  <a:noFill/>
                </a:ln>
                <a:solidFill>
                  <a:srgbClr val="000000"/>
                </a:solidFill>
                <a:effectLst/>
                <a:uLnTx/>
                <a:uFillTx/>
                <a:latin typeface="Arial"/>
                <a:ea typeface="+mj-ea"/>
                <a:cs typeface="B Titr" pitchFamily="2" charset="-78"/>
              </a:rPr>
              <a:t> </a:t>
            </a:r>
            <a:r>
              <a:rPr kumimoji="0" lang="fa-IR" altLang="en-US" sz="2400" b="1" i="0" u="none" strike="noStrike" kern="0" cap="none" spc="0" normalizeH="0" baseline="0" noProof="0">
                <a:ln>
                  <a:noFill/>
                </a:ln>
                <a:solidFill>
                  <a:srgbClr val="000000"/>
                </a:solidFill>
                <a:effectLst/>
                <a:uLnTx/>
                <a:uFillTx/>
                <a:latin typeface="Arial"/>
                <a:ea typeface="+mj-ea"/>
                <a:cs typeface="B Titr" pitchFamily="2" charset="-78"/>
              </a:rPr>
              <a:t>(تشخیص مساله</a:t>
            </a:r>
            <a:r>
              <a:rPr kumimoji="0" lang="ar-SA" altLang="en-US" sz="2400" b="1" i="0" u="none" strike="noStrike" kern="0" cap="none" spc="0" normalizeH="0" baseline="0" noProof="0">
                <a:ln>
                  <a:noFill/>
                </a:ln>
                <a:solidFill>
                  <a:srgbClr val="000000"/>
                </a:solidFill>
                <a:effectLst/>
                <a:uLnTx/>
                <a:uFillTx/>
                <a:latin typeface="Arial"/>
                <a:ea typeface="+mj-ea"/>
                <a:cs typeface="B Titr" pitchFamily="2" charset="-78"/>
              </a:rPr>
              <a:t>)</a:t>
            </a:r>
            <a:endParaRPr kumimoji="0" lang="en-US" altLang="en-US" sz="2400" b="0" i="0" u="none" strike="noStrike" kern="0" cap="none" spc="0" normalizeH="0" baseline="0" noProof="0" dirty="0">
              <a:ln>
                <a:noFill/>
              </a:ln>
              <a:solidFill>
                <a:srgbClr val="000000"/>
              </a:solidFill>
              <a:effectLst/>
              <a:uLnTx/>
              <a:uFillTx/>
              <a:latin typeface="Arial"/>
              <a:ea typeface="+mj-ea"/>
              <a:cs typeface="B Titr" pitchFamily="2" charset="-78"/>
            </a:endParaRPr>
          </a:p>
        </p:txBody>
      </p:sp>
      <p:sp>
        <p:nvSpPr>
          <p:cNvPr id="6" name="Content Placeholder 2">
            <a:extLst>
              <a:ext uri="{FF2B5EF4-FFF2-40B4-BE49-F238E27FC236}">
                <a16:creationId xmlns:a16="http://schemas.microsoft.com/office/drawing/2014/main" id="{2FF97E39-D5C3-4BA8-8316-D5694E6B57D1}"/>
              </a:ext>
            </a:extLst>
          </p:cNvPr>
          <p:cNvSpPr txBox="1">
            <a:spLocks/>
          </p:cNvSpPr>
          <p:nvPr/>
        </p:nvSpPr>
        <p:spPr bwMode="auto">
          <a:xfrm>
            <a:off x="3743757" y="1482306"/>
            <a:ext cx="8229600" cy="4781550"/>
          </a:xfrm>
          <a:prstGeom prst="rect">
            <a:avLst/>
          </a:prstGeom>
          <a:solidFill>
            <a:srgbClr val="E9F4AA"/>
          </a:solidFill>
          <a:ln w="76200">
            <a:solidFill>
              <a:srgbClr val="0066FF"/>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200" b="0" i="0" u="none" strike="noStrike" kern="0" cap="none" spc="0" normalizeH="0" baseline="0" noProof="0">
                <a:ln>
                  <a:noFill/>
                </a:ln>
                <a:solidFill>
                  <a:srgbClr val="000000"/>
                </a:solidFill>
                <a:effectLst/>
                <a:uLnTx/>
                <a:uFillTx/>
                <a:latin typeface="Arial"/>
                <a:ea typeface="+mn-ea"/>
                <a:cs typeface="B Kamran" pitchFamily="2" charset="-78"/>
              </a:rPr>
              <a:t>هـ. این مسأله برای شما چه مشکلی ایجادکرده است؟ چرا؟ (بیان مشکل و تاثیرات آن بر شما و فرد یا افراد و اهمیّت آن)</a:t>
            </a:r>
            <a:endParaRPr kumimoji="0" lang="en-US" alt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200" b="0" i="0" u="none" strike="noStrike" kern="0" cap="none" spc="0" normalizeH="0" baseline="0" noProof="0">
                <a:ln>
                  <a:noFill/>
                </a:ln>
                <a:solidFill>
                  <a:srgbClr val="000000"/>
                </a:solidFill>
                <a:effectLst/>
                <a:uLnTx/>
                <a:uFillTx/>
                <a:latin typeface="Arial"/>
                <a:ea typeface="+mn-ea"/>
                <a:cs typeface="B Kamran" pitchFamily="2" charset="-78"/>
              </a:rPr>
              <a:t>و. چرا شما به این موضوع علاقمند شدید؟</a:t>
            </a:r>
            <a:endParaRPr kumimoji="0" lang="en-US" alt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200" b="0" i="0" u="none" strike="noStrike" kern="0" cap="none" spc="0" normalizeH="0" baseline="0" noProof="0">
                <a:ln>
                  <a:noFill/>
                </a:ln>
                <a:solidFill>
                  <a:srgbClr val="000000"/>
                </a:solidFill>
                <a:effectLst/>
                <a:uLnTx/>
                <a:uFillTx/>
                <a:latin typeface="Arial"/>
                <a:ea typeface="+mn-ea"/>
                <a:cs typeface="B Kamran" pitchFamily="2" charset="-78"/>
              </a:rPr>
              <a:t>·علایق و ارزشهای شما چیست ؟</a:t>
            </a:r>
            <a:endParaRPr kumimoji="0" lang="en-US" alt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200" b="0" i="0" u="none" strike="noStrike" kern="0" cap="none" spc="0" normalizeH="0" baseline="0" noProof="0">
                <a:ln>
                  <a:noFill/>
                </a:ln>
                <a:solidFill>
                  <a:srgbClr val="000000"/>
                </a:solidFill>
                <a:effectLst/>
                <a:uLnTx/>
                <a:uFillTx/>
                <a:latin typeface="Arial"/>
                <a:ea typeface="+mn-ea"/>
                <a:cs typeface="B Kamran" pitchFamily="2" charset="-78"/>
              </a:rPr>
              <a:t>· آیا شرایط به گونه ای هست که شما بتوانید تغییر ایجاد کنید؟</a:t>
            </a:r>
            <a:endParaRPr kumimoji="0" lang="en-US" alt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200" b="0" i="0" u="none" strike="noStrike" kern="0" cap="none" spc="0" normalizeH="0" baseline="0" noProof="0">
                <a:ln>
                  <a:noFill/>
                </a:ln>
                <a:solidFill>
                  <a:srgbClr val="000000"/>
                </a:solidFill>
                <a:effectLst/>
                <a:uLnTx/>
                <a:uFillTx/>
                <a:latin typeface="Arial"/>
                <a:ea typeface="+mn-ea"/>
                <a:cs typeface="B Kamran" pitchFamily="2" charset="-78"/>
              </a:rPr>
              <a:t>. آیا احتمال می دهید اگر وضع موجود تغییر پیداکند ، اوضاع بهتر می شود؟</a:t>
            </a:r>
            <a:endParaRPr kumimoji="0" lang="en-US" alt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200" b="0" i="0" u="none" strike="noStrike" kern="0" cap="none" spc="0" normalizeH="0" baseline="0" noProof="0">
                <a:ln>
                  <a:noFill/>
                </a:ln>
                <a:solidFill>
                  <a:srgbClr val="000000"/>
                </a:solidFill>
                <a:effectLst/>
                <a:uLnTx/>
                <a:uFillTx/>
                <a:latin typeface="Arial"/>
                <a:ea typeface="+mn-ea"/>
                <a:cs typeface="B Kamran" pitchFamily="2" charset="-78"/>
              </a:rPr>
              <a:t>· وضع بهتر به نظر شما یعنی چه ؟</a:t>
            </a:r>
            <a:endParaRPr kumimoji="0" lang="en-US" alt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3200" b="0" i="0" u="none" strike="noStrike" kern="0" cap="none" spc="0" normalizeH="0" baseline="0" noProof="0">
                <a:ln>
                  <a:noFill/>
                </a:ln>
                <a:solidFill>
                  <a:srgbClr val="000000"/>
                </a:solidFill>
                <a:effectLst/>
                <a:uLnTx/>
                <a:uFillTx/>
                <a:latin typeface="Arial"/>
                <a:ea typeface="+mn-ea"/>
                <a:cs typeface="B Kamran" pitchFamily="2" charset="-78"/>
              </a:rPr>
              <a:t>·سعی دارید چه تغییری در محیط کاری رخ دهد ؟</a:t>
            </a:r>
            <a:endParaRPr kumimoji="0" lang="en-US" alt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97844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6D6B5678-94DE-4306-904F-D45F7246268F}"/>
              </a:ext>
            </a:extLst>
          </p:cNvPr>
          <p:cNvSpPr txBox="1">
            <a:spLocks/>
          </p:cNvSpPr>
          <p:nvPr/>
        </p:nvSpPr>
        <p:spPr bwMode="auto">
          <a:xfrm>
            <a:off x="3094384" y="235613"/>
            <a:ext cx="8964612" cy="1152525"/>
          </a:xfrm>
          <a:prstGeom prst="rect">
            <a:avLst/>
          </a:prstGeom>
          <a:solidFill>
            <a:srgbClr val="CCECFF"/>
          </a:solidFill>
          <a:ln w="5715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fa-IR" altLang="en-US" sz="2800" kern="0">
                <a:cs typeface="B Jadid" pitchFamily="2" charset="-78"/>
              </a:rPr>
              <a:t>۲</a:t>
            </a:r>
            <a:r>
              <a:rPr lang="fa-IR" altLang="en-US" sz="2800" kern="0">
                <a:cs typeface="B Titr" pitchFamily="2" charset="-78"/>
              </a:rPr>
              <a:t>. </a:t>
            </a:r>
            <a:r>
              <a:rPr lang="ar-SA" altLang="en-US" sz="2800" kern="0">
                <a:cs typeface="B Titr" pitchFamily="2" charset="-78"/>
              </a:rPr>
              <a:t>چه شواهدی در دست داشتید که نشان دهد شما نیاز به انجام این پژوهش داشتید؟(شواهد 1 )</a:t>
            </a:r>
            <a:endParaRPr lang="en-US" altLang="en-US" sz="4000" kern="0" dirty="0">
              <a:cs typeface="B Titr" pitchFamily="2" charset="-78"/>
            </a:endParaRPr>
          </a:p>
        </p:txBody>
      </p:sp>
      <p:sp>
        <p:nvSpPr>
          <p:cNvPr id="6" name="Content Placeholder 2">
            <a:extLst>
              <a:ext uri="{FF2B5EF4-FFF2-40B4-BE49-F238E27FC236}">
                <a16:creationId xmlns:a16="http://schemas.microsoft.com/office/drawing/2014/main" id="{69BD5D89-8887-48B8-A188-10506E18AFF2}"/>
              </a:ext>
            </a:extLst>
          </p:cNvPr>
          <p:cNvSpPr txBox="1">
            <a:spLocks/>
          </p:cNvSpPr>
          <p:nvPr/>
        </p:nvSpPr>
        <p:spPr bwMode="auto">
          <a:xfrm>
            <a:off x="3094384" y="1532398"/>
            <a:ext cx="8964612" cy="5159375"/>
          </a:xfrm>
          <a:prstGeom prst="rect">
            <a:avLst/>
          </a:prstGeom>
          <a:solidFill>
            <a:srgbClr val="FF6600"/>
          </a:solidFill>
          <a:ln w="76200">
            <a:solidFill>
              <a:srgbClr val="0070C0"/>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fa-IR" sz="2800" b="1" i="0" u="none" strike="noStrike" kern="0" cap="none" spc="0" normalizeH="0" baseline="0" noProof="0">
                <a:ln>
                  <a:noFill/>
                </a:ln>
                <a:solidFill>
                  <a:srgbClr val="FFFFFF"/>
                </a:solidFill>
                <a:effectLst/>
                <a:uLnTx/>
                <a:uFillTx/>
                <a:latin typeface="Arial"/>
                <a:ea typeface="+mn-ea"/>
                <a:cs typeface="B Kamran" pitchFamily="2" charset="-78"/>
              </a:rPr>
              <a:t>درابتدا تفاوت شواهد نوع اول(1) وشواهد نوع دوم (2) را بیان می کنیم:</a:t>
            </a:r>
          </a:p>
          <a:p>
            <a:pPr marL="342900" marR="0" lvl="0" indent="-342900" algn="r" defTabSz="914400" rtl="1" eaLnBrk="1" fontAlgn="base" latinLnBrk="0" hangingPunct="1">
              <a:lnSpc>
                <a:spcPct val="100000"/>
              </a:lnSpc>
              <a:spcBef>
                <a:spcPct val="20000"/>
              </a:spcBef>
              <a:spcAft>
                <a:spcPct val="0"/>
              </a:spcAft>
              <a:buClrTx/>
              <a:buSzTx/>
              <a:buFontTx/>
              <a:buNone/>
              <a:tabLst/>
              <a:defRPr/>
            </a:pPr>
            <a:r>
              <a:rPr kumimoji="0" lang="fa-IR" sz="2800" b="1" i="0" u="none" strike="noStrike" kern="0" cap="none" spc="0" normalizeH="0" baseline="0" noProof="0">
                <a:ln>
                  <a:noFill/>
                </a:ln>
                <a:solidFill>
                  <a:srgbClr val="FFFFFF"/>
                </a:solidFill>
                <a:effectLst/>
                <a:uLnTx/>
                <a:uFillTx/>
                <a:latin typeface="Arial"/>
                <a:ea typeface="+mn-ea"/>
                <a:cs typeface="B Kamran" pitchFamily="2" charset="-78"/>
              </a:rPr>
              <a:t>   شواهد نوع اول ” تشخیصی ” و   شواهد نوع دوم ” قضاوتی وارزیابی“ است.</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FFFFFF"/>
                </a:solidFill>
                <a:effectLst/>
                <a:uLnTx/>
                <a:uFillTx/>
                <a:latin typeface="Arial"/>
                <a:ea typeface="+mn-ea"/>
                <a:cs typeface="B Kamran" pitchFamily="2" charset="-78"/>
              </a:rPr>
              <a:t>درهر اقدام پژوهی مشکلی درمیان است ، پس :</a:t>
            </a:r>
            <a:endParaRPr kumimoji="0" lang="en-US" sz="2800" b="1" i="0" u="none" strike="noStrike" kern="0" cap="none" spc="0" normalizeH="0" baseline="0" noProof="0">
              <a:ln>
                <a:noFill/>
              </a:ln>
              <a:solidFill>
                <a:srgbClr val="FFFFFF"/>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FFFFFF"/>
                </a:solidFill>
                <a:effectLst/>
                <a:uLnTx/>
                <a:uFillTx/>
                <a:latin typeface="Arial"/>
                <a:ea typeface="+mn-ea"/>
                <a:cs typeface="B Kamran" pitchFamily="2" charset="-78"/>
              </a:rPr>
              <a:t>الف. مشکل خود را آن گونه که احساس می کنید با اطلاعاتی دقیق به خواننده منتقل کنید تا او هم احساس شما را درک کند.</a:t>
            </a:r>
            <a:endParaRPr kumimoji="0" lang="en-US" sz="2800" b="1" i="0" u="none" strike="noStrike" kern="0" cap="none" spc="0" normalizeH="0" baseline="0" noProof="0">
              <a:ln>
                <a:noFill/>
              </a:ln>
              <a:solidFill>
                <a:srgbClr val="FFFFFF"/>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FFFFFF"/>
                </a:solidFill>
                <a:effectLst/>
                <a:uLnTx/>
                <a:uFillTx/>
                <a:latin typeface="Arial"/>
                <a:ea typeface="+mn-ea"/>
                <a:cs typeface="B Kamran" pitchFamily="2" charset="-78"/>
              </a:rPr>
              <a:t>ب‌. از روش های علمی برای جمع آوری اطلاعات استفاده کنید.</a:t>
            </a:r>
            <a:r>
              <a:rPr kumimoji="0" lang="fa-IR" sz="2800" b="1" i="0" u="none" strike="noStrike" kern="0" cap="none" spc="0" normalizeH="0" baseline="0" noProof="0">
                <a:ln>
                  <a:noFill/>
                </a:ln>
                <a:solidFill>
                  <a:srgbClr val="FFFFFF"/>
                </a:solidFill>
                <a:effectLst/>
                <a:uLnTx/>
                <a:uFillTx/>
                <a:latin typeface="Arial"/>
                <a:ea typeface="+mn-ea"/>
                <a:cs typeface="B Kamran" pitchFamily="2" charset="-78"/>
              </a:rPr>
              <a:t> گردآوري اطلاعات در اغلب موارد از چهار روش مصاحبه،مشاهده،پرسشنامه و اسناد و ارقام </a:t>
            </a:r>
            <a:r>
              <a:rPr kumimoji="0" lang="en-US" sz="2800" b="1" i="0" u="none" strike="noStrike" kern="0" cap="none" spc="0" normalizeH="0" baseline="0" noProof="0">
                <a:ln>
                  <a:noFill/>
                </a:ln>
                <a:solidFill>
                  <a:srgbClr val="FFFFFF"/>
                </a:solidFill>
                <a:effectLst/>
                <a:uLnTx/>
                <a:uFillTx/>
                <a:latin typeface="Arial"/>
                <a:ea typeface="+mn-ea"/>
                <a:cs typeface="B Kamran" pitchFamily="2" charset="-78"/>
              </a:rPr>
              <a:t>.</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FFFFFF"/>
                </a:solidFill>
                <a:effectLst/>
                <a:uLnTx/>
                <a:uFillTx/>
                <a:latin typeface="Arial"/>
                <a:ea typeface="+mn-ea"/>
                <a:cs typeface="B Kamran" pitchFamily="2" charset="-78"/>
              </a:rPr>
              <a:t>ج‌. </a:t>
            </a:r>
            <a:r>
              <a:rPr kumimoji="0" lang="fa-IR" sz="2800" b="1" i="0" u="none" strike="noStrike" kern="0" cap="none" spc="0" normalizeH="0" baseline="0" noProof="0">
                <a:ln>
                  <a:noFill/>
                </a:ln>
                <a:solidFill>
                  <a:srgbClr val="FFFFFF"/>
                </a:solidFill>
                <a:effectLst/>
                <a:uLnTx/>
                <a:uFillTx/>
                <a:latin typeface="Arial"/>
                <a:ea typeface="+mn-ea"/>
                <a:cs typeface="B Kamran" pitchFamily="2" charset="-78"/>
              </a:rPr>
              <a:t>هدف ازشواهد نوع1:مشخص کردن وضع موجود-انتخاب یک راه حل موقت.</a:t>
            </a:r>
            <a:endParaRPr kumimoji="0" lang="en-US" sz="2800" b="1" i="0" u="none" strike="noStrike" kern="0" cap="none" spc="0" normalizeH="0" baseline="0" noProof="0">
              <a:ln>
                <a:noFill/>
              </a:ln>
              <a:solidFill>
                <a:srgbClr val="FFFFFF"/>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FFFFFF"/>
                </a:solidFill>
                <a:effectLst/>
                <a:uLnTx/>
                <a:uFillTx/>
                <a:latin typeface="Arial"/>
                <a:ea typeface="+mn-ea"/>
                <a:cs typeface="B Kamran" pitchFamily="2" charset="-78"/>
              </a:rPr>
              <a:t>د‌.از کلی گویی بپرهیزید شواهد خود را به گونه ای نشان دهید که خواننده</a:t>
            </a:r>
            <a:r>
              <a:rPr kumimoji="0" lang="en-US" sz="2800" b="1" i="0" u="none" strike="noStrike" kern="0" cap="none" spc="0" normalizeH="0" baseline="0" noProof="0">
                <a:ln>
                  <a:noFill/>
                </a:ln>
                <a:solidFill>
                  <a:srgbClr val="FFFFFF"/>
                </a:solidFill>
                <a:effectLst/>
                <a:uLnTx/>
                <a:uFillTx/>
                <a:latin typeface="Arial"/>
                <a:ea typeface="+mn-ea"/>
                <a:cs typeface="B Kamran" pitchFamily="2" charset="-78"/>
              </a:rPr>
              <a:t> </a:t>
            </a:r>
            <a:r>
              <a:rPr kumimoji="0" lang="ar-SA" sz="2800" b="1" i="0" u="none" strike="noStrike" kern="0" cap="none" spc="0" normalizeH="0" baseline="0" noProof="0">
                <a:ln>
                  <a:noFill/>
                </a:ln>
                <a:solidFill>
                  <a:srgbClr val="FFFFFF"/>
                </a:solidFill>
                <a:effectLst/>
                <a:uLnTx/>
                <a:uFillTx/>
                <a:latin typeface="Arial"/>
                <a:ea typeface="+mn-ea"/>
                <a:cs typeface="B Kamran" pitchFamily="2" charset="-78"/>
              </a:rPr>
              <a:t>ی گزارش، از وضعیّت پژوهش کاملاً آگاه گردد. یا به عبارتی مشکل شما را مشکل خود بپندارد.</a:t>
            </a:r>
            <a:endParaRPr kumimoji="0" lang="en-US" sz="2800" b="1" i="0" u="none" strike="noStrike" kern="0" cap="none" spc="0" normalizeH="0" baseline="0" noProof="0">
              <a:ln>
                <a:noFill/>
              </a:ln>
              <a:solidFill>
                <a:srgbClr val="FFFFFF"/>
              </a:solidFill>
              <a:effectLst/>
              <a:uLnTx/>
              <a:uFillTx/>
              <a:latin typeface="Arial"/>
              <a:ea typeface="+mn-ea"/>
              <a:cs typeface="B Kamra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FFFFFF"/>
              </a:solidFill>
              <a:effectLst/>
              <a:uLnTx/>
              <a:uFillTx/>
              <a:latin typeface="Arial"/>
              <a:ea typeface="+mn-ea"/>
              <a:cs typeface="B Kamran" pitchFamily="2" charset="-78"/>
            </a:endParaRPr>
          </a:p>
        </p:txBody>
      </p:sp>
    </p:spTree>
    <p:extLst>
      <p:ext uri="{BB962C8B-B14F-4D97-AF65-F5344CB8AC3E}">
        <p14:creationId xmlns:p14="http://schemas.microsoft.com/office/powerpoint/2010/main" val="251643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5CA8BE27-9F1F-4186-9F14-B7D223734F56}"/>
              </a:ext>
            </a:extLst>
          </p:cNvPr>
          <p:cNvSpPr txBox="1">
            <a:spLocks/>
          </p:cNvSpPr>
          <p:nvPr/>
        </p:nvSpPr>
        <p:spPr bwMode="auto">
          <a:xfrm>
            <a:off x="3613785" y="382385"/>
            <a:ext cx="8229600" cy="1143000"/>
          </a:xfrm>
          <a:prstGeom prst="rect">
            <a:avLst/>
          </a:prstGeom>
          <a:solidFill>
            <a:srgbClr val="FFC000"/>
          </a:solidFill>
          <a:ln w="57150">
            <a:solidFill>
              <a:srgbClr val="FF00FF"/>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fa-IR" altLang="en-US" sz="3200" b="1" kern="0">
                <a:cs typeface="B Titr" pitchFamily="2" charset="-78"/>
              </a:rPr>
              <a:t>۳. </a:t>
            </a:r>
            <a:r>
              <a:rPr lang="ar-SA" altLang="en-US" sz="3200" b="1" kern="0">
                <a:cs typeface="B Titr" pitchFamily="2" charset="-78"/>
              </a:rPr>
              <a:t>ادبیات موضوع:</a:t>
            </a:r>
            <a:r>
              <a:rPr lang="ar-SA" altLang="en-US" sz="2000" b="1" kern="0">
                <a:cs typeface="B Titr" pitchFamily="2" charset="-78"/>
              </a:rPr>
              <a:t>(مطالعات واطلاعات شما درباره موضوع تحقیقتان چیست؟)</a:t>
            </a:r>
            <a:endParaRPr lang="en-US" altLang="en-US" sz="3200" kern="0" dirty="0">
              <a:cs typeface="B Titr" pitchFamily="2" charset="-78"/>
            </a:endParaRPr>
          </a:p>
        </p:txBody>
      </p:sp>
      <p:sp>
        <p:nvSpPr>
          <p:cNvPr id="6" name="Content Placeholder 2">
            <a:extLst>
              <a:ext uri="{FF2B5EF4-FFF2-40B4-BE49-F238E27FC236}">
                <a16:creationId xmlns:a16="http://schemas.microsoft.com/office/drawing/2014/main" id="{3C7870BB-4D28-4B47-A4CD-039149384315}"/>
              </a:ext>
            </a:extLst>
          </p:cNvPr>
          <p:cNvSpPr txBox="1">
            <a:spLocks/>
          </p:cNvSpPr>
          <p:nvPr/>
        </p:nvSpPr>
        <p:spPr bwMode="auto">
          <a:xfrm>
            <a:off x="3613785" y="2090896"/>
            <a:ext cx="8229600" cy="2765425"/>
          </a:xfrm>
          <a:prstGeom prst="rect">
            <a:avLst/>
          </a:prstGeom>
          <a:solidFill>
            <a:srgbClr val="333399">
              <a:lumMod val="20000"/>
              <a:lumOff val="80000"/>
            </a:srgbClr>
          </a:solidFill>
          <a:ln w="57150">
            <a:solidFill>
              <a:srgbClr val="00B050"/>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Low" defTabSz="914400" rtl="1" eaLnBrk="0" fontAlgn="base" latinLnBrk="0" hangingPunct="0">
              <a:lnSpc>
                <a:spcPct val="100000"/>
              </a:lnSpc>
              <a:spcBef>
                <a:spcPct val="20000"/>
              </a:spcBef>
              <a:spcAft>
                <a:spcPct val="0"/>
              </a:spcAft>
              <a:buClrTx/>
              <a:buSzTx/>
              <a:buFontTx/>
              <a:buChar char="•"/>
              <a:tabLst/>
              <a:defRPr/>
            </a:pPr>
            <a:r>
              <a:rPr kumimoji="0" lang="ar-SA" sz="3200" b="0" i="0" u="none" strike="noStrike" kern="0" cap="none" spc="0" normalizeH="0" baseline="0" noProof="0">
                <a:ln>
                  <a:noFill/>
                </a:ln>
                <a:solidFill>
                  <a:srgbClr val="000000"/>
                </a:solidFill>
                <a:effectLst/>
                <a:uLnTx/>
                <a:uFillTx/>
                <a:latin typeface="Arial"/>
                <a:ea typeface="+mn-ea"/>
                <a:cs typeface="B Kamran" pitchFamily="2" charset="-78"/>
              </a:rPr>
              <a:t>خلاصه اي از آنچه پيرامون موضوع از منابع گوناگون مطالعه كرده ايد، بيان كنيد. </a:t>
            </a:r>
            <a:endParaRPr kumimoji="0" 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justLow" defTabSz="914400" rtl="1" eaLnBrk="0" fontAlgn="base" latinLnBrk="0" hangingPunct="0">
              <a:lnSpc>
                <a:spcPct val="100000"/>
              </a:lnSpc>
              <a:spcBef>
                <a:spcPct val="20000"/>
              </a:spcBef>
              <a:spcAft>
                <a:spcPct val="0"/>
              </a:spcAft>
              <a:buClrTx/>
              <a:buSzTx/>
              <a:buFontTx/>
              <a:buChar char="•"/>
              <a:tabLst/>
              <a:defRPr/>
            </a:pPr>
            <a:r>
              <a:rPr kumimoji="0" lang="ar-SA" sz="3200" b="0" i="0" u="none" strike="noStrike" kern="0" cap="none" spc="0" normalizeH="0" baseline="0" noProof="0">
                <a:ln>
                  <a:noFill/>
                </a:ln>
                <a:solidFill>
                  <a:srgbClr val="000000"/>
                </a:solidFill>
                <a:effectLst/>
                <a:uLnTx/>
                <a:uFillTx/>
                <a:latin typeface="Arial"/>
                <a:ea typeface="+mn-ea"/>
                <a:cs typeface="B Kamran" pitchFamily="2" charset="-78"/>
              </a:rPr>
              <a:t>منابع گوناگون شامل: پایان نامه ها، مجلات، کتب تخصصی، فصل نامه ها، روزنامه ها، سخنرانی ها، فیلم ها و... می باشد.</a:t>
            </a:r>
            <a:endParaRPr kumimoji="0" lang="en-US" sz="3200" b="0" i="0" u="none" strike="noStrike" kern="0" cap="none" spc="0" normalizeH="0" baseline="0" noProof="0" dirty="0">
              <a:ln>
                <a:noFill/>
              </a:ln>
              <a:solidFill>
                <a:srgbClr val="000000"/>
              </a:solidFill>
              <a:effectLst/>
              <a:uLnTx/>
              <a:uFillTx/>
              <a:latin typeface="Arial"/>
              <a:ea typeface="+mn-ea"/>
              <a:cs typeface="B Kamran" pitchFamily="2" charset="-78"/>
            </a:endParaRPr>
          </a:p>
        </p:txBody>
      </p:sp>
    </p:spTree>
    <p:extLst>
      <p:ext uri="{BB962C8B-B14F-4D97-AF65-F5344CB8AC3E}">
        <p14:creationId xmlns:p14="http://schemas.microsoft.com/office/powerpoint/2010/main" val="2528398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CAC93376-65A7-4945-B6ED-F7D6CDF5EDF8}"/>
              </a:ext>
            </a:extLst>
          </p:cNvPr>
          <p:cNvSpPr txBox="1">
            <a:spLocks/>
          </p:cNvSpPr>
          <p:nvPr/>
        </p:nvSpPr>
        <p:spPr bwMode="auto">
          <a:xfrm>
            <a:off x="3743757" y="362296"/>
            <a:ext cx="8229600" cy="1441450"/>
          </a:xfrm>
          <a:prstGeom prst="rect">
            <a:avLst/>
          </a:prstGeom>
          <a:solidFill>
            <a:srgbClr val="FFC000"/>
          </a:solidFill>
          <a:ln w="57150">
            <a:solidFill>
              <a:srgbClr val="0066FF"/>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fa-IR" altLang="en-US" sz="3600" b="1" kern="0">
                <a:cs typeface="B Jadid" pitchFamily="2" charset="-78"/>
              </a:rPr>
              <a:t>۴. </a:t>
            </a:r>
            <a:r>
              <a:rPr lang="ar-SA" altLang="en-US" sz="3600" b="1" kern="0">
                <a:cs typeface="B Jadid" pitchFamily="2" charset="-78"/>
              </a:rPr>
              <a:t>ارائه  راه حل های پیشنهادی: </a:t>
            </a:r>
            <a:endParaRPr lang="en-US" altLang="en-US" sz="3600" kern="0" dirty="0">
              <a:cs typeface="B Jadid" pitchFamily="2" charset="-78"/>
            </a:endParaRPr>
          </a:p>
        </p:txBody>
      </p:sp>
      <p:sp>
        <p:nvSpPr>
          <p:cNvPr id="7" name="Content Placeholder 2">
            <a:extLst>
              <a:ext uri="{FF2B5EF4-FFF2-40B4-BE49-F238E27FC236}">
                <a16:creationId xmlns:a16="http://schemas.microsoft.com/office/drawing/2014/main" id="{4D0CB1DC-B039-4CD6-938B-C50BF601FF6A}"/>
              </a:ext>
            </a:extLst>
          </p:cNvPr>
          <p:cNvSpPr txBox="1">
            <a:spLocks/>
          </p:cNvSpPr>
          <p:nvPr/>
        </p:nvSpPr>
        <p:spPr bwMode="auto">
          <a:xfrm>
            <a:off x="3806537" y="1887191"/>
            <a:ext cx="8229600" cy="4608513"/>
          </a:xfrm>
          <a:prstGeom prst="rect">
            <a:avLst/>
          </a:prstGeom>
          <a:solidFill>
            <a:srgbClr val="DAEDEF">
              <a:lumMod val="75000"/>
            </a:srgbClr>
          </a:solidFill>
          <a:ln w="57150">
            <a:solidFill>
              <a:srgbClr val="FF0000"/>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1" indent="-342900" algn="just" defTabSz="914400" rtl="1" eaLnBrk="0" fontAlgn="base" latinLnBrk="0" hangingPunct="0">
              <a:lnSpc>
                <a:spcPct val="100000"/>
              </a:lnSpc>
              <a:spcBef>
                <a:spcPct val="20000"/>
              </a:spcBef>
              <a:spcAft>
                <a:spcPct val="0"/>
              </a:spcAft>
              <a:buClrTx/>
              <a:buSzTx/>
              <a:buFontTx/>
              <a:buChar char="•"/>
              <a:tabLst/>
              <a:defRPr/>
            </a:pPr>
            <a:r>
              <a:rPr kumimoji="0" lang="fa-IR" sz="2800" b="1" i="0" u="none" strike="noStrike" kern="0" cap="none" spc="0" normalizeH="0" baseline="0" noProof="0">
                <a:ln>
                  <a:noFill/>
                </a:ln>
                <a:solidFill>
                  <a:srgbClr val="000000"/>
                </a:solidFill>
                <a:effectLst/>
                <a:uLnTx/>
                <a:uFillTx/>
                <a:latin typeface="Arial"/>
                <a:cs typeface="B Kamran" pitchFamily="2" charset="-78"/>
              </a:rPr>
              <a:t>درانتخاب راه حل جدید شتاب نکنید.</a:t>
            </a:r>
          </a:p>
          <a:p>
            <a:pPr marL="342900" marR="0" lvl="1" indent="-342900" algn="just"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000000"/>
                </a:solidFill>
                <a:effectLst/>
                <a:uLnTx/>
                <a:uFillTx/>
                <a:latin typeface="Arial"/>
                <a:cs typeface="B Kamran" pitchFamily="2" charset="-78"/>
              </a:rPr>
              <a:t>راه حل هایی را که به ذهنتان رسیده است بنویسید .</a:t>
            </a:r>
            <a:r>
              <a:rPr kumimoji="0" lang="fa-IR" sz="2800" b="1" i="0" u="none" strike="noStrike" kern="0" cap="none" spc="0" normalizeH="0" baseline="0" noProof="0">
                <a:ln>
                  <a:noFill/>
                </a:ln>
                <a:solidFill>
                  <a:srgbClr val="000000"/>
                </a:solidFill>
                <a:effectLst/>
                <a:uLnTx/>
                <a:uFillTx/>
                <a:latin typeface="Arial"/>
                <a:cs typeface="B Kamran" pitchFamily="2" charset="-78"/>
              </a:rPr>
              <a:t> </a:t>
            </a:r>
            <a:endParaRPr kumimoji="0" lang="en-US" sz="2800" b="1" i="0" u="none" strike="noStrike" kern="0" cap="none" spc="0" normalizeH="0" baseline="0" noProof="0">
              <a:ln>
                <a:noFill/>
              </a:ln>
              <a:solidFill>
                <a:srgbClr val="000000"/>
              </a:solidFill>
              <a:effectLst/>
              <a:uLnTx/>
              <a:uFillTx/>
              <a:latin typeface="Arial"/>
              <a:cs typeface="B Kamra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000000"/>
                </a:solidFill>
                <a:effectLst/>
                <a:uLnTx/>
                <a:uFillTx/>
                <a:latin typeface="Arial"/>
                <a:ea typeface="+mn-ea"/>
                <a:cs typeface="B Kamran" pitchFamily="2" charset="-78"/>
              </a:rPr>
              <a:t>  نشان دهید که از نظرات دیگران هم برای ارائه این راه حل استفاده کرده اید.</a:t>
            </a:r>
            <a:endParaRPr kumimoji="0" lang="fa-IR"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fa-IR" sz="2800" b="1" i="0" u="none" strike="noStrike" kern="0" cap="none" spc="0" normalizeH="0" baseline="0" noProof="0">
                <a:ln>
                  <a:noFill/>
                </a:ln>
                <a:solidFill>
                  <a:srgbClr val="000000"/>
                </a:solidFill>
                <a:effectLst/>
                <a:uLnTx/>
                <a:uFillTx/>
                <a:latin typeface="Arial"/>
                <a:ea typeface="+mn-ea"/>
                <a:cs typeface="B Kamran" pitchFamily="2" charset="-78"/>
              </a:rPr>
              <a:t>به یادداشته باشید مسئولیت وتعهد اجرا ونتیجه گیری این تحقیق با شماست.</a:t>
            </a: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fa-IR" sz="2800" b="1" i="0" u="none" strike="noStrike" kern="0" cap="none" spc="0" normalizeH="0" baseline="0" noProof="0">
                <a:ln>
                  <a:noFill/>
                </a:ln>
                <a:solidFill>
                  <a:srgbClr val="000000"/>
                </a:solidFill>
                <a:effectLst/>
                <a:uLnTx/>
                <a:uFillTx/>
                <a:latin typeface="Arial"/>
                <a:ea typeface="+mn-ea"/>
                <a:cs typeface="B Kamran" pitchFamily="2" charset="-78"/>
              </a:rPr>
              <a:t>شکست معنی ندارد،درصورت نتیجه ندادن ،راههای دیگر را بیازمایید.</a:t>
            </a: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fa-IR" sz="2800" b="1" i="0" u="none" strike="noStrike" kern="0" cap="none" spc="0" normalizeH="0" baseline="0" noProof="0">
                <a:ln>
                  <a:noFill/>
                </a:ln>
                <a:solidFill>
                  <a:srgbClr val="000000"/>
                </a:solidFill>
                <a:effectLst/>
                <a:uLnTx/>
                <a:uFillTx/>
                <a:latin typeface="Arial"/>
                <a:ea typeface="+mn-ea"/>
                <a:cs typeface="B Kamran" pitchFamily="2" charset="-78"/>
              </a:rPr>
              <a:t>هرچه اطلاعات موثق تر باشد امکان پذیرش ونتیجه دادن آن بیشتر است.</a:t>
            </a:r>
          </a:p>
          <a:p>
            <a:pPr marL="342900" marR="0" lvl="0" indent="-342900" algn="just" defTabSz="914400" rtl="1" eaLnBrk="1" fontAlgn="base" latinLnBrk="0" hangingPunct="1">
              <a:lnSpc>
                <a:spcPct val="100000"/>
              </a:lnSpc>
              <a:spcBef>
                <a:spcPct val="20000"/>
              </a:spcBef>
              <a:spcAft>
                <a:spcPct val="0"/>
              </a:spcAft>
              <a:buClrTx/>
              <a:buSzTx/>
              <a:buFontTx/>
              <a:buChar char="•"/>
              <a:tabLst/>
              <a:defRPr/>
            </a:pPr>
            <a:r>
              <a:rPr kumimoji="0" lang="fa-IR" sz="2800" b="1" i="0" u="none" strike="noStrike" kern="0" cap="none" spc="0" normalizeH="0" baseline="0" noProof="0">
                <a:ln>
                  <a:noFill/>
                </a:ln>
                <a:solidFill>
                  <a:srgbClr val="000000"/>
                </a:solidFill>
                <a:effectLst/>
                <a:uLnTx/>
                <a:uFillTx/>
                <a:latin typeface="Arial"/>
                <a:ea typeface="+mn-ea"/>
                <a:cs typeface="B Kamran" pitchFamily="2" charset="-78"/>
              </a:rPr>
              <a:t>برای اجرای راه حل جدید ”برنامه ریزی“ کنید.چه فعالیتهایی؟چگونه ؟باچه امکاناتی؟چه زمانی؟باچه وسایلی؟کجا؟</a:t>
            </a: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endParaRPr kumimoji="0" lang="en-US" sz="4000" b="1" i="0" u="none" strike="noStrike" kern="0" cap="none" spc="0" normalizeH="0" baseline="0" noProof="0" dirty="0">
              <a:ln>
                <a:noFill/>
              </a:ln>
              <a:solidFill>
                <a:srgbClr val="000000"/>
              </a:solidFill>
              <a:effectLst/>
              <a:uLnTx/>
              <a:uFillTx/>
              <a:latin typeface="Arial"/>
              <a:ea typeface="+mn-ea"/>
              <a:cs typeface="B Kamran" pitchFamily="2" charset="-78"/>
            </a:endParaRPr>
          </a:p>
        </p:txBody>
      </p:sp>
    </p:spTree>
    <p:extLst>
      <p:ext uri="{BB962C8B-B14F-4D97-AF65-F5344CB8AC3E}">
        <p14:creationId xmlns:p14="http://schemas.microsoft.com/office/powerpoint/2010/main" val="4137912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D977D62E-6053-402E-B763-9A5476F6DC47}"/>
              </a:ext>
            </a:extLst>
          </p:cNvPr>
          <p:cNvSpPr txBox="1">
            <a:spLocks/>
          </p:cNvSpPr>
          <p:nvPr/>
        </p:nvSpPr>
        <p:spPr bwMode="auto">
          <a:xfrm>
            <a:off x="3613785" y="235613"/>
            <a:ext cx="8229600" cy="1143000"/>
          </a:xfrm>
          <a:prstGeom prst="rect">
            <a:avLst/>
          </a:prstGeom>
          <a:solidFill>
            <a:srgbClr val="FFFF00"/>
          </a:solidFill>
          <a:ln w="5715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ar-SA" altLang="en-US" sz="4000" b="1" kern="0">
                <a:cs typeface="B Titr" pitchFamily="2" charset="-78"/>
              </a:rPr>
              <a:t>5. انتخاب راه حل ها:</a:t>
            </a:r>
            <a:endParaRPr lang="en-US" altLang="en-US" sz="4000" kern="0" dirty="0">
              <a:cs typeface="B Titr" pitchFamily="2" charset="-78"/>
            </a:endParaRPr>
          </a:p>
        </p:txBody>
      </p:sp>
      <p:sp>
        <p:nvSpPr>
          <p:cNvPr id="6" name="Content Placeholder 2">
            <a:extLst>
              <a:ext uri="{FF2B5EF4-FFF2-40B4-BE49-F238E27FC236}">
                <a16:creationId xmlns:a16="http://schemas.microsoft.com/office/drawing/2014/main" id="{CBD3630A-5507-4E69-90BC-B4AB31A6700D}"/>
              </a:ext>
            </a:extLst>
          </p:cNvPr>
          <p:cNvSpPr txBox="1">
            <a:spLocks/>
          </p:cNvSpPr>
          <p:nvPr/>
        </p:nvSpPr>
        <p:spPr bwMode="auto">
          <a:xfrm>
            <a:off x="3613785" y="1792908"/>
            <a:ext cx="8229600" cy="2981325"/>
          </a:xfrm>
          <a:prstGeom prst="rect">
            <a:avLst/>
          </a:prstGeom>
          <a:solidFill>
            <a:srgbClr val="808080">
              <a:lumMod val="20000"/>
              <a:lumOff val="80000"/>
            </a:srgbClr>
          </a:solidFill>
          <a:ln w="57150">
            <a:solidFill>
              <a:srgbClr val="00B0F0"/>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الف.بنویسید که کدام راه حل را انتخاب کردید وچرا؟</a:t>
            </a:r>
            <a:endParaRPr kumimoji="0" 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ب‌. استدلال علمی و تجربی خود را برای انتخاب این راه حل ها، بنویسید.</a:t>
            </a:r>
            <a:endParaRPr kumimoji="0" lang="en-US" sz="3200" b="1" i="0" u="none" strike="noStrike" kern="0" cap="none" spc="0" normalizeH="0" baseline="0" noProof="0" dirty="0">
              <a:ln>
                <a:noFill/>
              </a:ln>
              <a:solidFill>
                <a:srgbClr val="000000"/>
              </a:solidFill>
              <a:effectLst/>
              <a:uLnTx/>
              <a:uFillTx/>
              <a:latin typeface="Arial"/>
              <a:ea typeface="+mn-ea"/>
              <a:cs typeface="B Kamran" pitchFamily="2" charset="-78"/>
            </a:endParaRPr>
          </a:p>
        </p:txBody>
      </p:sp>
    </p:spTree>
    <p:extLst>
      <p:ext uri="{BB962C8B-B14F-4D97-AF65-F5344CB8AC3E}">
        <p14:creationId xmlns:p14="http://schemas.microsoft.com/office/powerpoint/2010/main" val="2299416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1" y="436417"/>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1EAC2680-CA8F-46D4-BC95-EBFF0DBA633E}"/>
              </a:ext>
            </a:extLst>
          </p:cNvPr>
          <p:cNvSpPr txBox="1">
            <a:spLocks/>
          </p:cNvSpPr>
          <p:nvPr/>
        </p:nvSpPr>
        <p:spPr bwMode="auto">
          <a:xfrm>
            <a:off x="3421063" y="511233"/>
            <a:ext cx="8229600" cy="1143000"/>
          </a:xfrm>
          <a:prstGeom prst="rect">
            <a:avLst/>
          </a:prstGeom>
          <a:solidFill>
            <a:srgbClr val="FDAAA1"/>
          </a:solidFill>
          <a:ln w="38100">
            <a:solidFill>
              <a:srgbClr val="0066FF"/>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ar-SA" altLang="en-US" sz="2800" b="1" kern="0">
                <a:cs typeface="B Titr" pitchFamily="2" charset="-78"/>
              </a:rPr>
              <a:t>6. اعتبار بخشی:(دلایل اعتبار کار خودتان را بیان کنید و بگویید چه کسانی به کار شما اعتبار بخشیدند.)</a:t>
            </a:r>
            <a:endParaRPr lang="en-US" altLang="en-US" sz="4000" kern="0" dirty="0">
              <a:cs typeface="B Titr" pitchFamily="2" charset="-78"/>
            </a:endParaRPr>
          </a:p>
        </p:txBody>
      </p:sp>
      <p:sp>
        <p:nvSpPr>
          <p:cNvPr id="6" name="Content Placeholder 2">
            <a:extLst>
              <a:ext uri="{FF2B5EF4-FFF2-40B4-BE49-F238E27FC236}">
                <a16:creationId xmlns:a16="http://schemas.microsoft.com/office/drawing/2014/main" id="{B73FD8AE-9890-4671-B7AB-7150D7F2B484}"/>
              </a:ext>
            </a:extLst>
          </p:cNvPr>
          <p:cNvSpPr txBox="1">
            <a:spLocks/>
          </p:cNvSpPr>
          <p:nvPr/>
        </p:nvSpPr>
        <p:spPr bwMode="auto">
          <a:xfrm>
            <a:off x="3483927" y="2631672"/>
            <a:ext cx="8229600" cy="2044700"/>
          </a:xfrm>
          <a:prstGeom prst="rect">
            <a:avLst/>
          </a:prstGeom>
          <a:solidFill>
            <a:srgbClr val="92D050"/>
          </a:solidFill>
          <a:ln w="38100">
            <a:solidFill>
              <a:srgbClr val="FF0000"/>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buFontTx/>
              <a:buNone/>
              <a:defRPr/>
            </a:pPr>
            <a:r>
              <a:rPr lang="fa-IR" sz="3600" b="1" kern="0">
                <a:cs typeface="B Kamran" pitchFamily="2" charset="-78"/>
              </a:rPr>
              <a:t>-</a:t>
            </a:r>
            <a:r>
              <a:rPr lang="ar-SA" sz="3600" b="1" kern="0">
                <a:cs typeface="B Kamran" pitchFamily="2" charset="-78"/>
              </a:rPr>
              <a:t>چگونه می توانید نشان دهید که شما توجه و دقت کافی داشته اید تا داوری هایتان منطقی، عادلانه ودقیق باشد؟ </a:t>
            </a:r>
            <a:endParaRPr lang="en-US" sz="3600" b="1" kern="0">
              <a:cs typeface="B Kamran" pitchFamily="2" charset="-78"/>
            </a:endParaRPr>
          </a:p>
          <a:p>
            <a:pPr>
              <a:defRPr/>
            </a:pPr>
            <a:endParaRPr lang="en-US" sz="3600" b="1" kern="0" dirty="0">
              <a:cs typeface="B Kamran" pitchFamily="2" charset="-78"/>
            </a:endParaRPr>
          </a:p>
        </p:txBody>
      </p:sp>
    </p:spTree>
    <p:extLst>
      <p:ext uri="{BB962C8B-B14F-4D97-AF65-F5344CB8AC3E}">
        <p14:creationId xmlns:p14="http://schemas.microsoft.com/office/powerpoint/2010/main" val="333821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تصاویر  متحرک">
            <a:extLst>
              <a:ext uri="{FF2B5EF4-FFF2-40B4-BE49-F238E27FC236}">
                <a16:creationId xmlns:a16="http://schemas.microsoft.com/office/drawing/2014/main" id="{CC18D9FB-2F40-4DE6-B176-D7CCC62EAA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76756" y="106680"/>
            <a:ext cx="2466629" cy="33223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042452" y="1584959"/>
            <a:ext cx="6619701" cy="34525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sz="2800" b="1" dirty="0">
              <a:cs typeface="B Titr" panose="00000700000000000000" pitchFamily="2" charset="-78"/>
            </a:endParaRPr>
          </a:p>
          <a:p>
            <a:pPr algn="ctr"/>
            <a:r>
              <a:rPr lang="fa-IR" sz="2800" b="1" dirty="0">
                <a:solidFill>
                  <a:srgbClr val="FF0000"/>
                </a:solidFill>
                <a:cs typeface="B Titr" panose="00000700000000000000" pitchFamily="2" charset="-78"/>
              </a:rPr>
              <a:t>دانشگاه فرهنگیان پردیس شهید بهشتی بندرعباس (برادران )</a:t>
            </a:r>
          </a:p>
          <a:p>
            <a:pPr algn="ctr"/>
            <a:endParaRPr lang="fa-IR" sz="2800" b="1" dirty="0">
              <a:cs typeface="B Titr" panose="00000700000000000000" pitchFamily="2" charset="-78"/>
            </a:endParaRPr>
          </a:p>
          <a:p>
            <a:pPr algn="ctr"/>
            <a:r>
              <a:rPr lang="fa-IR" sz="2800" b="1" dirty="0">
                <a:solidFill>
                  <a:srgbClr val="002060"/>
                </a:solidFill>
                <a:cs typeface="B Titr" panose="00000700000000000000" pitchFamily="2" charset="-78"/>
              </a:rPr>
              <a:t>درس : پژوهش و توسعه حرفه ای 2(کنش پژوهی )</a:t>
            </a:r>
          </a:p>
          <a:p>
            <a:pPr algn="ctr"/>
            <a:endParaRPr lang="fa-IR" sz="2800" b="1" dirty="0">
              <a:solidFill>
                <a:srgbClr val="002060"/>
              </a:solidFill>
              <a:cs typeface="B Titr" panose="00000700000000000000" pitchFamily="2" charset="-78"/>
            </a:endParaRPr>
          </a:p>
          <a:p>
            <a:pPr algn="ctr"/>
            <a:r>
              <a:rPr lang="fa-IR" sz="4800" b="1" dirty="0">
                <a:solidFill>
                  <a:srgbClr val="002060"/>
                </a:solidFill>
                <a:cs typeface="B Titr" panose="00000700000000000000" pitchFamily="2" charset="-78"/>
              </a:rPr>
              <a:t>«اقدام پژوهی »</a:t>
            </a:r>
          </a:p>
          <a:p>
            <a:pPr algn="ctr"/>
            <a:endParaRPr lang="fa-IR" sz="3200" b="1" dirty="0">
              <a:cs typeface="B Titr" panose="00000700000000000000" pitchFamily="2" charset="-78"/>
            </a:endParaRPr>
          </a:p>
          <a:p>
            <a:pPr algn="ctr"/>
            <a:r>
              <a:rPr lang="fa-IR" sz="3200" b="1" dirty="0">
                <a:cs typeface="B Titr" panose="00000700000000000000" pitchFamily="2" charset="-78"/>
              </a:rPr>
              <a:t>ویژه دانشجویان ورودی 96</a:t>
            </a:r>
          </a:p>
          <a:p>
            <a:pPr algn="ctr"/>
            <a:r>
              <a:rPr lang="fa-IR" sz="3200" b="1" dirty="0">
                <a:solidFill>
                  <a:srgbClr val="00B050"/>
                </a:solidFill>
                <a:cs typeface="B Titr" panose="00000700000000000000" pitchFamily="2" charset="-78"/>
              </a:rPr>
              <a:t>(الهیات –علوم اجتماعی – علوم تربیتی )</a:t>
            </a:r>
          </a:p>
          <a:p>
            <a:pPr algn="ctr"/>
            <a:endParaRPr lang="fa-IR" sz="4800" b="1" dirty="0">
              <a:cs typeface="B Titr" panose="00000700000000000000" pitchFamily="2" charset="-78"/>
            </a:endParaRPr>
          </a:p>
          <a:p>
            <a:pPr algn="ctr"/>
            <a:r>
              <a:rPr lang="fa-IR" sz="2800" b="1" dirty="0">
                <a:cs typeface="B Titr" panose="00000700000000000000" pitchFamily="2" charset="-78"/>
              </a:rPr>
              <a:t>مدرس: ولید ترکمانی    </a:t>
            </a:r>
          </a:p>
        </p:txBody>
      </p:sp>
    </p:spTree>
    <p:extLst>
      <p:ext uri="{BB962C8B-B14F-4D97-AF65-F5344CB8AC3E}">
        <p14:creationId xmlns:p14="http://schemas.microsoft.com/office/powerpoint/2010/main" val="505961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7CCC26A8-9365-41DB-A64F-713DF5CD2B44}"/>
              </a:ext>
            </a:extLst>
          </p:cNvPr>
          <p:cNvSpPr txBox="1">
            <a:spLocks/>
          </p:cNvSpPr>
          <p:nvPr/>
        </p:nvSpPr>
        <p:spPr bwMode="auto">
          <a:xfrm>
            <a:off x="3363913" y="370348"/>
            <a:ext cx="8229600" cy="1143000"/>
          </a:xfrm>
          <a:prstGeom prst="rect">
            <a:avLst/>
          </a:prstGeom>
          <a:solidFill>
            <a:srgbClr val="BBE0E3"/>
          </a:solidFill>
          <a:ln w="38100">
            <a:solidFill>
              <a:srgbClr val="FF00FF"/>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3200" b="1" i="0" u="none" strike="noStrike" kern="0" cap="none" spc="0" normalizeH="0" baseline="0" noProof="0">
                <a:ln>
                  <a:noFill/>
                </a:ln>
                <a:solidFill>
                  <a:srgbClr val="000000"/>
                </a:solidFill>
                <a:effectLst/>
                <a:uLnTx/>
                <a:uFillTx/>
                <a:latin typeface="Arial"/>
                <a:ea typeface="+mj-ea"/>
                <a:cs typeface="B Titr" pitchFamily="2" charset="-78"/>
              </a:rPr>
              <a:t>7. اجرای راه حل های انتخابی: </a:t>
            </a:r>
            <a:r>
              <a:rPr kumimoji="0" lang="ar-SA" altLang="en-US" sz="2800" b="1" i="0" u="none" strike="noStrike" kern="0" cap="none" spc="0" normalizeH="0" baseline="0" noProof="0">
                <a:ln>
                  <a:noFill/>
                </a:ln>
                <a:solidFill>
                  <a:srgbClr val="000000"/>
                </a:solidFill>
                <a:effectLst/>
                <a:uLnTx/>
                <a:uFillTx/>
                <a:latin typeface="Arial"/>
                <a:ea typeface="+mj-ea"/>
                <a:cs typeface="B Titr" pitchFamily="2" charset="-78"/>
              </a:rPr>
              <a:t>(چه کردید ؟)</a:t>
            </a:r>
            <a:endParaRPr kumimoji="0" lang="en-US" altLang="en-US" sz="3200" b="1" i="0" u="none" strike="noStrike" kern="0" cap="none" spc="0" normalizeH="0" baseline="0" noProof="0" dirty="0">
              <a:ln>
                <a:noFill/>
              </a:ln>
              <a:solidFill>
                <a:srgbClr val="000000"/>
              </a:solidFill>
              <a:effectLst/>
              <a:uLnTx/>
              <a:uFillTx/>
              <a:latin typeface="Arial"/>
              <a:ea typeface="+mj-ea"/>
              <a:cs typeface="B Titr" pitchFamily="2" charset="-78"/>
            </a:endParaRPr>
          </a:p>
        </p:txBody>
      </p:sp>
      <p:sp>
        <p:nvSpPr>
          <p:cNvPr id="6" name="Content Placeholder 2">
            <a:extLst>
              <a:ext uri="{FF2B5EF4-FFF2-40B4-BE49-F238E27FC236}">
                <a16:creationId xmlns:a16="http://schemas.microsoft.com/office/drawing/2014/main" id="{BAAC9AB9-61AF-46F1-80A7-02FA6F3CF10F}"/>
              </a:ext>
            </a:extLst>
          </p:cNvPr>
          <p:cNvSpPr txBox="1">
            <a:spLocks/>
          </p:cNvSpPr>
          <p:nvPr/>
        </p:nvSpPr>
        <p:spPr bwMode="auto">
          <a:xfrm>
            <a:off x="3363913" y="1760609"/>
            <a:ext cx="8229600" cy="4133850"/>
          </a:xfrm>
          <a:prstGeom prst="rect">
            <a:avLst/>
          </a:prstGeom>
          <a:solidFill>
            <a:srgbClr val="E9F4AA"/>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r>
              <a:rPr lang="ar-SA" altLang="en-US" kern="0">
                <a:cs typeface="B Kamran" pitchFamily="2" charset="-78"/>
              </a:rPr>
              <a:t>الف.  مراحل اجراي راه حل ها را به تفصيل توضيح دهيد.</a:t>
            </a:r>
            <a:endParaRPr lang="en-US" altLang="en-US" kern="0">
              <a:cs typeface="B Kamran" pitchFamily="2" charset="-78"/>
            </a:endParaRPr>
          </a:p>
          <a:p>
            <a:r>
              <a:rPr lang="ar-SA" altLang="en-US" kern="0">
                <a:cs typeface="B Kamran" pitchFamily="2" charset="-78"/>
              </a:rPr>
              <a:t>ب‌.مشكلات حين اجرا را بيان كنيد.</a:t>
            </a:r>
            <a:endParaRPr lang="en-US" altLang="en-US" kern="0">
              <a:cs typeface="B Kamran" pitchFamily="2" charset="-78"/>
            </a:endParaRPr>
          </a:p>
          <a:p>
            <a:r>
              <a:rPr lang="ar-SA" altLang="en-US" kern="0">
                <a:cs typeface="B Kamran" pitchFamily="2" charset="-78"/>
              </a:rPr>
              <a:t>د‌. چگونگي نظارت بر اجراي راه حل ها را گزارش كنيد. </a:t>
            </a:r>
            <a:endParaRPr lang="en-US" altLang="en-US" kern="0">
              <a:cs typeface="B Kamran" pitchFamily="2" charset="-78"/>
            </a:endParaRPr>
          </a:p>
          <a:p>
            <a:pPr algn="just"/>
            <a:r>
              <a:rPr lang="ar-SA" altLang="en-US" b="1" kern="0">
                <a:cs typeface="B Kamran" pitchFamily="2" charset="-78"/>
              </a:rPr>
              <a:t>نکته ی مهم : </a:t>
            </a:r>
            <a:r>
              <a:rPr lang="ar-SA" altLang="en-US" kern="0">
                <a:cs typeface="B Kamran" pitchFamily="2" charset="-78"/>
              </a:rPr>
              <a:t>نباید تصوّر کنیم آنچه ما می دانیم یا عمل کردیم را خواننده حدس می زند یا می داند، لذا باید آن چه را انجام دادیم دقیق و روشن بنویسیم ، زیرا خواننده مانند نویسنده به موضوع احاطه ندارد.</a:t>
            </a:r>
            <a:endParaRPr lang="en-US" altLang="en-US" kern="0">
              <a:cs typeface="B Kamran" pitchFamily="2" charset="-78"/>
            </a:endParaRPr>
          </a:p>
          <a:p>
            <a:endParaRPr lang="en-US" altLang="en-US" kern="0" dirty="0">
              <a:cs typeface="B Kamran" pitchFamily="2" charset="-78"/>
            </a:endParaRPr>
          </a:p>
        </p:txBody>
      </p:sp>
    </p:spTree>
    <p:extLst>
      <p:ext uri="{BB962C8B-B14F-4D97-AF65-F5344CB8AC3E}">
        <p14:creationId xmlns:p14="http://schemas.microsoft.com/office/powerpoint/2010/main" val="1815779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42FB4F96-968B-4C81-96E4-C537EB70983B}"/>
              </a:ext>
            </a:extLst>
          </p:cNvPr>
          <p:cNvSpPr txBox="1">
            <a:spLocks/>
          </p:cNvSpPr>
          <p:nvPr/>
        </p:nvSpPr>
        <p:spPr bwMode="auto">
          <a:xfrm>
            <a:off x="3390900" y="332248"/>
            <a:ext cx="8229600" cy="1143000"/>
          </a:xfrm>
          <a:prstGeom prst="rect">
            <a:avLst/>
          </a:prstGeom>
          <a:solidFill>
            <a:srgbClr val="FFFF66"/>
          </a:solidFill>
          <a:ln w="5715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ar-SA" altLang="en-US" sz="2800" kern="0">
                <a:cs typeface="B Titr" pitchFamily="2" charset="-78"/>
              </a:rPr>
              <a:t>8. اصلاح و تعدیل بعضی از راه حل ها:</a:t>
            </a:r>
            <a:r>
              <a:rPr lang="ar-SA" altLang="en-US" sz="2400" kern="0">
                <a:cs typeface="B Titr" pitchFamily="2" charset="-78"/>
              </a:rPr>
              <a:t> </a:t>
            </a:r>
            <a:br>
              <a:rPr lang="fa-IR" altLang="en-US" sz="2400" kern="0">
                <a:cs typeface="B Titr" pitchFamily="2" charset="-78"/>
              </a:rPr>
            </a:br>
            <a:r>
              <a:rPr lang="fa-IR" altLang="en-US" sz="2400" kern="0">
                <a:cs typeface="B Titr" pitchFamily="2" charset="-78"/>
              </a:rPr>
              <a:t> </a:t>
            </a:r>
            <a:r>
              <a:rPr lang="ar-SA" altLang="en-US" sz="2400" kern="0">
                <a:cs typeface="B Titr" pitchFamily="2" charset="-78"/>
              </a:rPr>
              <a:t>(چگونه عملتان را اصلاح کردید؟)</a:t>
            </a:r>
            <a:endParaRPr lang="en-US" altLang="en-US" sz="3600" kern="0" dirty="0">
              <a:cs typeface="B Titr" pitchFamily="2" charset="-78"/>
            </a:endParaRPr>
          </a:p>
        </p:txBody>
      </p:sp>
      <p:sp>
        <p:nvSpPr>
          <p:cNvPr id="6" name="Content Placeholder 2">
            <a:extLst>
              <a:ext uri="{FF2B5EF4-FFF2-40B4-BE49-F238E27FC236}">
                <a16:creationId xmlns:a16="http://schemas.microsoft.com/office/drawing/2014/main" id="{C4A964CA-1677-40ED-A36A-4BC23FA6AB51}"/>
              </a:ext>
            </a:extLst>
          </p:cNvPr>
          <p:cNvSpPr txBox="1">
            <a:spLocks/>
          </p:cNvSpPr>
          <p:nvPr/>
        </p:nvSpPr>
        <p:spPr bwMode="auto">
          <a:xfrm>
            <a:off x="3390900" y="1967216"/>
            <a:ext cx="8229600" cy="2981325"/>
          </a:xfrm>
          <a:prstGeom prst="rect">
            <a:avLst/>
          </a:prstGeom>
          <a:solidFill>
            <a:srgbClr val="CCECFF"/>
          </a:solidFill>
          <a:ln w="38100">
            <a:solidFill>
              <a:srgbClr val="C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a:r>
              <a:rPr lang="ar-SA" altLang="en-US" b="1" kern="0">
                <a:cs typeface="B Kamran" pitchFamily="2" charset="-78"/>
              </a:rPr>
              <a:t>در اجرای بعضی از راه حل ها ممکن است بنا به دلایلی نتوانید آن را اجرا کنید یا با  مشکلی رو به رو شوید . در این قسمت توضیح کاملی از عدم اجرای راه حل یا نحوه</a:t>
            </a:r>
            <a:r>
              <a:rPr lang="en-US" altLang="en-US" b="1" kern="0">
                <a:cs typeface="B Kamran" pitchFamily="2" charset="-78"/>
              </a:rPr>
              <a:t> </a:t>
            </a:r>
            <a:r>
              <a:rPr lang="ar-SA" altLang="en-US" b="1" kern="0">
                <a:cs typeface="B Kamran" pitchFamily="2" charset="-78"/>
              </a:rPr>
              <a:t>ی تعدیل آن را می نویسید. اگر تغيير و تعديلي در راه حل به كار گرفته شده، اعمال كرديد، آن را بنويسيد.</a:t>
            </a:r>
            <a:endParaRPr lang="en-US" altLang="en-US" b="1" kern="0">
              <a:cs typeface="B Kamran" pitchFamily="2" charset="-78"/>
            </a:endParaRPr>
          </a:p>
          <a:p>
            <a:endParaRPr lang="en-US" altLang="en-US" b="1" kern="0" dirty="0">
              <a:cs typeface="B Kamran" pitchFamily="2" charset="-78"/>
            </a:endParaRPr>
          </a:p>
        </p:txBody>
      </p:sp>
    </p:spTree>
    <p:extLst>
      <p:ext uri="{BB962C8B-B14F-4D97-AF65-F5344CB8AC3E}">
        <p14:creationId xmlns:p14="http://schemas.microsoft.com/office/powerpoint/2010/main" val="4277363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67DB2B38-D79D-4AF4-AD84-30CD358FFF10}"/>
              </a:ext>
            </a:extLst>
          </p:cNvPr>
          <p:cNvSpPr txBox="1">
            <a:spLocks/>
          </p:cNvSpPr>
          <p:nvPr/>
        </p:nvSpPr>
        <p:spPr bwMode="auto">
          <a:xfrm>
            <a:off x="3613785" y="235613"/>
            <a:ext cx="8229600" cy="1143000"/>
          </a:xfrm>
          <a:prstGeom prst="rect">
            <a:avLst/>
          </a:prstGeom>
          <a:blipFill dpi="0" rotWithShape="1">
            <a:blip r:embed="rId4"/>
            <a:srcRect/>
            <a:tile tx="0" ty="0" sx="100000" sy="100000" flip="none" algn="tl"/>
          </a:blip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4000" b="0" i="0" u="none" strike="noStrike" kern="0" cap="none" spc="0" normalizeH="0" baseline="0" noProof="0">
                <a:ln>
                  <a:noFill/>
                </a:ln>
                <a:solidFill>
                  <a:srgbClr val="FFFFFF"/>
                </a:solidFill>
                <a:effectLst/>
                <a:uLnTx/>
                <a:uFillTx/>
                <a:latin typeface="Arial"/>
                <a:ea typeface="+mj-ea"/>
                <a:cs typeface="B Titr" pitchFamily="2" charset="-78"/>
              </a:rPr>
              <a:t>9. نقادی و نظر همکاران:</a:t>
            </a:r>
            <a:endParaRPr kumimoji="0" lang="en-US" altLang="en-US" sz="4000" b="0" i="0" u="none" strike="noStrike" kern="0" cap="none" spc="0" normalizeH="0" baseline="0" noProof="0" dirty="0">
              <a:ln>
                <a:noFill/>
              </a:ln>
              <a:solidFill>
                <a:srgbClr val="FFFFFF"/>
              </a:solidFill>
              <a:effectLst/>
              <a:uLnTx/>
              <a:uFillTx/>
              <a:latin typeface="Arial"/>
              <a:ea typeface="+mj-ea"/>
              <a:cs typeface="B Titr" pitchFamily="2" charset="-78"/>
            </a:endParaRPr>
          </a:p>
        </p:txBody>
      </p:sp>
      <p:sp>
        <p:nvSpPr>
          <p:cNvPr id="6" name="Content Placeholder 2">
            <a:extLst>
              <a:ext uri="{FF2B5EF4-FFF2-40B4-BE49-F238E27FC236}">
                <a16:creationId xmlns:a16="http://schemas.microsoft.com/office/drawing/2014/main" id="{9CA8C40D-DE27-4424-A814-19070CA34E52}"/>
              </a:ext>
            </a:extLst>
          </p:cNvPr>
          <p:cNvSpPr txBox="1">
            <a:spLocks/>
          </p:cNvSpPr>
          <p:nvPr/>
        </p:nvSpPr>
        <p:spPr bwMode="auto">
          <a:xfrm>
            <a:off x="3613785" y="1586519"/>
            <a:ext cx="8229600" cy="4852988"/>
          </a:xfrm>
          <a:prstGeom prst="rect">
            <a:avLst/>
          </a:prstGeom>
          <a:blipFill dpi="0" rotWithShape="1">
            <a:blip r:embed="rId5"/>
            <a:srcRect/>
            <a:tile tx="0" ty="0" sx="100000" sy="100000" flip="none" algn="tl"/>
          </a:blipFill>
          <a:ln w="38100">
            <a:solidFill>
              <a:srgbClr val="2DE024"/>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altLang="en-US" sz="3200" b="1" i="0" u="none" strike="noStrike" kern="0" cap="none" spc="0" normalizeH="0" baseline="0" noProof="0">
                <a:ln>
                  <a:noFill/>
                </a:ln>
                <a:solidFill>
                  <a:srgbClr val="000000"/>
                </a:solidFill>
                <a:effectLst/>
                <a:uLnTx/>
                <a:uFillTx/>
                <a:latin typeface="Arial"/>
                <a:ea typeface="+mn-ea"/>
                <a:cs typeface="B Kamran" pitchFamily="2" charset="-78"/>
              </a:rPr>
              <a:t>استاد ناظر، همکار پژوهشی، همکار دانشگاهی، همکار شغلی، دوستان منتقد، فامیل و... این افراد باید نظر خود را به صورت مستند بیان کنند .</a:t>
            </a:r>
            <a:endParaRPr kumimoji="0" lang="en-US" alt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altLang="en-US" sz="3200" b="1" i="0" u="none" strike="noStrike" kern="0" cap="none" spc="0" normalizeH="0" baseline="0" noProof="0">
                <a:ln>
                  <a:noFill/>
                </a:ln>
                <a:solidFill>
                  <a:srgbClr val="000000"/>
                </a:solidFill>
                <a:effectLst/>
                <a:uLnTx/>
                <a:uFillTx/>
                <a:latin typeface="Arial"/>
                <a:ea typeface="+mn-ea"/>
                <a:cs typeface="B Kamran" pitchFamily="2" charset="-78"/>
              </a:rPr>
              <a:t>شما هم نظرات آنان را منعکس کرده باشید. تا نظر خواننده را به کار خودتان جلب کنید.</a:t>
            </a:r>
            <a:endParaRPr kumimoji="0" lang="en-US" alt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altLang="en-US" sz="3200" b="1" i="0" u="none" strike="noStrike" kern="0" cap="none" spc="0" normalizeH="0" baseline="0" noProof="0">
                <a:ln>
                  <a:noFill/>
                </a:ln>
                <a:solidFill>
                  <a:srgbClr val="000000"/>
                </a:solidFill>
                <a:effectLst/>
                <a:uLnTx/>
                <a:uFillTx/>
                <a:latin typeface="Arial"/>
                <a:ea typeface="+mn-ea"/>
                <a:cs typeface="B Kamran" pitchFamily="2" charset="-78"/>
              </a:rPr>
              <a:t>الف. این اقدام پژوهی درکار و اعمال شما چه اثری گذاشت؟</a:t>
            </a:r>
            <a:endParaRPr kumimoji="0" lang="en-US" alt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altLang="en-US" sz="3200" b="1" i="0" u="none" strike="noStrike" kern="0" cap="none" spc="0" normalizeH="0" baseline="0" noProof="0">
                <a:ln>
                  <a:noFill/>
                </a:ln>
                <a:solidFill>
                  <a:srgbClr val="000000"/>
                </a:solidFill>
                <a:effectLst/>
                <a:uLnTx/>
                <a:uFillTx/>
                <a:latin typeface="Arial"/>
                <a:ea typeface="+mn-ea"/>
                <a:cs typeface="B Kamran" pitchFamily="2" charset="-78"/>
              </a:rPr>
              <a:t>ب‌. آیا تصمیم دارید این کار را ادامه دهید و مسأله جدیدی را بررسی کنید؟</a:t>
            </a:r>
            <a:endParaRPr kumimoji="0" lang="en-US" alt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altLang="en-US" sz="3200" b="1" i="0" u="none" strike="noStrike" kern="0" cap="none" spc="0" normalizeH="0" baseline="0" noProof="0">
                <a:ln>
                  <a:noFill/>
                </a:ln>
                <a:solidFill>
                  <a:srgbClr val="000000"/>
                </a:solidFill>
                <a:effectLst/>
                <a:uLnTx/>
                <a:uFillTx/>
                <a:latin typeface="Arial"/>
                <a:ea typeface="+mn-ea"/>
                <a:cs typeface="B Kamran" pitchFamily="2" charset="-78"/>
              </a:rPr>
              <a:t>ج‌. آیا انجام این اقدام پژوهی بر سایر همکاران شما هم اثری گذاشته است؟</a:t>
            </a:r>
            <a:endParaRPr kumimoji="0" lang="en-US" altLang="en-US" sz="32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endParaRPr kumimoji="0" lang="en-US" altLang="en-US" sz="3200" b="1"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43497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3A2E7696-CA0F-4B35-BE38-41065C5918DB}"/>
              </a:ext>
            </a:extLst>
          </p:cNvPr>
          <p:cNvSpPr txBox="1">
            <a:spLocks/>
          </p:cNvSpPr>
          <p:nvPr/>
        </p:nvSpPr>
        <p:spPr bwMode="auto">
          <a:xfrm>
            <a:off x="3422073" y="196474"/>
            <a:ext cx="8362950" cy="865187"/>
          </a:xfrm>
          <a:prstGeom prst="rect">
            <a:avLst/>
          </a:prstGeom>
          <a:solidFill>
            <a:srgbClr val="E9F4AA"/>
          </a:solidFill>
          <a:ln w="38100">
            <a:solidFill>
              <a:srgbClr val="F69B76"/>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ar-SA" altLang="en-US" sz="3200" kern="0">
                <a:cs typeface="B Titr" pitchFamily="2" charset="-78"/>
              </a:rPr>
              <a:t>10. </a:t>
            </a:r>
            <a:r>
              <a:rPr lang="ar-SA" altLang="en-US" sz="2800" kern="0">
                <a:cs typeface="B Titr" pitchFamily="2" charset="-78"/>
              </a:rPr>
              <a:t>ارائه ی اطلاعات مربوط به تغییرات ایجاد شده؟ (شواهد2 )</a:t>
            </a:r>
            <a:endParaRPr lang="en-US" altLang="en-US" sz="4000" kern="0" dirty="0">
              <a:cs typeface="B Titr" pitchFamily="2" charset="-78"/>
            </a:endParaRPr>
          </a:p>
        </p:txBody>
      </p:sp>
      <p:sp>
        <p:nvSpPr>
          <p:cNvPr id="6" name="Content Placeholder 2">
            <a:extLst>
              <a:ext uri="{FF2B5EF4-FFF2-40B4-BE49-F238E27FC236}">
                <a16:creationId xmlns:a16="http://schemas.microsoft.com/office/drawing/2014/main" id="{55B8E908-23A9-40A3-B73F-F4AA75635261}"/>
              </a:ext>
            </a:extLst>
          </p:cNvPr>
          <p:cNvSpPr txBox="1">
            <a:spLocks/>
          </p:cNvSpPr>
          <p:nvPr/>
        </p:nvSpPr>
        <p:spPr bwMode="auto">
          <a:xfrm>
            <a:off x="3422073" y="1166233"/>
            <a:ext cx="8362950" cy="5327650"/>
          </a:xfrm>
          <a:prstGeom prst="rect">
            <a:avLst/>
          </a:prstGeom>
          <a:solidFill>
            <a:srgbClr val="808080">
              <a:lumMod val="20000"/>
              <a:lumOff val="80000"/>
            </a:srgbClr>
          </a:solidFill>
          <a:ln w="57150">
            <a:solidFill>
              <a:srgbClr val="FF00FF"/>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0" i="0" u="none" strike="noStrike" kern="0" cap="none" spc="0" normalizeH="0" baseline="0" noProof="0">
                <a:ln>
                  <a:noFill/>
                </a:ln>
                <a:solidFill>
                  <a:srgbClr val="000000"/>
                </a:solidFill>
                <a:effectLst/>
                <a:uLnTx/>
                <a:uFillTx/>
                <a:latin typeface="Arial"/>
                <a:ea typeface="+mn-ea"/>
                <a:cs typeface="B Kamran" pitchFamily="2" charset="-78"/>
              </a:rPr>
              <a:t>الف. تاثیری که برشواهد یک گذاشتید به دقّت نشان دهید.</a:t>
            </a:r>
            <a:endParaRPr kumimoji="0" lang="en-US" sz="28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0" i="0" u="none" strike="noStrike" kern="0" cap="none" spc="0" normalizeH="0" baseline="0" noProof="0">
                <a:ln>
                  <a:noFill/>
                </a:ln>
                <a:solidFill>
                  <a:srgbClr val="000000"/>
                </a:solidFill>
                <a:effectLst/>
                <a:uLnTx/>
                <a:uFillTx/>
                <a:latin typeface="Arial"/>
                <a:ea typeface="+mn-ea"/>
                <a:cs typeface="B Kamran" pitchFamily="2" charset="-78"/>
              </a:rPr>
              <a:t>ب‌. مشخّص کنید پس از انجام راه حل ها چه نتیجه ای گرفتید.</a:t>
            </a:r>
            <a:endParaRPr kumimoji="0" lang="en-US" sz="28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0" i="0" u="none" strike="noStrike" kern="0" cap="none" spc="0" normalizeH="0" baseline="0" noProof="0">
                <a:ln>
                  <a:noFill/>
                </a:ln>
                <a:solidFill>
                  <a:srgbClr val="000000"/>
                </a:solidFill>
                <a:effectLst/>
                <a:uLnTx/>
                <a:uFillTx/>
                <a:latin typeface="Arial"/>
                <a:ea typeface="+mn-ea"/>
                <a:cs typeface="B Kamran" pitchFamily="2" charset="-78"/>
              </a:rPr>
              <a:t>ج‌. بنویسیدکه از چه روشی برای جمع آوری داده ها و اطلاعات استفاده کردید.</a:t>
            </a:r>
            <a:endParaRPr kumimoji="0" lang="en-US" sz="28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0" i="0" u="none" strike="noStrike" kern="0" cap="none" spc="0" normalizeH="0" baseline="0" noProof="0">
                <a:ln>
                  <a:noFill/>
                </a:ln>
                <a:solidFill>
                  <a:srgbClr val="000000"/>
                </a:solidFill>
                <a:effectLst/>
                <a:uLnTx/>
                <a:uFillTx/>
                <a:latin typeface="Arial"/>
                <a:ea typeface="+mn-ea"/>
                <a:cs typeface="B Kamran" pitchFamily="2" charset="-78"/>
              </a:rPr>
              <a:t>د‌. شواهد استفاده شده باید واقعی و قابل استناد باشند.</a:t>
            </a:r>
            <a:endParaRPr kumimoji="0" lang="en-US" sz="28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0" i="0" u="none" strike="noStrike" kern="0" cap="none" spc="0" normalizeH="0" baseline="0" noProof="0">
                <a:ln>
                  <a:noFill/>
                </a:ln>
                <a:solidFill>
                  <a:srgbClr val="000000"/>
                </a:solidFill>
                <a:effectLst/>
                <a:uLnTx/>
                <a:uFillTx/>
                <a:latin typeface="Arial"/>
                <a:ea typeface="+mn-ea"/>
                <a:cs typeface="B Kamran" pitchFamily="2" charset="-78"/>
              </a:rPr>
              <a:t>هـ. شواهد خود را معرفی کنید. شواهد عبارتند از: یادداشت ها وپیش نویس ها، فیلم ویدئویی، فایل صوتی، تصاویر، گزیده هایی از داده</a:t>
            </a:r>
            <a:r>
              <a:rPr kumimoji="0" lang="en-US" sz="2800" b="0" i="0" u="none" strike="noStrike" kern="0" cap="none" spc="0" normalizeH="0" baseline="0" noProof="0">
                <a:ln>
                  <a:noFill/>
                </a:ln>
                <a:solidFill>
                  <a:srgbClr val="000000"/>
                </a:solidFill>
                <a:effectLst/>
                <a:uLnTx/>
                <a:uFillTx/>
                <a:latin typeface="Arial"/>
                <a:ea typeface="+mn-ea"/>
                <a:cs typeface="B Kamran" pitchFamily="2" charset="-78"/>
              </a:rPr>
              <a:t> </a:t>
            </a:r>
            <a:r>
              <a:rPr kumimoji="0" lang="ar-SA" sz="2800" b="0" i="0" u="none" strike="noStrike" kern="0" cap="none" spc="0" normalizeH="0" baseline="0" noProof="0">
                <a:ln>
                  <a:noFill/>
                </a:ln>
                <a:solidFill>
                  <a:srgbClr val="000000"/>
                </a:solidFill>
                <a:effectLst/>
                <a:uLnTx/>
                <a:uFillTx/>
                <a:latin typeface="Arial"/>
                <a:ea typeface="+mn-ea"/>
                <a:cs typeface="B Kamran" pitchFamily="2" charset="-78"/>
              </a:rPr>
              <a:t>های خام و...</a:t>
            </a:r>
            <a:endParaRPr kumimoji="0" lang="fa-IR" sz="28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r>
              <a:rPr kumimoji="0" lang="fa-IR" sz="2800" b="0" i="0" u="none" strike="noStrike" kern="0" cap="none" spc="0" normalizeH="0" baseline="0" noProof="0">
                <a:ln>
                  <a:noFill/>
                </a:ln>
                <a:solidFill>
                  <a:srgbClr val="000000"/>
                </a:solidFill>
                <a:effectLst/>
                <a:uLnTx/>
                <a:uFillTx/>
                <a:latin typeface="Arial"/>
                <a:ea typeface="+mn-ea"/>
                <a:cs typeface="B Kamran" pitchFamily="2" charset="-78"/>
              </a:rPr>
              <a:t>همان گونه که قبلاً اشاره شد این مرحله برای ارزیابی  وقضاوت مورد نیاز است.برای این که ثابت کنید ادعایی که درباره عمل جدیدتان دارید،منطقی و درست است؛ باید شواهد ومستنداتی داشته باشید.دلایلی که مبین اصلاح به وجود آمده درکار شما باشد.</a:t>
            </a:r>
          </a:p>
          <a:p>
            <a:pPr marL="342900" marR="0" lvl="0" indent="-342900" algn="just" defTabSz="914400" rtl="1" eaLnBrk="1" fontAlgn="base" latinLnBrk="0" hangingPunct="1">
              <a:lnSpc>
                <a:spcPct val="80000"/>
              </a:lnSpc>
              <a:spcBef>
                <a:spcPct val="20000"/>
              </a:spcBef>
              <a:spcAft>
                <a:spcPct val="0"/>
              </a:spcAft>
              <a:buClrTx/>
              <a:buSzTx/>
              <a:buFontTx/>
              <a:buChar char="•"/>
              <a:tabLst/>
              <a:defRPr/>
            </a:pPr>
            <a:r>
              <a:rPr kumimoji="0" lang="fa-IR" sz="2800" b="0" i="0" u="none" strike="noStrike" kern="0" cap="none" spc="0" normalizeH="0" baseline="0" noProof="0">
                <a:ln>
                  <a:noFill/>
                </a:ln>
                <a:solidFill>
                  <a:srgbClr val="000000"/>
                </a:solidFill>
                <a:effectLst/>
                <a:uLnTx/>
                <a:uFillTx/>
                <a:latin typeface="Arial"/>
                <a:ea typeface="+mn-ea"/>
                <a:cs typeface="B Kamran" pitchFamily="2" charset="-78"/>
              </a:rPr>
              <a:t>ممکن است ادعا کنیدباروش جدید شما،نمرات دانش آموزان تا20 درصد بهبود یافته است ،این ادعا زمانی قابل قبول است که نمرات دانش آموزان قبل و بعد از اجرای راهکار جدید مقایسه شود.</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Arial"/>
              <a:ea typeface="+mn-ea"/>
              <a:cs typeface="B Kamran" pitchFamily="2" charset="-78"/>
            </a:endParaRPr>
          </a:p>
        </p:txBody>
      </p:sp>
    </p:spTree>
    <p:extLst>
      <p:ext uri="{BB962C8B-B14F-4D97-AF65-F5344CB8AC3E}">
        <p14:creationId xmlns:p14="http://schemas.microsoft.com/office/powerpoint/2010/main" val="1480666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2AD973C1-5AD7-4851-A8BE-666A6F3322DF}"/>
              </a:ext>
            </a:extLst>
          </p:cNvPr>
          <p:cNvSpPr txBox="1">
            <a:spLocks/>
          </p:cNvSpPr>
          <p:nvPr/>
        </p:nvSpPr>
        <p:spPr bwMode="auto">
          <a:xfrm>
            <a:off x="3873730" y="235613"/>
            <a:ext cx="8229600" cy="1143000"/>
          </a:xfrm>
          <a:prstGeom prst="rect">
            <a:avLst/>
          </a:prstGeom>
          <a:solidFill>
            <a:srgbClr val="FDAAA1"/>
          </a:solidFill>
          <a:ln w="38100">
            <a:solidFill>
              <a:srgbClr val="00B0F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ar-SA" altLang="en-US" sz="2800" b="1" kern="0">
                <a:cs typeface="B Titr" pitchFamily="2" charset="-78"/>
              </a:rPr>
              <a:t>11.  نتیجه گیری: از شواهد خود چه نتایجی به دست آوردید؟ چگونه تاثیر عمل خود را ارزیابی می</a:t>
            </a:r>
            <a:r>
              <a:rPr lang="fa-IR" altLang="en-US" sz="2800" b="1" kern="0">
                <a:cs typeface="B Titr" pitchFamily="2" charset="-78"/>
              </a:rPr>
              <a:t> </a:t>
            </a:r>
            <a:r>
              <a:rPr lang="ar-SA" altLang="en-US" sz="2800" b="1" kern="0">
                <a:cs typeface="B Titr" pitchFamily="2" charset="-78"/>
              </a:rPr>
              <a:t>کنید؟</a:t>
            </a:r>
            <a:endParaRPr lang="en-US" altLang="en-US" sz="4000" kern="0" dirty="0">
              <a:cs typeface="B Titr" pitchFamily="2" charset="-78"/>
            </a:endParaRPr>
          </a:p>
        </p:txBody>
      </p:sp>
      <p:sp>
        <p:nvSpPr>
          <p:cNvPr id="6" name="Content Placeholder 2">
            <a:extLst>
              <a:ext uri="{FF2B5EF4-FFF2-40B4-BE49-F238E27FC236}">
                <a16:creationId xmlns:a16="http://schemas.microsoft.com/office/drawing/2014/main" id="{39B52F04-810C-4227-AD93-79CE6664D3A3}"/>
              </a:ext>
            </a:extLst>
          </p:cNvPr>
          <p:cNvSpPr txBox="1">
            <a:spLocks/>
          </p:cNvSpPr>
          <p:nvPr/>
        </p:nvSpPr>
        <p:spPr bwMode="auto">
          <a:xfrm>
            <a:off x="3829396" y="1525385"/>
            <a:ext cx="8229600" cy="4525963"/>
          </a:xfrm>
          <a:prstGeom prst="rect">
            <a:avLst/>
          </a:prstGeom>
          <a:solidFill>
            <a:srgbClr val="808080">
              <a:lumMod val="20000"/>
              <a:lumOff val="80000"/>
            </a:srgbClr>
          </a:solidFill>
          <a:ln w="57150">
            <a:solidFill>
              <a:srgbClr val="FF6600"/>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000000"/>
                </a:solidFill>
                <a:effectLst/>
                <a:uLnTx/>
                <a:uFillTx/>
                <a:latin typeface="Arial"/>
                <a:ea typeface="+mn-ea"/>
                <a:cs typeface="B Kamran" pitchFamily="2" charset="-78"/>
              </a:rPr>
              <a:t>الف. تغییراتی را که صورت پذیرفته است، بنویسید .</a:t>
            </a:r>
            <a:endParaRPr kumimoji="0" 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000000"/>
                </a:solidFill>
                <a:effectLst/>
                <a:uLnTx/>
                <a:uFillTx/>
                <a:latin typeface="Arial"/>
                <a:ea typeface="+mn-ea"/>
                <a:cs typeface="B Kamran" pitchFamily="2" charset="-78"/>
              </a:rPr>
              <a:t>ب‌. هنگام کار چه اندیشه هایی از ذهن شما گذشت ؟</a:t>
            </a:r>
            <a:endParaRPr kumimoji="0" 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000000"/>
                </a:solidFill>
                <a:effectLst/>
                <a:uLnTx/>
                <a:uFillTx/>
                <a:latin typeface="Arial"/>
                <a:ea typeface="+mn-ea"/>
                <a:cs typeface="B Kamran" pitchFamily="2" charset="-78"/>
              </a:rPr>
              <a:t>ج‌. خواننده اثرات این تفکرات را کجای کار شما می تواند ببیند؟ (یادداشت ها ، نامه ها ، فیلم هاو...)</a:t>
            </a:r>
            <a:endParaRPr kumimoji="0" 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000000"/>
                </a:solidFill>
                <a:effectLst/>
                <a:uLnTx/>
                <a:uFillTx/>
                <a:latin typeface="Arial"/>
                <a:ea typeface="+mn-ea"/>
                <a:cs typeface="B Kamran" pitchFamily="2" charset="-78"/>
              </a:rPr>
              <a:t>د‌.  آیا دلیل یا دلایلی دارید که نشان دهد وضعیّت نامطلوب را تغییر داده اید.</a:t>
            </a:r>
            <a:endParaRPr kumimoji="0" 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000000"/>
                </a:solidFill>
                <a:effectLst/>
                <a:uLnTx/>
                <a:uFillTx/>
                <a:latin typeface="Arial"/>
                <a:ea typeface="+mn-ea"/>
                <a:cs typeface="B Kamran" pitchFamily="2" charset="-78"/>
              </a:rPr>
              <a:t>هـ. آیا خودتان از تغییرات حاصل شده راضی هسید؟</a:t>
            </a:r>
            <a:endParaRPr kumimoji="0" 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000000"/>
                </a:solidFill>
                <a:effectLst/>
                <a:uLnTx/>
                <a:uFillTx/>
                <a:latin typeface="Arial"/>
                <a:ea typeface="+mn-ea"/>
                <a:cs typeface="B Kamran" pitchFamily="2" charset="-78"/>
              </a:rPr>
              <a:t>و‌. آیا دیگران هم ازتغییراتی که شما ایجاد کردید راضی اند؟</a:t>
            </a:r>
            <a:endParaRPr kumimoji="0" 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2800" b="1" i="0" u="none" strike="noStrike" kern="0" cap="none" spc="0" normalizeH="0" baseline="0" noProof="0">
                <a:ln>
                  <a:noFill/>
                </a:ln>
                <a:solidFill>
                  <a:srgbClr val="000000"/>
                </a:solidFill>
                <a:effectLst/>
                <a:uLnTx/>
                <a:uFillTx/>
                <a:latin typeface="Arial"/>
                <a:ea typeface="+mn-ea"/>
                <a:cs typeface="B Kamran" pitchFamily="2" charset="-78"/>
              </a:rPr>
              <a:t>ز.دلایل خود را در این مورد بیان کنید.</a:t>
            </a:r>
            <a:endParaRPr kumimoji="0" lang="en-US" sz="2800" b="1"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2800" b="1" i="0" u="none" strike="noStrike" kern="0" cap="none" spc="0" normalizeH="0" baseline="0" noProof="0" dirty="0">
              <a:ln>
                <a:noFill/>
              </a:ln>
              <a:solidFill>
                <a:srgbClr val="000000"/>
              </a:solidFill>
              <a:effectLst/>
              <a:uLnTx/>
              <a:uFillTx/>
              <a:latin typeface="Arial"/>
              <a:ea typeface="+mn-ea"/>
              <a:cs typeface="B Kamran" pitchFamily="2" charset="-78"/>
            </a:endParaRPr>
          </a:p>
        </p:txBody>
      </p:sp>
    </p:spTree>
    <p:extLst>
      <p:ext uri="{BB962C8B-B14F-4D97-AF65-F5344CB8AC3E}">
        <p14:creationId xmlns:p14="http://schemas.microsoft.com/office/powerpoint/2010/main" val="3301017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10BE1750-3AD8-4E5B-9894-D1617C7311C8}"/>
              </a:ext>
            </a:extLst>
          </p:cNvPr>
          <p:cNvSpPr txBox="1">
            <a:spLocks/>
          </p:cNvSpPr>
          <p:nvPr/>
        </p:nvSpPr>
        <p:spPr bwMode="auto">
          <a:xfrm>
            <a:off x="3467100" y="235613"/>
            <a:ext cx="8229600" cy="1714500"/>
          </a:xfrm>
          <a:prstGeom prst="rect">
            <a:avLst/>
          </a:prstGeom>
          <a:solidFill>
            <a:srgbClr val="FFFFFF">
              <a:lumMod val="95000"/>
            </a:srgbClr>
          </a:solidFill>
          <a:ln w="57150">
            <a:solidFill>
              <a:srgbClr val="2DE024"/>
            </a:solidFill>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571500" marR="0" lvl="0" indent="-571500" algn="r" defTabSz="914400" rtl="1" eaLnBrk="0" fontAlgn="base" latinLnBrk="0" hangingPunct="0">
              <a:lnSpc>
                <a:spcPct val="100000"/>
              </a:lnSpc>
              <a:spcBef>
                <a:spcPct val="0"/>
              </a:spcBef>
              <a:spcAft>
                <a:spcPct val="0"/>
              </a:spcAft>
              <a:buClrTx/>
              <a:buSzTx/>
              <a:buFont typeface="Wingdings" pitchFamily="2" charset="2"/>
              <a:buChar char="ü"/>
              <a:tabLst/>
              <a:defRPr/>
            </a:pPr>
            <a:r>
              <a:rPr kumimoji="0" lang="ar-SA" sz="2800" b="1" i="0" u="none" strike="noStrike" kern="0" cap="none" spc="0" normalizeH="0" baseline="0" noProof="0">
                <a:ln>
                  <a:noFill/>
                </a:ln>
                <a:solidFill>
                  <a:srgbClr val="FF0000"/>
                </a:solidFill>
                <a:effectLst/>
                <a:uLnTx/>
                <a:uFillTx/>
                <a:latin typeface="Arial"/>
                <a:ea typeface="+mj-ea"/>
                <a:cs typeface="B Titr" panose="00000700000000000000" pitchFamily="2" charset="-78"/>
              </a:rPr>
              <a:t>پیشنهادات:</a:t>
            </a:r>
            <a:r>
              <a:rPr kumimoji="0" lang="ar-SA" sz="2800" b="0" i="0" u="none" strike="noStrike" kern="0" cap="none" spc="0" normalizeH="0" baseline="0" noProof="0">
                <a:ln>
                  <a:noFill/>
                </a:ln>
                <a:solidFill>
                  <a:srgbClr val="FF0000"/>
                </a:solidFill>
                <a:effectLst/>
                <a:uLnTx/>
                <a:uFillTx/>
                <a:latin typeface="Arial"/>
                <a:ea typeface="+mj-ea"/>
                <a:cs typeface="B Titr" panose="00000700000000000000" pitchFamily="2" charset="-78"/>
              </a:rPr>
              <a:t> </a:t>
            </a:r>
            <a:br>
              <a:rPr kumimoji="0" lang="en-US" sz="2800" b="0" i="0" u="none" strike="noStrike" kern="0" cap="none" spc="0" normalizeH="0" baseline="0" noProof="0">
                <a:ln>
                  <a:noFill/>
                </a:ln>
                <a:solidFill>
                  <a:srgbClr val="000000"/>
                </a:solidFill>
                <a:effectLst/>
                <a:uLnTx/>
                <a:uFillTx/>
                <a:latin typeface="Arial"/>
                <a:ea typeface="+mj-ea"/>
                <a:cs typeface="B Kamran" pitchFamily="2" charset="-78"/>
              </a:rPr>
            </a:br>
            <a:r>
              <a:rPr kumimoji="0" lang="ar-SA" sz="2800" b="0" i="0" u="none" strike="noStrike" kern="0" cap="none" spc="0" normalizeH="0" baseline="0" noProof="0">
                <a:ln>
                  <a:noFill/>
                </a:ln>
                <a:solidFill>
                  <a:srgbClr val="000000"/>
                </a:solidFill>
                <a:effectLst/>
                <a:uLnTx/>
                <a:uFillTx/>
                <a:latin typeface="Arial"/>
                <a:ea typeface="+mj-ea"/>
                <a:cs typeface="B Kamran" pitchFamily="2" charset="-78"/>
              </a:rPr>
              <a:t>با توجه به اجرای راه حل ها و یافته های به دست آمده از اجرای طرح، می توانید پیشنهاداتی را به مسئولین، همکاران، اولیا و حتی دانش آموزان ارائه نمایید.</a:t>
            </a:r>
            <a:endParaRPr kumimoji="0" lang="en-US" sz="4400" b="0" i="0" u="none" strike="noStrike" kern="0" cap="none" spc="0" normalizeH="0" baseline="0" noProof="0" dirty="0">
              <a:ln>
                <a:noFill/>
              </a:ln>
              <a:solidFill>
                <a:srgbClr val="000000"/>
              </a:solidFill>
              <a:effectLst/>
              <a:uLnTx/>
              <a:uFillTx/>
              <a:latin typeface="Arial"/>
              <a:ea typeface="+mj-ea"/>
              <a:cs typeface="Arial"/>
            </a:endParaRPr>
          </a:p>
        </p:txBody>
      </p:sp>
      <p:sp>
        <p:nvSpPr>
          <p:cNvPr id="6" name="Content Placeholder 2">
            <a:extLst>
              <a:ext uri="{FF2B5EF4-FFF2-40B4-BE49-F238E27FC236}">
                <a16:creationId xmlns:a16="http://schemas.microsoft.com/office/drawing/2014/main" id="{60BC2923-84CA-4D8D-BD46-0F1AEECE68DE}"/>
              </a:ext>
            </a:extLst>
          </p:cNvPr>
          <p:cNvSpPr txBox="1">
            <a:spLocks/>
          </p:cNvSpPr>
          <p:nvPr/>
        </p:nvSpPr>
        <p:spPr bwMode="auto">
          <a:xfrm>
            <a:off x="3467100" y="2096885"/>
            <a:ext cx="8229600" cy="2374900"/>
          </a:xfrm>
          <a:prstGeom prst="rect">
            <a:avLst/>
          </a:prstGeom>
          <a:solidFill>
            <a:srgbClr val="FFFFFF">
              <a:lumMod val="95000"/>
            </a:srgbClr>
          </a:solidFill>
          <a:ln w="57150">
            <a:solidFill>
              <a:srgbClr val="2DE024"/>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ü"/>
              <a:tabLst/>
              <a:defRPr/>
            </a:pPr>
            <a:r>
              <a:rPr kumimoji="0" lang="ar-SA" sz="2800" b="1" i="0" u="none" strike="noStrike" kern="0" cap="none" spc="0" normalizeH="0" baseline="0" noProof="0">
                <a:ln>
                  <a:noFill/>
                </a:ln>
                <a:solidFill>
                  <a:srgbClr val="FF0000"/>
                </a:solidFill>
                <a:effectLst/>
                <a:uLnTx/>
                <a:uFillTx/>
                <a:latin typeface="Arial"/>
                <a:ea typeface="+mn-ea"/>
                <a:cs typeface="B Titr" panose="00000700000000000000" pitchFamily="2" charset="-78"/>
              </a:rPr>
              <a:t> فهرست منابع :</a:t>
            </a:r>
            <a:endParaRPr kumimoji="0" lang="en-US" sz="2800" b="1" i="0" u="none" strike="noStrike" kern="0" cap="none" spc="0" normalizeH="0" baseline="0" noProof="0">
              <a:ln>
                <a:noFill/>
              </a:ln>
              <a:solidFill>
                <a:srgbClr val="FF0000"/>
              </a:solidFill>
              <a:effectLst/>
              <a:uLnTx/>
              <a:uFillTx/>
              <a:latin typeface="Arial"/>
              <a:ea typeface="+mn-ea"/>
              <a:cs typeface="B Titr" panose="00000700000000000000"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3200" b="0" i="0" u="none" strike="noStrike" kern="0" cap="none" spc="0" normalizeH="0" baseline="0" noProof="0">
                <a:ln>
                  <a:noFill/>
                </a:ln>
                <a:solidFill>
                  <a:srgbClr val="000000"/>
                </a:solidFill>
                <a:effectLst/>
                <a:uLnTx/>
                <a:uFillTx/>
                <a:latin typeface="Arial"/>
                <a:ea typeface="+mn-ea"/>
                <a:cs typeface="B Kamran" pitchFamily="2" charset="-78"/>
              </a:rPr>
              <a:t>منابع استفاده شده درمتن، درپایان، به این صورت نوشته می شوند:</a:t>
            </a:r>
            <a:endParaRPr kumimoji="0" 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3200" b="0" i="0" u="none" strike="noStrike" kern="0" cap="none" spc="0" normalizeH="0" baseline="0" noProof="0">
                <a:ln>
                  <a:noFill/>
                </a:ln>
                <a:solidFill>
                  <a:srgbClr val="000000"/>
                </a:solidFill>
                <a:effectLst/>
                <a:uLnTx/>
                <a:uFillTx/>
                <a:latin typeface="Arial"/>
                <a:ea typeface="+mn-ea"/>
                <a:cs typeface="B Kamran" pitchFamily="2" charset="-78"/>
              </a:rPr>
              <a:t> نام خانوادگی، نام. سال</a:t>
            </a: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 نام اثر</a:t>
            </a:r>
            <a:r>
              <a:rPr kumimoji="0" lang="ar-SA" sz="3200" b="0" i="0" u="none" strike="noStrike" kern="0" cap="none" spc="0" normalizeH="0" baseline="0" noProof="0">
                <a:ln>
                  <a:noFill/>
                </a:ln>
                <a:solidFill>
                  <a:srgbClr val="000000"/>
                </a:solidFill>
                <a:effectLst/>
                <a:uLnTx/>
                <a:uFillTx/>
                <a:latin typeface="Arial"/>
                <a:ea typeface="+mn-ea"/>
                <a:cs typeface="B Kamran" pitchFamily="2" charset="-78"/>
              </a:rPr>
              <a:t>. محل نشر: ناشر .</a:t>
            </a:r>
            <a:endParaRPr kumimoji="0" 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sz="3200" b="0" i="0" u="none" strike="noStrike" kern="0" cap="none" spc="0" normalizeH="0" baseline="0" noProof="0">
                <a:ln>
                  <a:noFill/>
                </a:ln>
                <a:solidFill>
                  <a:srgbClr val="000000"/>
                </a:solidFill>
                <a:effectLst/>
                <a:uLnTx/>
                <a:uFillTx/>
                <a:latin typeface="Arial"/>
                <a:ea typeface="+mn-ea"/>
                <a:cs typeface="B Kamran" pitchFamily="2" charset="-78"/>
              </a:rPr>
              <a:t>تبریزی، مصطفی.(1376). </a:t>
            </a:r>
            <a:r>
              <a:rPr kumimoji="0" lang="ar-SA" sz="3200" b="1" i="0" u="none" strike="noStrike" kern="0" cap="none" spc="0" normalizeH="0" baseline="0" noProof="0">
                <a:ln>
                  <a:noFill/>
                </a:ln>
                <a:solidFill>
                  <a:srgbClr val="000000"/>
                </a:solidFill>
                <a:effectLst/>
                <a:uLnTx/>
                <a:uFillTx/>
                <a:latin typeface="Arial"/>
                <a:ea typeface="+mn-ea"/>
                <a:cs typeface="B Kamran" pitchFamily="2" charset="-78"/>
              </a:rPr>
              <a:t>اختلالات دیکته نویسی</a:t>
            </a:r>
            <a:r>
              <a:rPr kumimoji="0" lang="ar-SA" sz="3200" b="0" i="0" u="none" strike="noStrike" kern="0" cap="none" spc="0" normalizeH="0" baseline="0" noProof="0">
                <a:ln>
                  <a:noFill/>
                </a:ln>
                <a:solidFill>
                  <a:srgbClr val="000000"/>
                </a:solidFill>
                <a:effectLst/>
                <a:uLnTx/>
                <a:uFillTx/>
                <a:latin typeface="Arial"/>
                <a:ea typeface="+mn-ea"/>
                <a:cs typeface="B Kamran" pitchFamily="2" charset="-78"/>
              </a:rPr>
              <a:t>. تهران: فراروان.</a:t>
            </a:r>
            <a:endParaRPr kumimoji="0" lang="en-US" sz="3200" b="0" i="0" u="none" strike="noStrike" kern="0" cap="none" spc="0" normalizeH="0" baseline="0" noProof="0">
              <a:ln>
                <a:noFill/>
              </a:ln>
              <a:solidFill>
                <a:srgbClr val="000000"/>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Arial"/>
              <a:ea typeface="+mn-ea"/>
              <a:cs typeface="B Kamran" pitchFamily="2" charset="-78"/>
            </a:endParaRPr>
          </a:p>
        </p:txBody>
      </p:sp>
      <p:sp>
        <p:nvSpPr>
          <p:cNvPr id="7" name="Rectangle 6">
            <a:extLst>
              <a:ext uri="{FF2B5EF4-FFF2-40B4-BE49-F238E27FC236}">
                <a16:creationId xmlns:a16="http://schemas.microsoft.com/office/drawing/2014/main" id="{2251A557-B551-42FE-B26E-E3115A5E77C2}"/>
              </a:ext>
            </a:extLst>
          </p:cNvPr>
          <p:cNvSpPr/>
          <p:nvPr/>
        </p:nvSpPr>
        <p:spPr bwMode="auto">
          <a:xfrm>
            <a:off x="3495387" y="4727460"/>
            <a:ext cx="8280400" cy="1368425"/>
          </a:xfrm>
          <a:prstGeom prst="rect">
            <a:avLst/>
          </a:prstGeom>
          <a:solidFill>
            <a:srgbClr val="BBE0E3"/>
          </a:solidFill>
          <a:ln w="38100" cap="flat" cmpd="sng" algn="ctr">
            <a:solidFill>
              <a:srgbClr val="000000"/>
            </a:solidFill>
            <a:prstDash val="solid"/>
            <a:round/>
            <a:headEnd type="none" w="med" len="med"/>
            <a:tailEnd type="none" w="med" len="med"/>
          </a:ln>
          <a:effectLst/>
        </p:spPr>
        <p:txBody>
          <a:bodyPr/>
          <a:lstStyle/>
          <a:p>
            <a:pPr marL="457200" marR="0" lvl="0" indent="-457200" algn="just" defTabSz="914400" rtl="1" eaLnBrk="1" fontAlgn="base" latinLnBrk="0" hangingPunct="1">
              <a:lnSpc>
                <a:spcPct val="100000"/>
              </a:lnSpc>
              <a:spcBef>
                <a:spcPct val="0"/>
              </a:spcBef>
              <a:spcAft>
                <a:spcPct val="0"/>
              </a:spcAft>
              <a:buClrTx/>
              <a:buSzTx/>
              <a:buFont typeface="Wingdings" pitchFamily="2" charset="2"/>
              <a:buChar char="ü"/>
              <a:tabLst/>
              <a:defRPr/>
            </a:pPr>
            <a:r>
              <a:rPr kumimoji="0" lang="ar-SA" sz="2800" b="1" i="0" u="none" strike="noStrike" kern="0" cap="none" spc="0" normalizeH="0" baseline="0" noProof="0" dirty="0">
                <a:ln>
                  <a:noFill/>
                </a:ln>
                <a:solidFill>
                  <a:srgbClr val="FF0000"/>
                </a:solidFill>
                <a:effectLst/>
                <a:uLnTx/>
                <a:uFillTx/>
                <a:latin typeface="Arial"/>
                <a:cs typeface="B Titr" panose="00000700000000000000" pitchFamily="2" charset="-78"/>
              </a:rPr>
              <a:t>پيوست ها </a:t>
            </a:r>
            <a:r>
              <a:rPr kumimoji="0" lang="fa-IR" sz="3200" b="1" i="0" u="none" strike="noStrike" kern="0" cap="none" spc="0" normalizeH="0" baseline="0" noProof="0" dirty="0">
                <a:ln>
                  <a:noFill/>
                </a:ln>
                <a:solidFill>
                  <a:srgbClr val="FF0000"/>
                </a:solidFill>
                <a:effectLst/>
                <a:uLnTx/>
                <a:uFillTx/>
                <a:latin typeface="Arial" charset="0"/>
                <a:cs typeface="B Kamran" pitchFamily="2" charset="-78"/>
              </a:rPr>
              <a:t>(نسبت به سایر قسمت ها دارای اهمیت کمتراست)</a:t>
            </a:r>
            <a:r>
              <a:rPr kumimoji="0" lang="ar-SA" sz="3200" b="1" i="0" u="none" strike="noStrike" kern="0" cap="none" spc="0" normalizeH="0" baseline="0" noProof="0" dirty="0">
                <a:ln>
                  <a:noFill/>
                </a:ln>
                <a:solidFill>
                  <a:srgbClr val="FF0000"/>
                </a:solidFill>
                <a:effectLst/>
                <a:uLnTx/>
                <a:uFillTx/>
                <a:latin typeface="Arial" charset="0"/>
                <a:cs typeface="B Kamran" pitchFamily="2" charset="-78"/>
              </a:rPr>
              <a:t>:</a:t>
            </a:r>
            <a:endParaRPr kumimoji="0" lang="en-US" sz="3200" b="0" i="0" u="none" strike="noStrike" kern="0" cap="none" spc="0" normalizeH="0" baseline="0" noProof="0" dirty="0">
              <a:ln>
                <a:noFill/>
              </a:ln>
              <a:solidFill>
                <a:srgbClr val="FF0000"/>
              </a:solidFill>
              <a:effectLst/>
              <a:uLnTx/>
              <a:uFillTx/>
              <a:latin typeface="Arial" charset="0"/>
              <a:cs typeface="B Kamra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2800" b="0" i="0" u="none" strike="noStrike" kern="0" cap="none" spc="0" normalizeH="0" baseline="0" noProof="0" dirty="0">
                <a:ln>
                  <a:noFill/>
                </a:ln>
                <a:solidFill>
                  <a:srgbClr val="000000"/>
                </a:solidFill>
                <a:effectLst/>
                <a:uLnTx/>
                <a:uFillTx/>
                <a:latin typeface="Arial" charset="0"/>
                <a:cs typeface="B Kamran" pitchFamily="2" charset="-78"/>
              </a:rPr>
              <a:t> شامل مدارک ومطالبی است که برای علاقمندان ارائه می شود.</a:t>
            </a:r>
            <a:r>
              <a:rPr kumimoji="0" lang="ar-SA" sz="2800" b="1" i="0" u="none" strike="noStrike" kern="0" cap="none" spc="0" normalizeH="0" baseline="0" noProof="0" dirty="0">
                <a:ln>
                  <a:noFill/>
                </a:ln>
                <a:solidFill>
                  <a:srgbClr val="000000"/>
                </a:solidFill>
                <a:effectLst/>
                <a:uLnTx/>
                <a:uFillTx/>
                <a:latin typeface="Arial" charset="0"/>
                <a:cs typeface="B Kamran" pitchFamily="2" charset="-78"/>
              </a:rPr>
              <a:t> </a:t>
            </a:r>
            <a:r>
              <a:rPr kumimoji="0" lang="ar-SA" sz="2800" b="0" i="0" u="none" strike="noStrike" kern="0" cap="none" spc="0" normalizeH="0" baseline="0" noProof="0" dirty="0">
                <a:ln>
                  <a:noFill/>
                </a:ln>
                <a:solidFill>
                  <a:srgbClr val="000000"/>
                </a:solidFill>
                <a:effectLst/>
                <a:uLnTx/>
                <a:uFillTx/>
                <a:latin typeface="Arial" charset="0"/>
                <a:cs typeface="B Kamran" pitchFamily="2" charset="-78"/>
              </a:rPr>
              <a:t>مانند : جداول، شکل ها وتصاویر</a:t>
            </a:r>
            <a:endParaRPr kumimoji="0" lang="en-US" sz="2800" b="0" i="0" u="none" strike="noStrike" kern="0" cap="none" spc="0" normalizeH="0" baseline="0" noProof="0" dirty="0">
              <a:ln>
                <a:noFill/>
              </a:ln>
              <a:solidFill>
                <a:srgbClr val="000000"/>
              </a:solidFill>
              <a:effectLst/>
              <a:uLnTx/>
              <a:uFillTx/>
              <a:latin typeface="Arial" charset="0"/>
              <a:cs typeface="B Kamran" pitchFamily="2" charset="-78"/>
            </a:endParaRPr>
          </a:p>
        </p:txBody>
      </p:sp>
    </p:spTree>
    <p:extLst>
      <p:ext uri="{BB962C8B-B14F-4D97-AF65-F5344CB8AC3E}">
        <p14:creationId xmlns:p14="http://schemas.microsoft.com/office/powerpoint/2010/main" val="696217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CBAC5D95-89E2-4234-8F00-B996AB4B59F8}"/>
              </a:ext>
            </a:extLst>
          </p:cNvPr>
          <p:cNvSpPr txBox="1">
            <a:spLocks/>
          </p:cNvSpPr>
          <p:nvPr/>
        </p:nvSpPr>
        <p:spPr bwMode="auto">
          <a:xfrm>
            <a:off x="3308985" y="490450"/>
            <a:ext cx="8534400" cy="1011237"/>
          </a:xfrm>
          <a:prstGeom prst="rect">
            <a:avLst/>
          </a:prstGeom>
          <a:solidFill>
            <a:srgbClr val="808080">
              <a:lumMod val="20000"/>
              <a:lumOff val="80000"/>
            </a:srgbClr>
          </a:solidFill>
          <a:ln w="76200">
            <a:solidFill>
              <a:srgbClr val="FF66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altLang="en-US" sz="4400" b="0" i="0" u="none" strike="noStrike" kern="0" cap="none" spc="0" normalizeH="0" baseline="0" noProof="0">
                <a:ln>
                  <a:noFill/>
                </a:ln>
                <a:solidFill>
                  <a:srgbClr val="000000"/>
                </a:solidFill>
                <a:effectLst/>
                <a:uLnTx/>
                <a:uFillTx/>
                <a:latin typeface="Arial"/>
                <a:ea typeface="+mj-ea"/>
                <a:cs typeface="B Jadid" pitchFamily="2" charset="-78"/>
              </a:rPr>
              <a:t>راهنمای کامل نگارش اقدام پژوهی</a:t>
            </a:r>
            <a:endParaRPr kumimoji="0" lang="en-US" altLang="en-US" sz="4400" b="0" i="0" u="none" strike="noStrike" kern="0" cap="none" spc="0" normalizeH="0" baseline="0" noProof="0" dirty="0">
              <a:ln>
                <a:noFill/>
              </a:ln>
              <a:solidFill>
                <a:srgbClr val="000000"/>
              </a:solidFill>
              <a:effectLst/>
              <a:uLnTx/>
              <a:uFillTx/>
              <a:latin typeface="Arial"/>
              <a:ea typeface="+mj-ea"/>
              <a:cs typeface="B Jadid" pitchFamily="2" charset="-78"/>
            </a:endParaRPr>
          </a:p>
        </p:txBody>
      </p:sp>
      <p:sp>
        <p:nvSpPr>
          <p:cNvPr id="6" name="Content Placeholder 2">
            <a:extLst>
              <a:ext uri="{FF2B5EF4-FFF2-40B4-BE49-F238E27FC236}">
                <a16:creationId xmlns:a16="http://schemas.microsoft.com/office/drawing/2014/main" id="{39662422-5D01-422E-BF11-D4C78689BE9A}"/>
              </a:ext>
            </a:extLst>
          </p:cNvPr>
          <p:cNvSpPr txBox="1">
            <a:spLocks/>
          </p:cNvSpPr>
          <p:nvPr/>
        </p:nvSpPr>
        <p:spPr bwMode="auto">
          <a:xfrm>
            <a:off x="3148647" y="2515840"/>
            <a:ext cx="8855075" cy="3271837"/>
          </a:xfrm>
          <a:prstGeom prst="rect">
            <a:avLst/>
          </a:prstGeom>
          <a:solidFill>
            <a:srgbClr val="FF6600"/>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2600" b="1" i="0" u="none" strike="noStrike" kern="0" cap="none" spc="0" normalizeH="0" baseline="0" noProof="0">
                <a:ln>
                  <a:noFill/>
                </a:ln>
                <a:solidFill>
                  <a:srgbClr val="FFFFFF"/>
                </a:solidFill>
                <a:effectLst/>
                <a:uLnTx/>
                <a:uFillTx/>
                <a:latin typeface="Arial"/>
                <a:ea typeface="+mn-ea"/>
                <a:cs typeface="B Kamran" pitchFamily="2" charset="-78"/>
              </a:rPr>
              <a:t>صفحه عنوان:</a:t>
            </a:r>
            <a:endParaRPr kumimoji="0" lang="en-US" altLang="en-US" sz="2600" b="1" i="0" u="none" strike="noStrike" kern="0" cap="none" spc="0" normalizeH="0" baseline="0" noProof="0">
              <a:ln>
                <a:noFill/>
              </a:ln>
              <a:solidFill>
                <a:srgbClr val="FFFFFF"/>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2600" b="1" i="0" u="none" strike="noStrike" kern="0" cap="none" spc="0" normalizeH="0" baseline="0" noProof="0">
                <a:ln>
                  <a:noFill/>
                </a:ln>
                <a:solidFill>
                  <a:srgbClr val="FFFFFF"/>
                </a:solidFill>
                <a:effectLst/>
                <a:uLnTx/>
                <a:uFillTx/>
                <a:latin typeface="Arial"/>
                <a:ea typeface="+mn-ea"/>
                <a:cs typeface="B Kamran" pitchFamily="2" charset="-78"/>
              </a:rPr>
              <a:t>1- سازمان مربوطه (اداره کل و ادارات نواحي و مناطق)       2-  عنوان اقدام پژوهي </a:t>
            </a:r>
            <a:endParaRPr kumimoji="0" lang="en-US" altLang="en-US" sz="2600" b="1" i="0" u="none" strike="noStrike" kern="0" cap="none" spc="0" normalizeH="0" baseline="0" noProof="0">
              <a:ln>
                <a:noFill/>
              </a:ln>
              <a:solidFill>
                <a:srgbClr val="FFFFFF"/>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2600" b="1" i="0" u="none" strike="noStrike" kern="0" cap="none" spc="0" normalizeH="0" baseline="0" noProof="0">
                <a:ln>
                  <a:noFill/>
                </a:ln>
                <a:solidFill>
                  <a:srgbClr val="FFFFFF"/>
                </a:solidFill>
                <a:effectLst/>
                <a:uLnTx/>
                <a:uFillTx/>
                <a:latin typeface="Arial"/>
                <a:ea typeface="+mn-ea"/>
                <a:cs typeface="B Kamran" pitchFamily="2" charset="-78"/>
              </a:rPr>
              <a:t>3-  نام کامل اقدام پژوه (و همكاران در صورت وجود)       4-  پست سازمانی</a:t>
            </a:r>
            <a:endParaRPr kumimoji="0" lang="en-US" altLang="en-US" sz="2600" b="1" i="0" u="none" strike="noStrike" kern="0" cap="none" spc="0" normalizeH="0" baseline="0" noProof="0">
              <a:ln>
                <a:noFill/>
              </a:ln>
              <a:solidFill>
                <a:srgbClr val="FFFFFF"/>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2600" b="1" i="0" u="none" strike="noStrike" kern="0" cap="none" spc="0" normalizeH="0" baseline="0" noProof="0">
                <a:ln>
                  <a:noFill/>
                </a:ln>
                <a:solidFill>
                  <a:srgbClr val="FFFFFF"/>
                </a:solidFill>
                <a:effectLst/>
                <a:uLnTx/>
                <a:uFillTx/>
                <a:latin typeface="Arial"/>
                <a:ea typeface="+mn-ea"/>
                <a:cs typeface="B Kamran" pitchFamily="2" charset="-78"/>
              </a:rPr>
              <a:t>5-  رشته تحصیلی                                  </a:t>
            </a:r>
            <a:r>
              <a:rPr kumimoji="0" lang="fa-IR" altLang="en-US" sz="2600" b="1" i="0" u="none" strike="noStrike" kern="0" cap="none" spc="0" normalizeH="0" baseline="0" noProof="0">
                <a:ln>
                  <a:noFill/>
                </a:ln>
                <a:solidFill>
                  <a:srgbClr val="FFFFFF"/>
                </a:solidFill>
                <a:effectLst/>
                <a:uLnTx/>
                <a:uFillTx/>
                <a:latin typeface="Arial"/>
                <a:ea typeface="+mn-ea"/>
                <a:cs typeface="B Kamran" pitchFamily="2" charset="-78"/>
              </a:rPr>
              <a:t>     </a:t>
            </a:r>
            <a:r>
              <a:rPr kumimoji="0" lang="ar-SA" altLang="en-US" sz="2600" b="1" i="0" u="none" strike="noStrike" kern="0" cap="none" spc="0" normalizeH="0" baseline="0" noProof="0">
                <a:ln>
                  <a:noFill/>
                </a:ln>
                <a:solidFill>
                  <a:srgbClr val="FFFFFF"/>
                </a:solidFill>
                <a:effectLst/>
                <a:uLnTx/>
                <a:uFillTx/>
                <a:latin typeface="Arial"/>
                <a:ea typeface="+mn-ea"/>
                <a:cs typeface="B Kamran" pitchFamily="2" charset="-78"/>
              </a:rPr>
              <a:t>    </a:t>
            </a:r>
            <a:r>
              <a:rPr kumimoji="0" lang="fa-IR" altLang="en-US" sz="2600" b="1" i="0" u="none" strike="noStrike" kern="0" cap="none" spc="0" normalizeH="0" baseline="0" noProof="0">
                <a:ln>
                  <a:noFill/>
                </a:ln>
                <a:solidFill>
                  <a:srgbClr val="FFFFFF"/>
                </a:solidFill>
                <a:effectLst/>
                <a:uLnTx/>
                <a:uFillTx/>
                <a:latin typeface="Arial"/>
                <a:ea typeface="+mn-ea"/>
                <a:cs typeface="B Kamran" pitchFamily="2" charset="-78"/>
              </a:rPr>
              <a:t>  </a:t>
            </a:r>
            <a:r>
              <a:rPr kumimoji="0" lang="ar-SA" altLang="en-US" sz="2600" b="1" i="0" u="none" strike="noStrike" kern="0" cap="none" spc="0" normalizeH="0" baseline="0" noProof="0">
                <a:ln>
                  <a:noFill/>
                </a:ln>
                <a:solidFill>
                  <a:srgbClr val="FFFFFF"/>
                </a:solidFill>
                <a:effectLst/>
                <a:uLnTx/>
                <a:uFillTx/>
                <a:latin typeface="Arial"/>
                <a:ea typeface="+mn-ea"/>
                <a:cs typeface="B Kamran" pitchFamily="2" charset="-78"/>
              </a:rPr>
              <a:t>  6-  آخرین مدرک تحصیلی</a:t>
            </a:r>
            <a:endParaRPr kumimoji="0" lang="en-US" altLang="en-US" sz="2600" b="1" i="0" u="none" strike="noStrike" kern="0" cap="none" spc="0" normalizeH="0" baseline="0" noProof="0">
              <a:ln>
                <a:noFill/>
              </a:ln>
              <a:solidFill>
                <a:srgbClr val="FFFFFF"/>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2600" b="1" i="0" u="none" strike="noStrike" kern="0" cap="none" spc="0" normalizeH="0" baseline="0" noProof="0">
                <a:ln>
                  <a:noFill/>
                </a:ln>
                <a:solidFill>
                  <a:srgbClr val="FFFFFF"/>
                </a:solidFill>
                <a:effectLst/>
                <a:uLnTx/>
                <a:uFillTx/>
                <a:latin typeface="Arial"/>
                <a:ea typeface="+mn-ea"/>
                <a:cs typeface="B Kamran" pitchFamily="2" charset="-78"/>
              </a:rPr>
              <a:t>7-  دوره تحصیلی                                       </a:t>
            </a:r>
            <a:r>
              <a:rPr kumimoji="0" lang="fa-IR" altLang="en-US" sz="2600" b="1" i="0" u="none" strike="noStrike" kern="0" cap="none" spc="0" normalizeH="0" baseline="0" noProof="0">
                <a:ln>
                  <a:noFill/>
                </a:ln>
                <a:solidFill>
                  <a:srgbClr val="FFFFFF"/>
                </a:solidFill>
                <a:effectLst/>
                <a:uLnTx/>
                <a:uFillTx/>
                <a:latin typeface="Arial"/>
                <a:ea typeface="+mn-ea"/>
                <a:cs typeface="B Kamran" pitchFamily="2" charset="-78"/>
              </a:rPr>
              <a:t>  </a:t>
            </a:r>
            <a:r>
              <a:rPr kumimoji="0" lang="ar-SA" altLang="en-US" sz="2600" b="1" i="0" u="none" strike="noStrike" kern="0" cap="none" spc="0" normalizeH="0" baseline="0" noProof="0">
                <a:ln>
                  <a:noFill/>
                </a:ln>
                <a:solidFill>
                  <a:srgbClr val="FFFFFF"/>
                </a:solidFill>
                <a:effectLst/>
                <a:uLnTx/>
                <a:uFillTx/>
                <a:latin typeface="Arial"/>
                <a:ea typeface="+mn-ea"/>
                <a:cs typeface="B Kamran" pitchFamily="2" charset="-78"/>
              </a:rPr>
              <a:t>      8- سمت فعلی</a:t>
            </a:r>
            <a:endParaRPr kumimoji="0" lang="en-US" altLang="en-US" sz="2600" b="1" i="0" u="none" strike="noStrike" kern="0" cap="none" spc="0" normalizeH="0" baseline="0" noProof="0">
              <a:ln>
                <a:noFill/>
              </a:ln>
              <a:solidFill>
                <a:srgbClr val="FFFFFF"/>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2600" b="1" i="0" u="none" strike="noStrike" kern="0" cap="none" spc="0" normalizeH="0" baseline="0" noProof="0">
                <a:ln>
                  <a:noFill/>
                </a:ln>
                <a:solidFill>
                  <a:srgbClr val="FFFFFF"/>
                </a:solidFill>
                <a:effectLst/>
                <a:uLnTx/>
                <a:uFillTx/>
                <a:latin typeface="Arial"/>
                <a:ea typeface="+mn-ea"/>
                <a:cs typeface="B Kamran" pitchFamily="2" charset="-78"/>
              </a:rPr>
              <a:t>9-  شماره پرسنلی                                       </a:t>
            </a:r>
            <a:r>
              <a:rPr kumimoji="0" lang="fa-IR" altLang="en-US" sz="2600" b="1" i="0" u="none" strike="noStrike" kern="0" cap="none" spc="0" normalizeH="0" baseline="0" noProof="0">
                <a:ln>
                  <a:noFill/>
                </a:ln>
                <a:solidFill>
                  <a:srgbClr val="FFFFFF"/>
                </a:solidFill>
                <a:effectLst/>
                <a:uLnTx/>
                <a:uFillTx/>
                <a:latin typeface="Arial"/>
                <a:ea typeface="+mn-ea"/>
                <a:cs typeface="B Kamran" pitchFamily="2" charset="-78"/>
              </a:rPr>
              <a:t>   </a:t>
            </a:r>
            <a:r>
              <a:rPr kumimoji="0" lang="ar-SA" altLang="en-US" sz="2600" b="1" i="0" u="none" strike="noStrike" kern="0" cap="none" spc="0" normalizeH="0" baseline="0" noProof="0">
                <a:ln>
                  <a:noFill/>
                </a:ln>
                <a:solidFill>
                  <a:srgbClr val="FFFFFF"/>
                </a:solidFill>
                <a:effectLst/>
                <a:uLnTx/>
                <a:uFillTx/>
                <a:latin typeface="Arial"/>
                <a:ea typeface="+mn-ea"/>
                <a:cs typeface="B Kamran" pitchFamily="2" charset="-78"/>
              </a:rPr>
              <a:t>    10- سال اجرای طرح</a:t>
            </a:r>
            <a:endParaRPr kumimoji="0" lang="en-US" altLang="en-US" sz="2600" b="1" i="0" u="none" strike="noStrike" kern="0" cap="none" spc="0" normalizeH="0" baseline="0" noProof="0">
              <a:ln>
                <a:noFill/>
              </a:ln>
              <a:solidFill>
                <a:srgbClr val="FFFFFF"/>
              </a:solidFill>
              <a:effectLst/>
              <a:uLnTx/>
              <a:uFillTx/>
              <a:latin typeface="Arial"/>
              <a:ea typeface="+mn-ea"/>
              <a:cs typeface="B Kamra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altLang="en-US" sz="2600" b="1" i="0" u="none" strike="noStrike" kern="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28096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7D5FB161-8A50-4FCA-B15F-A4D7D5A83527}"/>
              </a:ext>
            </a:extLst>
          </p:cNvPr>
          <p:cNvSpPr txBox="1">
            <a:spLocks/>
          </p:cNvSpPr>
          <p:nvPr/>
        </p:nvSpPr>
        <p:spPr bwMode="auto">
          <a:xfrm>
            <a:off x="3467100" y="351298"/>
            <a:ext cx="8229600" cy="1143000"/>
          </a:xfrm>
          <a:prstGeom prst="rect">
            <a:avLst/>
          </a:prstGeom>
          <a:solidFill>
            <a:srgbClr val="808080">
              <a:lumMod val="20000"/>
              <a:lumOff val="80000"/>
            </a:srgbClr>
          </a:solidFill>
          <a:ln>
            <a:solidFill>
              <a:srgbClr val="FF6600"/>
            </a:solidFill>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4400" b="0" i="0" u="none" strike="noStrike" kern="0" cap="none" spc="0" normalizeH="0" baseline="0" noProof="0">
                <a:ln>
                  <a:noFill/>
                </a:ln>
                <a:solidFill>
                  <a:srgbClr val="000000"/>
                </a:solidFill>
                <a:effectLst/>
                <a:uLnTx/>
                <a:uFillTx/>
                <a:latin typeface="Arial"/>
                <a:ea typeface="+mj-ea"/>
                <a:cs typeface="B Jadid" pitchFamily="2" charset="-78"/>
              </a:rPr>
              <a:t>نمونه اقدام پژوهی</a:t>
            </a:r>
            <a:endParaRPr kumimoji="0" lang="en-US" sz="4400" b="0" i="0" u="none" strike="noStrike" kern="0" cap="none" spc="0" normalizeH="0" baseline="0" noProof="0" dirty="0">
              <a:ln>
                <a:noFill/>
              </a:ln>
              <a:solidFill>
                <a:srgbClr val="000000"/>
              </a:solidFill>
              <a:effectLst/>
              <a:uLnTx/>
              <a:uFillTx/>
              <a:latin typeface="Arial"/>
              <a:ea typeface="+mj-ea"/>
              <a:cs typeface="B Jadid" pitchFamily="2" charset="-78"/>
            </a:endParaRPr>
          </a:p>
        </p:txBody>
      </p:sp>
      <p:sp>
        <p:nvSpPr>
          <p:cNvPr id="6" name="Content Placeholder 2">
            <a:extLst>
              <a:ext uri="{FF2B5EF4-FFF2-40B4-BE49-F238E27FC236}">
                <a16:creationId xmlns:a16="http://schemas.microsoft.com/office/drawing/2014/main" id="{1B2CD051-7C77-4376-9F6A-A039BEE54BBD}"/>
              </a:ext>
            </a:extLst>
          </p:cNvPr>
          <p:cNvSpPr txBox="1">
            <a:spLocks/>
          </p:cNvSpPr>
          <p:nvPr/>
        </p:nvSpPr>
        <p:spPr bwMode="auto">
          <a:xfrm>
            <a:off x="3467100" y="1612177"/>
            <a:ext cx="8229600" cy="45259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 defTabSz="914400" rtl="1" eaLnBrk="0" fontAlgn="base" latinLnBrk="0" hangingPunct="0">
              <a:lnSpc>
                <a:spcPct val="100000"/>
              </a:lnSpc>
              <a:spcBef>
                <a:spcPct val="20000"/>
              </a:spcBef>
              <a:spcAft>
                <a:spcPct val="0"/>
              </a:spcAft>
              <a:buClrTx/>
              <a:buSzTx/>
              <a:buFont typeface="Wingdings" pitchFamily="2" charset="2"/>
              <a:buChar char="q"/>
              <a:tabLst/>
              <a:defRPr/>
            </a:pPr>
            <a:r>
              <a:rPr kumimoji="0" lang="fa-IR" altLang="en-US" sz="3600" b="1" i="0" u="none" strike="noStrike" kern="0" cap="none" spc="0" normalizeH="0" baseline="0" noProof="0">
                <a:ln>
                  <a:noFill/>
                </a:ln>
                <a:solidFill>
                  <a:srgbClr val="FFFFFF"/>
                </a:solidFill>
                <a:effectLst/>
                <a:uLnTx/>
                <a:uFillTx/>
                <a:latin typeface="Arial"/>
                <a:ea typeface="+mn-ea"/>
                <a:cs typeface="B Nazanin" pitchFamily="2" charset="-78"/>
              </a:rPr>
              <a:t>مساله :</a:t>
            </a:r>
            <a:endParaRPr kumimoji="0" lang="en-US" altLang="en-US" sz="3600" b="1" i="0" u="none" strike="noStrike" kern="0" cap="none" spc="0" normalizeH="0" baseline="0" noProof="0">
              <a:ln>
                <a:noFill/>
              </a:ln>
              <a:solidFill>
                <a:srgbClr val="FFFFFF"/>
              </a:solidFill>
              <a:effectLst/>
              <a:uLnTx/>
              <a:uFillTx/>
              <a:latin typeface="Arial"/>
              <a:ea typeface="+mn-ea"/>
              <a:cs typeface="B Nazani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ar-SA" altLang="en-US" sz="3600" b="1" i="0" u="none" strike="noStrike" kern="0" cap="none" spc="0" normalizeH="0" baseline="0" noProof="0">
                <a:ln>
                  <a:noFill/>
                </a:ln>
                <a:solidFill>
                  <a:srgbClr val="FFFFFF"/>
                </a:solidFill>
                <a:effectLst/>
                <a:uLnTx/>
                <a:uFillTx/>
                <a:latin typeface="Arial"/>
                <a:ea typeface="+mn-ea"/>
                <a:cs typeface="B Nazanin" pitchFamily="2" charset="-78"/>
              </a:rPr>
              <a:t>ضعف تعدادی از دانش آموزان پایه اول ابتدایی در درس ریاضی </a:t>
            </a:r>
            <a:endParaRPr kumimoji="0" lang="en-US" altLang="en-US" sz="3600" b="0" i="0" u="none" strike="noStrike" kern="0" cap="none" spc="0" normalizeH="0" baseline="0" noProof="0">
              <a:ln>
                <a:noFill/>
              </a:ln>
              <a:solidFill>
                <a:srgbClr val="FFFFFF"/>
              </a:solidFill>
              <a:effectLst/>
              <a:uLnTx/>
              <a:uFillTx/>
              <a:latin typeface="Arial"/>
              <a:ea typeface="+mn-ea"/>
              <a:cs typeface="B Nazanin" pitchFamily="2" charset="-78"/>
            </a:endParaRPr>
          </a:p>
          <a:p>
            <a:pPr marL="342900" marR="0" lvl="0" indent="-342900" algn="just" defTabSz="914400" rtl="1" eaLnBrk="0" fontAlgn="base" latinLnBrk="0" hangingPunct="0">
              <a:lnSpc>
                <a:spcPct val="100000"/>
              </a:lnSpc>
              <a:spcBef>
                <a:spcPct val="20000"/>
              </a:spcBef>
              <a:spcAft>
                <a:spcPct val="0"/>
              </a:spcAft>
              <a:buClrTx/>
              <a:buSzTx/>
              <a:buFont typeface="Wingdings" pitchFamily="2" charset="2"/>
              <a:buChar char="q"/>
              <a:tabLst/>
              <a:defRPr/>
            </a:pPr>
            <a:r>
              <a:rPr kumimoji="0" lang="ar-SA" altLang="en-US" sz="3600" b="1" i="0" u="none" strike="noStrike" kern="0" cap="none" spc="0" normalizeH="0" baseline="0" noProof="0">
                <a:ln>
                  <a:noFill/>
                </a:ln>
                <a:solidFill>
                  <a:srgbClr val="FFFFFF"/>
                </a:solidFill>
                <a:effectLst/>
                <a:uLnTx/>
                <a:uFillTx/>
                <a:latin typeface="Arial"/>
                <a:ea typeface="+mn-ea"/>
                <a:cs typeface="B Nazanin" pitchFamily="2" charset="-78"/>
              </a:rPr>
              <a:t>عنوان:</a:t>
            </a:r>
            <a:endParaRPr kumimoji="0" lang="en-US" altLang="en-US" sz="3600" b="1" i="0" u="none" strike="noStrike" kern="0" cap="none" spc="0" normalizeH="0" baseline="0" noProof="0">
              <a:ln>
                <a:noFill/>
              </a:ln>
              <a:solidFill>
                <a:srgbClr val="FFFFFF"/>
              </a:solidFill>
              <a:effectLst/>
              <a:uLnTx/>
              <a:uFillTx/>
              <a:latin typeface="Arial"/>
              <a:ea typeface="+mn-ea"/>
              <a:cs typeface="B Nazani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altLang="en-US" sz="3600" b="1" i="0" u="none" strike="noStrike" kern="0" cap="none" spc="0" normalizeH="0" baseline="0" noProof="0">
                <a:ln>
                  <a:noFill/>
                </a:ln>
                <a:solidFill>
                  <a:srgbClr val="FFFFFF"/>
                </a:solidFill>
                <a:effectLst/>
                <a:uLnTx/>
                <a:uFillTx/>
                <a:latin typeface="Arial"/>
                <a:ea typeface="+mn-ea"/>
                <a:cs typeface="B Nazanin" pitchFamily="2" charset="-78"/>
              </a:rPr>
              <a:t>چگونه توانستم مشکل ریاضی</a:t>
            </a:r>
            <a:r>
              <a:rPr kumimoji="0" lang="ar-SA" altLang="en-US" sz="3600" b="1" i="0" u="none" strike="noStrike" kern="0" cap="none" spc="0" normalizeH="0" baseline="0" noProof="0">
                <a:ln>
                  <a:noFill/>
                </a:ln>
                <a:solidFill>
                  <a:srgbClr val="FFFFFF"/>
                </a:solidFill>
                <a:effectLst/>
                <a:uLnTx/>
                <a:uFillTx/>
                <a:latin typeface="Arial"/>
                <a:ea typeface="+mn-ea"/>
                <a:cs typeface="B Nazanin" pitchFamily="2" charset="-78"/>
              </a:rPr>
              <a:t> تعدادی از دانش آموزان پایه اول ابتدایی</a:t>
            </a:r>
            <a:r>
              <a:rPr kumimoji="0" lang="fa-IR" altLang="en-US" sz="3600" b="1" i="0" u="none" strike="noStrike" kern="0" cap="none" spc="0" normalizeH="0" baseline="0" noProof="0">
                <a:ln>
                  <a:noFill/>
                </a:ln>
                <a:solidFill>
                  <a:srgbClr val="FFFFFF"/>
                </a:solidFill>
                <a:effectLst/>
                <a:uLnTx/>
                <a:uFillTx/>
                <a:latin typeface="Arial"/>
                <a:ea typeface="+mn-ea"/>
                <a:cs typeface="B Nazanin" pitchFamily="2" charset="-78"/>
              </a:rPr>
              <a:t> را</a:t>
            </a:r>
            <a:r>
              <a:rPr kumimoji="0" lang="ar-SA" altLang="en-US" sz="3600" b="1" i="0" u="none" strike="noStrike" kern="0" cap="none" spc="0" normalizeH="0" baseline="0" noProof="0">
                <a:ln>
                  <a:noFill/>
                </a:ln>
                <a:solidFill>
                  <a:srgbClr val="FFFFFF"/>
                </a:solidFill>
                <a:effectLst/>
                <a:uLnTx/>
                <a:uFillTx/>
                <a:latin typeface="Arial"/>
                <a:ea typeface="+mn-ea"/>
                <a:cs typeface="B Nazanin" pitchFamily="2" charset="-78"/>
              </a:rPr>
              <a:t> </a:t>
            </a:r>
            <a:r>
              <a:rPr kumimoji="0" lang="fa-IR" altLang="en-US" sz="3600" b="1" i="0" u="none" strike="noStrike" kern="0" cap="none" spc="0" normalizeH="0" baseline="0" noProof="0">
                <a:ln>
                  <a:noFill/>
                </a:ln>
                <a:solidFill>
                  <a:srgbClr val="FFFFFF"/>
                </a:solidFill>
                <a:effectLst/>
                <a:uLnTx/>
                <a:uFillTx/>
                <a:latin typeface="Arial"/>
                <a:ea typeface="+mn-ea"/>
                <a:cs typeface="B Nazanin" pitchFamily="2" charset="-78"/>
              </a:rPr>
              <a:t>بهبود ببخشم؟</a:t>
            </a:r>
            <a:endParaRPr kumimoji="0" lang="en-US" altLang="en-US" sz="3600" b="0" i="0" u="none" strike="noStrike" kern="0" cap="none" spc="0" normalizeH="0" baseline="0" noProof="0" dirty="0">
              <a:ln>
                <a:noFill/>
              </a:ln>
              <a:solidFill>
                <a:srgbClr val="FFFFFF"/>
              </a:solidFill>
              <a:effectLst/>
              <a:uLnTx/>
              <a:uFillTx/>
              <a:latin typeface="Arial"/>
              <a:ea typeface="+mn-ea"/>
              <a:cs typeface="B Nazanin" pitchFamily="2" charset="-78"/>
            </a:endParaRPr>
          </a:p>
        </p:txBody>
      </p:sp>
    </p:spTree>
    <p:extLst>
      <p:ext uri="{BB962C8B-B14F-4D97-AF65-F5344CB8AC3E}">
        <p14:creationId xmlns:p14="http://schemas.microsoft.com/office/powerpoint/2010/main" val="56978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Content Placeholder 2">
            <a:extLst>
              <a:ext uri="{FF2B5EF4-FFF2-40B4-BE49-F238E27FC236}">
                <a16:creationId xmlns:a16="http://schemas.microsoft.com/office/drawing/2014/main" id="{F0FB6299-2990-4359-BBBE-4D17D00C11D5}"/>
              </a:ext>
            </a:extLst>
          </p:cNvPr>
          <p:cNvSpPr txBox="1">
            <a:spLocks/>
          </p:cNvSpPr>
          <p:nvPr/>
        </p:nvSpPr>
        <p:spPr bwMode="auto">
          <a:xfrm>
            <a:off x="3551584" y="320385"/>
            <a:ext cx="8507412" cy="5576888"/>
          </a:xfrm>
          <a:prstGeom prst="rect">
            <a:avLst/>
          </a:prstGeom>
          <a:solidFill>
            <a:srgbClr val="E9F4AA"/>
          </a:solidFill>
          <a:ln w="57150">
            <a:solidFill>
              <a:srgbClr val="0066FF"/>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Low">
              <a:buFont typeface="Wingdings" pitchFamily="2" charset="2"/>
              <a:buChar char="q"/>
            </a:pPr>
            <a:r>
              <a:rPr lang="fa-IR" altLang="en-US" sz="2800" b="1" kern="0">
                <a:solidFill>
                  <a:srgbClr val="FF0000"/>
                </a:solidFill>
                <a:cs typeface="B Nazanin" pitchFamily="2" charset="-78"/>
              </a:rPr>
              <a:t>مقدمه(درمورد ریاضی )</a:t>
            </a:r>
          </a:p>
          <a:p>
            <a:pPr algn="justLow">
              <a:buFont typeface="Wingdings" pitchFamily="2" charset="2"/>
              <a:buChar char="q"/>
            </a:pPr>
            <a:r>
              <a:rPr lang="fa-IR" altLang="en-US" sz="2800" b="1" kern="0">
                <a:solidFill>
                  <a:srgbClr val="FF0000"/>
                </a:solidFill>
                <a:cs typeface="B Nazanin" pitchFamily="2" charset="-78"/>
              </a:rPr>
              <a:t>بیان مسأله(</a:t>
            </a:r>
            <a:r>
              <a:rPr lang="ar-SA" altLang="en-US" sz="2800" b="1" kern="0">
                <a:solidFill>
                  <a:srgbClr val="FF0000"/>
                </a:solidFill>
                <a:cs typeface="B Nazanin" pitchFamily="2" charset="-78"/>
              </a:rPr>
              <a:t>توصیف وضعیت موجود</a:t>
            </a:r>
            <a:r>
              <a:rPr lang="en-US" altLang="en-US" sz="2800" b="1" kern="0">
                <a:solidFill>
                  <a:srgbClr val="FF0000"/>
                </a:solidFill>
                <a:cs typeface="B Nazanin" pitchFamily="2" charset="-78"/>
              </a:rPr>
              <a:t> </a:t>
            </a:r>
            <a:r>
              <a:rPr lang="en-US" altLang="en-US" sz="2400" b="1" kern="0">
                <a:solidFill>
                  <a:srgbClr val="FF0000"/>
                </a:solidFill>
                <a:cs typeface="B Nazanin" pitchFamily="2" charset="-78"/>
              </a:rPr>
              <a:t>(</a:t>
            </a:r>
            <a:endParaRPr lang="fa-IR" altLang="en-US" sz="2800" b="1" kern="0">
              <a:solidFill>
                <a:srgbClr val="FF0000"/>
              </a:solidFill>
              <a:cs typeface="B Nazanin" pitchFamily="2" charset="-78"/>
            </a:endParaRPr>
          </a:p>
          <a:p>
            <a:pPr algn="justLow">
              <a:buFont typeface="Wingdings" pitchFamily="2" charset="2"/>
              <a:buChar char="q"/>
            </a:pPr>
            <a:r>
              <a:rPr lang="ar-SA" altLang="en-US" sz="2400" kern="0">
                <a:cs typeface="B Nazanin" pitchFamily="2" charset="-78"/>
              </a:rPr>
              <a:t>تجربه ی طولانی تدریس من و سایرهمکاران در مقطع ابتدایی نشانگر آن است که هر ساله تعدادی از دانش آموزان نه تنها به اهداف کلی درس ریاضی دست نمی یابند بلکه در یادگیری بیشتر مباحث درس ریاضی نیز با مشکل روبرو هستند </a:t>
            </a:r>
            <a:r>
              <a:rPr lang="en-US" altLang="en-US" sz="2400" kern="0">
                <a:cs typeface="B Nazanin" pitchFamily="2" charset="-78"/>
              </a:rPr>
              <a:t>.</a:t>
            </a:r>
            <a:r>
              <a:rPr lang="ar-SA" altLang="en-US" sz="2400" kern="0">
                <a:cs typeface="B Nazanin" pitchFamily="2" charset="-78"/>
              </a:rPr>
              <a:t>کلاس 31 نفره دبستان شاهد دختران گنبد که من در آن مشغول به تدریس می باشم نیز ازاین قاعده مستثنی نبوده ودانش آموزان این کلاس نیزدر یادگیری مفاهیم ریاضی مشکل دارند.به گفته ی مدیر مدرسه که دارای سابقه مدیریت ومعاونت 10 ساله دراین آموزشگاه می باشددیگر دانش آموزان سال های گذشته و دوره های بالاترکه عمدتا“ از بستگان همین دانش آموزان بوده اند نیز از نظر یادگیری ریاضی دچار مشکل بوده و هستند . به همین جهت تصمیم گرفتم در صورت امکان راه حلی برای رفع مشکل بیابم</a:t>
            </a:r>
            <a:r>
              <a:rPr lang="en-US" altLang="en-US" sz="2400" kern="0">
                <a:cs typeface="B Nazanin" pitchFamily="2" charset="-78"/>
              </a:rPr>
              <a:t> </a:t>
            </a:r>
            <a:r>
              <a:rPr lang="en-US" altLang="en-US" sz="2800" kern="0">
                <a:cs typeface="B Nazanin" pitchFamily="2" charset="-78"/>
              </a:rPr>
              <a:t>.</a:t>
            </a:r>
            <a:endParaRPr lang="en-US" altLang="en-US" sz="2800" kern="0" dirty="0">
              <a:cs typeface="B Nazanin" pitchFamily="2" charset="-78"/>
            </a:endParaRPr>
          </a:p>
        </p:txBody>
      </p:sp>
    </p:spTree>
    <p:extLst>
      <p:ext uri="{BB962C8B-B14F-4D97-AF65-F5344CB8AC3E}">
        <p14:creationId xmlns:p14="http://schemas.microsoft.com/office/powerpoint/2010/main" val="1928465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C5AB84FF-9030-49AC-B4CE-3DB7BFC2D1C9}"/>
              </a:ext>
            </a:extLst>
          </p:cNvPr>
          <p:cNvSpPr txBox="1">
            <a:spLocks/>
          </p:cNvSpPr>
          <p:nvPr/>
        </p:nvSpPr>
        <p:spPr bwMode="auto">
          <a:xfrm>
            <a:off x="3429000" y="235613"/>
            <a:ext cx="8229600" cy="1143000"/>
          </a:xfrm>
          <a:prstGeom prst="rect">
            <a:avLst/>
          </a:prstGeom>
          <a:solidFill>
            <a:srgbClr val="FF6600"/>
          </a:solidFill>
          <a:ln w="5715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4400" b="1" i="0" u="none" strike="noStrike" kern="0" cap="none" spc="0" normalizeH="0" baseline="0" noProof="0">
                <a:ln>
                  <a:noFill/>
                </a:ln>
                <a:solidFill>
                  <a:srgbClr val="FFFFFF"/>
                </a:solidFill>
                <a:effectLst/>
                <a:uLnTx/>
                <a:uFillTx/>
                <a:latin typeface="Arial"/>
                <a:ea typeface="+mj-ea"/>
                <a:cs typeface="B Jadid" pitchFamily="2" charset="-78"/>
              </a:rPr>
              <a:t>گردآوری اطلاعات (شواهد 1</a:t>
            </a:r>
            <a:r>
              <a:rPr kumimoji="0" lang="en-US" altLang="en-US" sz="4400" b="1" i="0" u="none" strike="noStrike" kern="0" cap="none" spc="0" normalizeH="0" baseline="0" noProof="0">
                <a:ln>
                  <a:noFill/>
                </a:ln>
                <a:solidFill>
                  <a:srgbClr val="FFFFFF"/>
                </a:solidFill>
                <a:effectLst/>
                <a:uLnTx/>
                <a:uFillTx/>
                <a:latin typeface="Arial"/>
                <a:ea typeface="+mj-ea"/>
                <a:cs typeface="B Jadid" pitchFamily="2" charset="-78"/>
              </a:rPr>
              <a:t> :(</a:t>
            </a:r>
            <a:endParaRPr kumimoji="0" lang="en-US" altLang="en-US" sz="4400" b="0" i="0" u="none" strike="noStrike" kern="0" cap="none" spc="0" normalizeH="0" baseline="0" noProof="0" dirty="0">
              <a:ln>
                <a:noFill/>
              </a:ln>
              <a:solidFill>
                <a:srgbClr val="FFFFFF"/>
              </a:solidFill>
              <a:effectLst/>
              <a:uLnTx/>
              <a:uFillTx/>
              <a:latin typeface="Arial"/>
              <a:ea typeface="+mj-ea"/>
              <a:cs typeface="B Jadid" pitchFamily="2" charset="-78"/>
            </a:endParaRPr>
          </a:p>
        </p:txBody>
      </p:sp>
      <p:sp>
        <p:nvSpPr>
          <p:cNvPr id="6" name="Content Placeholder 2">
            <a:extLst>
              <a:ext uri="{FF2B5EF4-FFF2-40B4-BE49-F238E27FC236}">
                <a16:creationId xmlns:a16="http://schemas.microsoft.com/office/drawing/2014/main" id="{9D1521D0-77FA-4991-9B77-E4C3D3B9F28D}"/>
              </a:ext>
            </a:extLst>
          </p:cNvPr>
          <p:cNvSpPr txBox="1">
            <a:spLocks/>
          </p:cNvSpPr>
          <p:nvPr/>
        </p:nvSpPr>
        <p:spPr bwMode="auto">
          <a:xfrm>
            <a:off x="3429000" y="1525385"/>
            <a:ext cx="8229600" cy="4924425"/>
          </a:xfrm>
          <a:prstGeom prst="rect">
            <a:avLst/>
          </a:prstGeom>
          <a:solidFill>
            <a:srgbClr val="FFCC66"/>
          </a:solidFill>
          <a:ln w="57150">
            <a:solidFill>
              <a:srgbClr val="2DE024"/>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Low"/>
            <a:r>
              <a:rPr lang="ar-SA" altLang="en-US" sz="2800" kern="0">
                <a:cs typeface="B Badr" pitchFamily="2" charset="-78"/>
              </a:rPr>
              <a:t>مساله عدم علاقه مندی دانش آموزان به درس ریاضی را با جمعی از همکاران با سابقه در میان گذاشته و با هم به بحث و گفتگو پرداختیم .همه ی همکاران با علاقه ی بسیار در بحث شرکت کردند و نظرات مفیدی ارایه نمودند. با یکی از اساتید صاحب نظر شهرمان نیز موضوع را در میان گذاشتم ایشان مشتاقانه مطالب نوشته شده را مطالعه و نظر خود را بیان نمودند .با مراجعه به کتاب ها و نشریات گوناگون هم به مطالب جالب و قابل توجه در این زمینه دست یافتم پس از گفتگو های بسیار در زمینه ی علل ضعف و مشکلات یادگیری تعدادی از دانش آموزان در درس ریاضی مطالب جمع آوری شده مورد تجزیه و تحلیل قرار گرفت</a:t>
            </a:r>
            <a:r>
              <a:rPr lang="ar-SA" altLang="en-US" sz="2800" u="sng" kern="0">
                <a:solidFill>
                  <a:srgbClr val="0066FF"/>
                </a:solidFill>
                <a:cs typeface="B Badr" pitchFamily="2" charset="-78"/>
              </a:rPr>
              <a:t> مشکلاتی که در این باره وجود داشت ،نظیر روش تدریس معلم ،تفاوت های فردی دانش آموزان ،مسائل کمک آموزشی ،محیط فیزیکی کلاس و ... </a:t>
            </a:r>
            <a:r>
              <a:rPr lang="ar-SA" altLang="en-US" sz="2800" kern="0">
                <a:cs typeface="B Badr" pitchFamily="2" charset="-78"/>
              </a:rPr>
              <a:t>فهرست گردید </a:t>
            </a:r>
            <a:endParaRPr lang="en-US" altLang="en-US" sz="2800" kern="0" dirty="0">
              <a:cs typeface="B Badr" pitchFamily="2" charset="-78"/>
            </a:endParaRPr>
          </a:p>
        </p:txBody>
      </p:sp>
    </p:spTree>
    <p:extLst>
      <p:ext uri="{BB962C8B-B14F-4D97-AF65-F5344CB8AC3E}">
        <p14:creationId xmlns:p14="http://schemas.microsoft.com/office/powerpoint/2010/main" val="160024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96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B Titr" panose="00000700000000000000" pitchFamily="2" charset="-78"/>
            </a:endParaRPr>
          </a:p>
        </p:txBody>
      </p:sp>
      <p:sp>
        <p:nvSpPr>
          <p:cNvPr id="6" name="Content Placeholder 2">
            <a:extLst>
              <a:ext uri="{FF2B5EF4-FFF2-40B4-BE49-F238E27FC236}">
                <a16:creationId xmlns:a16="http://schemas.microsoft.com/office/drawing/2014/main" id="{BCF29748-4805-4B13-8435-39BECC2DF5FD}"/>
              </a:ext>
            </a:extLst>
          </p:cNvPr>
          <p:cNvSpPr txBox="1">
            <a:spLocks noChangeArrowheads="1"/>
          </p:cNvSpPr>
          <p:nvPr/>
        </p:nvSpPr>
        <p:spPr bwMode="auto">
          <a:xfrm>
            <a:off x="3613785" y="382385"/>
            <a:ext cx="82296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Low">
              <a:buFontTx/>
              <a:buNone/>
            </a:pPr>
            <a:endParaRPr lang="fa-IR" altLang="fa-IR" kern="0" dirty="0">
              <a:cs typeface="B Titr" panose="00000700000000000000" pitchFamily="2" charset="-78"/>
            </a:endParaRPr>
          </a:p>
          <a:p>
            <a:pPr algn="justLow">
              <a:buFontTx/>
              <a:buNone/>
            </a:pPr>
            <a:r>
              <a:rPr lang="fa-IR" altLang="fa-IR" sz="6000" kern="0" dirty="0">
                <a:cs typeface="B Titr" panose="00000700000000000000" pitchFamily="2" charset="-78"/>
              </a:rPr>
              <a:t>تا خود معلم تحول نيابد و تا خود معلم محقق و انديشه گر نشود ، تحول در آموزش و پرورش بعيد به نظر مي رسد.</a:t>
            </a:r>
          </a:p>
        </p:txBody>
      </p:sp>
    </p:spTree>
    <p:extLst>
      <p:ext uri="{BB962C8B-B14F-4D97-AF65-F5344CB8AC3E}">
        <p14:creationId xmlns:p14="http://schemas.microsoft.com/office/powerpoint/2010/main" val="3045917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47A2C2D4-53B5-4D16-B3C8-05577ABC822A}"/>
              </a:ext>
            </a:extLst>
          </p:cNvPr>
          <p:cNvSpPr txBox="1">
            <a:spLocks/>
          </p:cNvSpPr>
          <p:nvPr/>
        </p:nvSpPr>
        <p:spPr bwMode="auto">
          <a:xfrm>
            <a:off x="3563215" y="235613"/>
            <a:ext cx="8229600" cy="11430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4400" b="1" i="0" u="none" strike="noStrike" kern="0" cap="none" spc="0" normalizeH="0" baseline="0" noProof="0">
                <a:ln>
                  <a:noFill/>
                </a:ln>
                <a:solidFill>
                  <a:srgbClr val="FFFFFF"/>
                </a:solidFill>
                <a:effectLst/>
                <a:uLnTx/>
                <a:uFillTx/>
                <a:latin typeface="Arial"/>
                <a:ea typeface="+mj-ea"/>
                <a:cs typeface="B Badr" pitchFamily="2" charset="-78"/>
              </a:rPr>
              <a:t>خلاصه یافته های اولیه</a:t>
            </a:r>
            <a:r>
              <a:rPr kumimoji="0" lang="en-US" altLang="en-US" sz="4400" b="1" i="0" u="none" strike="noStrike" kern="0" cap="none" spc="0" normalizeH="0" baseline="0" noProof="0">
                <a:ln>
                  <a:noFill/>
                </a:ln>
                <a:solidFill>
                  <a:srgbClr val="FFFFFF"/>
                </a:solidFill>
                <a:effectLst/>
                <a:uLnTx/>
                <a:uFillTx/>
                <a:latin typeface="Arial"/>
                <a:ea typeface="+mj-ea"/>
                <a:cs typeface="B Badr" pitchFamily="2" charset="-78"/>
              </a:rPr>
              <a:t> </a:t>
            </a:r>
            <a:r>
              <a:rPr kumimoji="0" lang="en-US" altLang="en-US" sz="4400" b="1" i="0" u="none" strike="noStrike" kern="0" cap="none" spc="0" normalizeH="0" baseline="0" noProof="0">
                <a:ln>
                  <a:noFill/>
                </a:ln>
                <a:solidFill>
                  <a:srgbClr val="000000"/>
                </a:solidFill>
                <a:effectLst/>
                <a:uLnTx/>
                <a:uFillTx/>
                <a:latin typeface="Arial"/>
                <a:ea typeface="+mj-ea"/>
                <a:cs typeface="B Badr" pitchFamily="2" charset="-78"/>
              </a:rPr>
              <a:t>:</a:t>
            </a:r>
            <a:endParaRPr kumimoji="0" lang="en-US" altLang="en-US" sz="4400" b="0" i="0" u="none" strike="noStrike" kern="0" cap="none" spc="0" normalizeH="0" baseline="0" noProof="0">
              <a:ln>
                <a:noFill/>
              </a:ln>
              <a:solidFill>
                <a:srgbClr val="000000"/>
              </a:solidFill>
              <a:effectLst/>
              <a:uLnTx/>
              <a:uFillTx/>
              <a:latin typeface="Arial"/>
              <a:ea typeface="+mj-ea"/>
              <a:cs typeface="Arial"/>
            </a:endParaRPr>
          </a:p>
        </p:txBody>
      </p:sp>
      <p:sp>
        <p:nvSpPr>
          <p:cNvPr id="6" name="Content Placeholder 2">
            <a:extLst>
              <a:ext uri="{FF2B5EF4-FFF2-40B4-BE49-F238E27FC236}">
                <a16:creationId xmlns:a16="http://schemas.microsoft.com/office/drawing/2014/main" id="{02BCBC9A-2129-4AD0-969E-ACEC9B33AD09}"/>
              </a:ext>
            </a:extLst>
          </p:cNvPr>
          <p:cNvSpPr txBox="1">
            <a:spLocks/>
          </p:cNvSpPr>
          <p:nvPr/>
        </p:nvSpPr>
        <p:spPr bwMode="auto">
          <a:xfrm>
            <a:off x="3613785" y="1525385"/>
            <a:ext cx="82296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Low"/>
            <a:r>
              <a:rPr lang="en-US" altLang="en-US" sz="2800" kern="0">
                <a:cs typeface="B Badr" pitchFamily="2" charset="-78"/>
              </a:rPr>
              <a:t>- </a:t>
            </a:r>
            <a:r>
              <a:rPr lang="ar-SA" altLang="en-US" sz="2800" kern="0">
                <a:cs typeface="B Badr" pitchFamily="2" charset="-78"/>
              </a:rPr>
              <a:t>معلمین ما معمولا در کلاس درس متکلم وحده هستند و درس ریاضی که مخصوصا در پایه اول باید با روش های گوناگون تشریحی،تشبیهی،استفاده از مثال ،تجربه و مشاهده های عینی ،استفاده از مدل و کاوشگری و…) تدریس شود به روش زبانی و قاعده گویی محدود شده است</a:t>
            </a:r>
            <a:r>
              <a:rPr lang="en-US" altLang="en-US" sz="2800" kern="0">
                <a:cs typeface="B Badr" pitchFamily="2" charset="-78"/>
              </a:rPr>
              <a:t> .</a:t>
            </a:r>
            <a:br>
              <a:rPr lang="en-US" altLang="en-US" sz="2800" kern="0">
                <a:cs typeface="B Badr" pitchFamily="2" charset="-78"/>
              </a:rPr>
            </a:br>
            <a:r>
              <a:rPr lang="en-US" altLang="en-US" sz="2800" kern="0">
                <a:cs typeface="B Badr" pitchFamily="2" charset="-78"/>
              </a:rPr>
              <a:t>-</a:t>
            </a:r>
            <a:r>
              <a:rPr lang="ar-SA" altLang="en-US" sz="2800" kern="0">
                <a:cs typeface="B Badr" pitchFamily="2" charset="-78"/>
              </a:rPr>
              <a:t>معلم آن طور که باید آموزش لازم را ندیده به طور مثال با اصول یادگیری آشنا نیست که بتواند از آن در امر تدریس بهره گیرد</a:t>
            </a:r>
            <a:r>
              <a:rPr lang="en-US" altLang="en-US" sz="2800" kern="0">
                <a:cs typeface="B Badr" pitchFamily="2" charset="-78"/>
              </a:rPr>
              <a:t> .</a:t>
            </a:r>
            <a:br>
              <a:rPr lang="en-US" altLang="en-US" sz="2800" kern="0">
                <a:cs typeface="B Badr" pitchFamily="2" charset="-78"/>
              </a:rPr>
            </a:br>
            <a:r>
              <a:rPr lang="en-US" altLang="en-US" sz="2800" kern="0">
                <a:cs typeface="B Badr" pitchFamily="2" charset="-78"/>
              </a:rPr>
              <a:t>-</a:t>
            </a:r>
            <a:r>
              <a:rPr lang="ar-SA" altLang="en-US" sz="2800" kern="0">
                <a:cs typeface="B Badr" pitchFamily="2" charset="-78"/>
              </a:rPr>
              <a:t>وسایل کمک آموزشی که نقش مهمی در ارائه مفهوم ریاضی دارند به حد کافی در اختیار معلم و دانش آموز نیست</a:t>
            </a:r>
            <a:r>
              <a:rPr lang="en-US" altLang="en-US" sz="2800" kern="0">
                <a:cs typeface="B Badr" pitchFamily="2" charset="-78"/>
              </a:rPr>
              <a:t> .</a:t>
            </a:r>
            <a:br>
              <a:rPr lang="en-US" altLang="en-US" sz="2800" kern="0">
                <a:cs typeface="B Badr" pitchFamily="2" charset="-78"/>
              </a:rPr>
            </a:br>
            <a:r>
              <a:rPr lang="en-US" altLang="en-US" sz="2800" kern="0">
                <a:cs typeface="B Badr" pitchFamily="2" charset="-78"/>
              </a:rPr>
              <a:t>-</a:t>
            </a:r>
            <a:r>
              <a:rPr lang="ar-SA" altLang="en-US" sz="2800" kern="0">
                <a:cs typeface="B Badr" pitchFamily="2" charset="-78"/>
              </a:rPr>
              <a:t>تراکم بیش از حد جمعیت در کلاس</a:t>
            </a:r>
            <a:br>
              <a:rPr lang="en-US" altLang="en-US" sz="2800" kern="0">
                <a:cs typeface="B Badr" pitchFamily="2" charset="-78"/>
              </a:rPr>
            </a:br>
            <a:r>
              <a:rPr lang="en-US" altLang="en-US" sz="2800" kern="0">
                <a:cs typeface="B Badr" pitchFamily="2" charset="-78"/>
              </a:rPr>
              <a:t>-</a:t>
            </a:r>
            <a:r>
              <a:rPr lang="ar-SA" altLang="en-US" sz="2800" kern="0">
                <a:cs typeface="B Badr" pitchFamily="2" charset="-78"/>
              </a:rPr>
              <a:t>عدم ارتباط ریاضی در پایه های مختلف</a:t>
            </a:r>
            <a:br>
              <a:rPr lang="en-US" altLang="en-US" sz="2800" kern="0">
                <a:cs typeface="B Badr" pitchFamily="2" charset="-78"/>
              </a:rPr>
            </a:br>
            <a:r>
              <a:rPr lang="en-US" altLang="en-US" sz="2800" kern="0">
                <a:cs typeface="B Badr" pitchFamily="2" charset="-78"/>
              </a:rPr>
              <a:t>-</a:t>
            </a:r>
            <a:r>
              <a:rPr lang="ar-SA" altLang="en-US" sz="2800" kern="0">
                <a:cs typeface="B Badr" pitchFamily="2" charset="-78"/>
              </a:rPr>
              <a:t>نقش خود دانش آموز در گیرایی مفاهیم از نظر رشد جسمی و هوش</a:t>
            </a:r>
            <a:endParaRPr lang="en-US" altLang="en-US" sz="2800" kern="0" dirty="0">
              <a:cs typeface="B Badr" pitchFamily="2" charset="-78"/>
            </a:endParaRPr>
          </a:p>
        </p:txBody>
      </p:sp>
    </p:spTree>
    <p:extLst>
      <p:ext uri="{BB962C8B-B14F-4D97-AF65-F5344CB8AC3E}">
        <p14:creationId xmlns:p14="http://schemas.microsoft.com/office/powerpoint/2010/main" val="632397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72DA6D98-9087-4FBA-9339-F62F3B893B8C}"/>
              </a:ext>
            </a:extLst>
          </p:cNvPr>
          <p:cNvSpPr txBox="1">
            <a:spLocks/>
          </p:cNvSpPr>
          <p:nvPr/>
        </p:nvSpPr>
        <p:spPr bwMode="auto">
          <a:xfrm>
            <a:off x="3555423" y="370348"/>
            <a:ext cx="8229600" cy="1143000"/>
          </a:xfrm>
          <a:prstGeom prst="rect">
            <a:avLst/>
          </a:prstGeom>
          <a:solidFill>
            <a:srgbClr val="FF6600"/>
          </a:solidFill>
          <a:ln w="5715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altLang="en-US" sz="4400" b="0" i="0" u="none" strike="noStrike" kern="0" cap="none" spc="0" normalizeH="0" baseline="0" noProof="0">
                <a:ln>
                  <a:noFill/>
                </a:ln>
                <a:solidFill>
                  <a:srgbClr val="FFFFFF"/>
                </a:solidFill>
                <a:effectLst/>
                <a:uLnTx/>
                <a:uFillTx/>
                <a:latin typeface="Arial"/>
                <a:ea typeface="+mj-ea"/>
                <a:cs typeface="B Jadid" pitchFamily="2" charset="-78"/>
              </a:rPr>
              <a:t>ادبیات و پیشینه تحقیق</a:t>
            </a:r>
            <a:endParaRPr kumimoji="0" lang="en-US" altLang="en-US" sz="4400" b="0" i="0" u="none" strike="noStrike" kern="0" cap="none" spc="0" normalizeH="0" baseline="0" noProof="0" dirty="0">
              <a:ln>
                <a:noFill/>
              </a:ln>
              <a:solidFill>
                <a:srgbClr val="FFFFFF"/>
              </a:solidFill>
              <a:effectLst/>
              <a:uLnTx/>
              <a:uFillTx/>
              <a:latin typeface="Arial"/>
              <a:ea typeface="+mj-ea"/>
              <a:cs typeface="B Jadid" pitchFamily="2" charset="-78"/>
            </a:endParaRPr>
          </a:p>
        </p:txBody>
      </p:sp>
      <p:sp>
        <p:nvSpPr>
          <p:cNvPr id="6" name="Content Placeholder 2">
            <a:extLst>
              <a:ext uri="{FF2B5EF4-FFF2-40B4-BE49-F238E27FC236}">
                <a16:creationId xmlns:a16="http://schemas.microsoft.com/office/drawing/2014/main" id="{7DBBD0C3-3255-46C4-9361-7E8104A6ED9A}"/>
              </a:ext>
            </a:extLst>
          </p:cNvPr>
          <p:cNvSpPr txBox="1">
            <a:spLocks/>
          </p:cNvSpPr>
          <p:nvPr/>
        </p:nvSpPr>
        <p:spPr bwMode="auto">
          <a:xfrm>
            <a:off x="3549880" y="1677467"/>
            <a:ext cx="8229600" cy="4525963"/>
          </a:xfrm>
          <a:prstGeom prst="rect">
            <a:avLst/>
          </a:prstGeom>
          <a:solidFill>
            <a:srgbClr val="FFFFFF"/>
          </a:solidFill>
          <a:ln w="57150">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ar-SA" altLang="en-US" sz="2800" b="0" i="0" u="none" strike="noStrike" kern="0" cap="none" spc="0" normalizeH="0" baseline="0" noProof="0">
                <a:ln>
                  <a:noFill/>
                </a:ln>
                <a:solidFill>
                  <a:srgbClr val="000000"/>
                </a:solidFill>
                <a:effectLst/>
                <a:uLnTx/>
                <a:uFillTx/>
                <a:latin typeface="Arial"/>
                <a:ea typeface="+mn-ea"/>
                <a:cs typeface="B Badr" pitchFamily="2" charset="-78"/>
              </a:rPr>
              <a:t>در حین مطالعه و جمع آوری اطلاعات در پی مطالبی بودم که مرا در امر تدریس و رفع مشکلات یادگیری کودکان راهنما باشد که به نظریه اسکینر در کتاب نظریه های یادگیری برخوردم او معتقد است یادگیری در صورتی به بهترین وجه انجام می گیردکه</a:t>
            </a:r>
            <a:br>
              <a:rPr kumimoji="0" lang="en-US" altLang="en-US" sz="2800" b="0" i="0" u="none" strike="noStrike" kern="0" cap="none" spc="0" normalizeH="0" baseline="0" noProof="0">
                <a:ln>
                  <a:noFill/>
                </a:ln>
                <a:solidFill>
                  <a:srgbClr val="000000"/>
                </a:solidFill>
                <a:effectLst/>
                <a:uLnTx/>
                <a:uFillTx/>
                <a:latin typeface="Arial"/>
                <a:ea typeface="+mn-ea"/>
                <a:cs typeface="B Badr" pitchFamily="2" charset="-78"/>
              </a:rPr>
            </a:br>
            <a:r>
              <a:rPr kumimoji="0" lang="ar-SA" altLang="en-US" sz="2800" b="0" i="0" u="none" strike="noStrike" kern="0" cap="none" spc="0" normalizeH="0" baseline="0" noProof="0">
                <a:ln>
                  <a:noFill/>
                </a:ln>
                <a:solidFill>
                  <a:srgbClr val="000000"/>
                </a:solidFill>
                <a:effectLst/>
                <a:uLnTx/>
                <a:uFillTx/>
                <a:latin typeface="Arial"/>
                <a:ea typeface="+mn-ea"/>
                <a:cs typeface="B Badr" pitchFamily="2" charset="-78"/>
              </a:rPr>
              <a:t>الف ) اطلاعاتی که قرار است آموخته شوند در گام های کوچک ارائه گردد</a:t>
            </a:r>
            <a:r>
              <a:rPr kumimoji="0" lang="en-US" altLang="en-US" sz="2800" b="0" i="0" u="none" strike="noStrike" kern="0" cap="none" spc="0" normalizeH="0" baseline="0" noProof="0">
                <a:ln>
                  <a:noFill/>
                </a:ln>
                <a:solidFill>
                  <a:srgbClr val="000000"/>
                </a:solidFill>
                <a:effectLst/>
                <a:uLnTx/>
                <a:uFillTx/>
                <a:latin typeface="Arial"/>
                <a:ea typeface="+mn-ea"/>
                <a:cs typeface="B Badr" pitchFamily="2" charset="-78"/>
              </a:rPr>
              <a:t>.</a:t>
            </a:r>
            <a:br>
              <a:rPr kumimoji="0" lang="en-US" altLang="en-US" sz="2800" b="0" i="0" u="none" strike="noStrike" kern="0" cap="none" spc="0" normalizeH="0" baseline="0" noProof="0">
                <a:ln>
                  <a:noFill/>
                </a:ln>
                <a:solidFill>
                  <a:srgbClr val="000000"/>
                </a:solidFill>
                <a:effectLst/>
                <a:uLnTx/>
                <a:uFillTx/>
                <a:latin typeface="Arial"/>
                <a:ea typeface="+mn-ea"/>
                <a:cs typeface="B Badr" pitchFamily="2" charset="-78"/>
              </a:rPr>
            </a:br>
            <a:r>
              <a:rPr kumimoji="0" lang="ar-SA" altLang="en-US" sz="2800" b="0" i="0" u="none" strike="noStrike" kern="0" cap="none" spc="0" normalizeH="0" baseline="0" noProof="0">
                <a:ln>
                  <a:noFill/>
                </a:ln>
                <a:solidFill>
                  <a:srgbClr val="000000"/>
                </a:solidFill>
                <a:effectLst/>
                <a:uLnTx/>
                <a:uFillTx/>
                <a:latin typeface="Arial"/>
                <a:ea typeface="+mn-ea"/>
                <a:cs typeface="B Badr" pitchFamily="2" charset="-78"/>
              </a:rPr>
              <a:t>ب ) به یادگیرندگان درباره ی یادگیریشان بازخورد فوری داده شود. یعنی بلافاصله پس از یک تجربه یادگیری به آنان گفته شود که اطلاعات مورد نظر را درست یادگرفته اند یا از آن لحاظ اشکالاتی دارند</a:t>
            </a:r>
            <a:r>
              <a:rPr kumimoji="0" lang="en-US" altLang="en-US" sz="2800" b="0" i="0" u="none" strike="noStrike" kern="0" cap="none" spc="0" normalizeH="0" baseline="0" noProof="0">
                <a:ln>
                  <a:noFill/>
                </a:ln>
                <a:solidFill>
                  <a:srgbClr val="000000"/>
                </a:solidFill>
                <a:effectLst/>
                <a:uLnTx/>
                <a:uFillTx/>
                <a:latin typeface="Arial"/>
                <a:ea typeface="+mn-ea"/>
                <a:cs typeface="B Badr" pitchFamily="2" charset="-78"/>
              </a:rPr>
              <a:t>.</a:t>
            </a:r>
            <a:br>
              <a:rPr kumimoji="0" lang="en-US" altLang="en-US" sz="2800" b="0" i="0" u="none" strike="noStrike" kern="0" cap="none" spc="0" normalizeH="0" baseline="0" noProof="0">
                <a:ln>
                  <a:noFill/>
                </a:ln>
                <a:solidFill>
                  <a:srgbClr val="000000"/>
                </a:solidFill>
                <a:effectLst/>
                <a:uLnTx/>
                <a:uFillTx/>
                <a:latin typeface="Arial"/>
                <a:ea typeface="+mn-ea"/>
                <a:cs typeface="B Badr" pitchFamily="2" charset="-78"/>
              </a:rPr>
            </a:br>
            <a:r>
              <a:rPr kumimoji="0" lang="ar-SA" altLang="en-US" sz="2800" b="0" i="0" u="none" strike="noStrike" kern="0" cap="none" spc="0" normalizeH="0" baseline="0" noProof="0">
                <a:ln>
                  <a:noFill/>
                </a:ln>
                <a:solidFill>
                  <a:srgbClr val="000000"/>
                </a:solidFill>
                <a:effectLst/>
                <a:uLnTx/>
                <a:uFillTx/>
                <a:latin typeface="Arial"/>
                <a:ea typeface="+mn-ea"/>
                <a:cs typeface="B Badr" pitchFamily="2" charset="-78"/>
              </a:rPr>
              <a:t>ج) یادگیرندگان بتوانند با سرعت متناسب خود یاد بگیرند</a:t>
            </a:r>
            <a:r>
              <a:rPr kumimoji="0" lang="en-US" altLang="en-US" sz="2800" b="0" i="0" u="none" strike="noStrike" kern="0" cap="none" spc="0" normalizeH="0" baseline="0" noProof="0">
                <a:ln>
                  <a:noFill/>
                </a:ln>
                <a:solidFill>
                  <a:srgbClr val="000000"/>
                </a:solidFill>
                <a:effectLst/>
                <a:uLnTx/>
                <a:uFillTx/>
                <a:latin typeface="Arial"/>
                <a:ea typeface="+mn-ea"/>
                <a:cs typeface="B Badr" pitchFamily="2" charset="-78"/>
              </a:rPr>
              <a:t>.</a:t>
            </a:r>
            <a:endParaRPr kumimoji="0" lang="en-US" altLang="en-US" sz="2800" b="0" i="0" u="none" strike="noStrike" kern="0" cap="none" spc="0" normalizeH="0" baseline="0" noProof="0" dirty="0">
              <a:ln>
                <a:noFill/>
              </a:ln>
              <a:solidFill>
                <a:srgbClr val="000000"/>
              </a:solidFill>
              <a:effectLst/>
              <a:uLnTx/>
              <a:uFillTx/>
              <a:latin typeface="Arial"/>
              <a:ea typeface="+mn-ea"/>
              <a:cs typeface="B Badr" pitchFamily="2" charset="-78"/>
            </a:endParaRPr>
          </a:p>
        </p:txBody>
      </p:sp>
    </p:spTree>
    <p:extLst>
      <p:ext uri="{BB962C8B-B14F-4D97-AF65-F5344CB8AC3E}">
        <p14:creationId xmlns:p14="http://schemas.microsoft.com/office/powerpoint/2010/main" val="347393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1203E259-5BE5-4BDC-BC91-64AB3972D018}"/>
              </a:ext>
            </a:extLst>
          </p:cNvPr>
          <p:cNvSpPr txBox="1">
            <a:spLocks/>
          </p:cNvSpPr>
          <p:nvPr/>
        </p:nvSpPr>
        <p:spPr bwMode="auto">
          <a:xfrm>
            <a:off x="3873730" y="167033"/>
            <a:ext cx="8229600" cy="1143000"/>
          </a:xfrm>
          <a:prstGeom prst="rect">
            <a:avLst/>
          </a:prstGeom>
          <a:solidFill>
            <a:srgbClr val="FF6600"/>
          </a:solidFill>
          <a:ln w="57150">
            <a:solidFill>
              <a:srgbClr val="2DE024"/>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4000" b="1" i="0" u="none" strike="noStrike" kern="0" cap="none" spc="0" normalizeH="0" baseline="0" noProof="0">
                <a:ln>
                  <a:noFill/>
                </a:ln>
                <a:solidFill>
                  <a:srgbClr val="FFFFFF"/>
                </a:solidFill>
                <a:effectLst/>
                <a:uLnTx/>
                <a:uFillTx/>
                <a:latin typeface="Arial"/>
                <a:ea typeface="+mj-ea"/>
                <a:cs typeface="B Jadid" pitchFamily="2" charset="-78"/>
              </a:rPr>
              <a:t>راه های پیشنهادی برای تدریس ریاضی</a:t>
            </a:r>
            <a:r>
              <a:rPr kumimoji="0" lang="en-US" altLang="en-US" sz="4000" b="1" i="0" u="none" strike="noStrike" kern="0" cap="none" spc="0" normalizeH="0" baseline="0" noProof="0">
                <a:ln>
                  <a:noFill/>
                </a:ln>
                <a:solidFill>
                  <a:srgbClr val="FFFFFF"/>
                </a:solidFill>
                <a:effectLst/>
                <a:uLnTx/>
                <a:uFillTx/>
                <a:latin typeface="Arial"/>
                <a:ea typeface="+mj-ea"/>
                <a:cs typeface="B Jadid" pitchFamily="2" charset="-78"/>
              </a:rPr>
              <a:t> </a:t>
            </a:r>
            <a:endParaRPr kumimoji="0" lang="en-US" altLang="en-US" sz="4000" b="0" i="0" u="none" strike="noStrike" kern="0" cap="none" spc="0" normalizeH="0" baseline="0" noProof="0" dirty="0">
              <a:ln>
                <a:noFill/>
              </a:ln>
              <a:solidFill>
                <a:srgbClr val="FFFFFF"/>
              </a:solidFill>
              <a:effectLst/>
              <a:uLnTx/>
              <a:uFillTx/>
              <a:latin typeface="Arial"/>
              <a:ea typeface="+mj-ea"/>
              <a:cs typeface="B Jadid" pitchFamily="2" charset="-78"/>
            </a:endParaRPr>
          </a:p>
        </p:txBody>
      </p:sp>
      <p:sp>
        <p:nvSpPr>
          <p:cNvPr id="6" name="Content Placeholder 2">
            <a:extLst>
              <a:ext uri="{FF2B5EF4-FFF2-40B4-BE49-F238E27FC236}">
                <a16:creationId xmlns:a16="http://schemas.microsoft.com/office/drawing/2014/main" id="{05CA099C-EA20-49FC-AF67-56E42BF7C5ED}"/>
              </a:ext>
            </a:extLst>
          </p:cNvPr>
          <p:cNvSpPr txBox="1">
            <a:spLocks/>
          </p:cNvSpPr>
          <p:nvPr/>
        </p:nvSpPr>
        <p:spPr bwMode="auto">
          <a:xfrm>
            <a:off x="3829396" y="1525385"/>
            <a:ext cx="8229600" cy="4525963"/>
          </a:xfrm>
          <a:prstGeom prst="rect">
            <a:avLst/>
          </a:prstGeom>
          <a:noFill/>
          <a:ln w="571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Low"/>
            <a:r>
              <a:rPr lang="ar-SA" altLang="en-US" sz="2400" kern="0">
                <a:cs typeface="B Badr" pitchFamily="2" charset="-78"/>
              </a:rPr>
              <a:t>دانش آموز باید در کسب معلومات ریاضی خویش سهیم باشد .تا بتواند از آن معلومات در مواقع لازم بهره برداری کند . معلم باید قبل از تدریس یک مفهوم جدید معلومات قبلی دانش آموز را محک زده و تدریس مطالب جدید را بر پایه معلومات قبلی او استوار نماید .قبل از تدریس هدف درس را برای دانش آموزان روشن نماید تا بچه ها با بینش و بصیرت به یادگیری مفاهیم ریاضی بپردازند با ایجاد انگیزه قوی رغبت دانش آموزان را نسبت به موضوع درس برانگیزد </a:t>
            </a:r>
            <a:r>
              <a:rPr lang="en-US" altLang="en-US" sz="2400" kern="0">
                <a:cs typeface="B Badr" pitchFamily="2" charset="-78"/>
              </a:rPr>
              <a:t>.</a:t>
            </a:r>
            <a:r>
              <a:rPr lang="ar-SA" altLang="en-US" sz="2400" kern="0">
                <a:cs typeface="B Badr" pitchFamily="2" charset="-78"/>
              </a:rPr>
              <a:t>یادگیری از آسان به مشکل صورت بگیرد .چون کودکان در این مقطع در مرحله ی رشد تفکر عملی هستند برای یادگیری یک مفهوم لازم است که از اشیا و وسایل عینی بیشتری استفاده کنند .در کلاس باید موقعیت های مختلف برای کودکان فراهم شود تا آن ها بتوانند اشیا را دستکاری کنند ،بازی قسمت اصلی کار است </a:t>
            </a:r>
            <a:endParaRPr lang="en-US" altLang="en-US" sz="2400" kern="0" dirty="0">
              <a:cs typeface="B Badr" pitchFamily="2" charset="-78"/>
            </a:endParaRPr>
          </a:p>
        </p:txBody>
      </p:sp>
    </p:spTree>
    <p:extLst>
      <p:ext uri="{BB962C8B-B14F-4D97-AF65-F5344CB8AC3E}">
        <p14:creationId xmlns:p14="http://schemas.microsoft.com/office/powerpoint/2010/main" val="2941849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E27D421E-B4F6-4C11-9934-E39821CB3921}"/>
              </a:ext>
            </a:extLst>
          </p:cNvPr>
          <p:cNvSpPr txBox="1">
            <a:spLocks/>
          </p:cNvSpPr>
          <p:nvPr/>
        </p:nvSpPr>
        <p:spPr bwMode="auto">
          <a:xfrm>
            <a:off x="3613785" y="235613"/>
            <a:ext cx="8229600" cy="1143000"/>
          </a:xfrm>
          <a:prstGeom prst="rect">
            <a:avLst/>
          </a:prstGeom>
          <a:solidFill>
            <a:srgbClr val="FF6600"/>
          </a:solidFill>
          <a:ln w="57150">
            <a:solidFill>
              <a:srgbClr val="0066FF"/>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4400" b="1" i="0" u="none" strike="noStrike" kern="0" cap="none" spc="0" normalizeH="0" baseline="0" noProof="0">
                <a:ln>
                  <a:noFill/>
                </a:ln>
                <a:solidFill>
                  <a:srgbClr val="FFFFFF"/>
                </a:solidFill>
                <a:effectLst/>
                <a:uLnTx/>
                <a:uFillTx/>
                <a:latin typeface="Arial"/>
                <a:ea typeface="+mj-ea"/>
                <a:cs typeface="B Badr" pitchFamily="2" charset="-78"/>
              </a:rPr>
              <a:t>چگونگی اجرای راه های جدید</a:t>
            </a:r>
            <a:r>
              <a:rPr kumimoji="0" lang="en-US" altLang="en-US" sz="4400" b="1" i="0" u="none" strike="noStrike" kern="0" cap="none" spc="0" normalizeH="0" baseline="0" noProof="0">
                <a:ln>
                  <a:noFill/>
                </a:ln>
                <a:solidFill>
                  <a:srgbClr val="FFFFFF"/>
                </a:solidFill>
                <a:effectLst/>
                <a:uLnTx/>
                <a:uFillTx/>
                <a:latin typeface="Arial"/>
                <a:ea typeface="+mj-ea"/>
                <a:cs typeface="B Badr" pitchFamily="2" charset="-78"/>
              </a:rPr>
              <a:t> :</a:t>
            </a:r>
            <a:endParaRPr kumimoji="0" lang="en-US" altLang="en-US" sz="4400" b="0" i="0" u="none" strike="noStrike" kern="0" cap="none" spc="0" normalizeH="0" baseline="0" noProof="0">
              <a:ln>
                <a:noFill/>
              </a:ln>
              <a:solidFill>
                <a:srgbClr val="FFFFFF"/>
              </a:solidFill>
              <a:effectLst/>
              <a:uLnTx/>
              <a:uFillTx/>
              <a:latin typeface="Arial"/>
              <a:ea typeface="+mj-ea"/>
              <a:cs typeface="Arial"/>
            </a:endParaRPr>
          </a:p>
        </p:txBody>
      </p:sp>
      <p:sp>
        <p:nvSpPr>
          <p:cNvPr id="6" name="Content Placeholder 2">
            <a:extLst>
              <a:ext uri="{FF2B5EF4-FFF2-40B4-BE49-F238E27FC236}">
                <a16:creationId xmlns:a16="http://schemas.microsoft.com/office/drawing/2014/main" id="{91F68337-58B4-4209-952D-660B3F037271}"/>
              </a:ext>
            </a:extLst>
          </p:cNvPr>
          <p:cNvSpPr txBox="1">
            <a:spLocks/>
          </p:cNvSpPr>
          <p:nvPr/>
        </p:nvSpPr>
        <p:spPr bwMode="auto">
          <a:xfrm>
            <a:off x="3613785" y="1516235"/>
            <a:ext cx="8229600" cy="4525963"/>
          </a:xfrm>
          <a:prstGeom prst="rect">
            <a:avLst/>
          </a:prstGeom>
          <a:solidFill>
            <a:srgbClr val="FFFFFF"/>
          </a:solidFill>
          <a:ln w="57150">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Low" defTabSz="914400" rtl="1" eaLnBrk="0" fontAlgn="base" latinLnBrk="0" hangingPunct="0">
              <a:lnSpc>
                <a:spcPct val="100000"/>
              </a:lnSpc>
              <a:spcBef>
                <a:spcPct val="20000"/>
              </a:spcBef>
              <a:spcAft>
                <a:spcPct val="0"/>
              </a:spcAft>
              <a:buClrTx/>
              <a:buSzTx/>
              <a:buFontTx/>
              <a:buChar char="•"/>
              <a:tabLst/>
              <a:defRPr/>
            </a:pPr>
            <a:r>
              <a:rPr kumimoji="0" lang="ar-SA" altLang="en-US" sz="2400" b="0" i="0" u="none" strike="noStrike" kern="0" cap="none" spc="0" normalizeH="0" baseline="0" noProof="0">
                <a:ln>
                  <a:noFill/>
                </a:ln>
                <a:solidFill>
                  <a:srgbClr val="000000"/>
                </a:solidFill>
                <a:effectLst/>
                <a:uLnTx/>
                <a:uFillTx/>
                <a:latin typeface="Arial"/>
                <a:ea typeface="+mn-ea"/>
                <a:cs typeface="B Badr" pitchFamily="2" charset="-78"/>
              </a:rPr>
              <a:t>به منظور اجرای دقیق راه حل های به دست آمده و رفع مشکل یادگیری این کودکان ابتدا سعی نمودم در امر یادگیری هر مفهوم مستقیما آنان را با موضوع یادگیری درگیر نمایم و متوجه شدم برای یادگیری بیشتر مفاهیم ریاضی ، این کودکان احتیاج به انجام یک سری فعالیت های ذهنی ساده تر در رابطه با آن مفهوم دارند، که این فعالیت ها بهتر است در کلاس های آمادگی ( قبل از دبستان ) به صورت عملی و به وسیله کودکان انجام شود .به طور مثال طرحی را در رابطه با آموزش مفاهیم تفریق- در سطح آمادگی در کلاس- برای این کودکان در نظر گرفتم که با انجام این فعالیت دانش آموزان ضعیف در حل مسائل تفریق با مفهوم کاهشی آن که در پایه اول کاربرد دارد مشکل جدی نداشته باشندچراکه مفاهیم دیگر آن به شکل ساده در اثر یادگیری دیگر مفاهیم تفریق است که در کلاس های بالاتر مورد استفاده قرار می گیرد</a:t>
            </a:r>
            <a:r>
              <a:rPr kumimoji="0" lang="en-US" altLang="en-US" sz="2400" b="0" i="0" u="none" strike="noStrike" kern="0" cap="none" spc="0" normalizeH="0" baseline="0" noProof="0">
                <a:ln>
                  <a:noFill/>
                </a:ln>
                <a:solidFill>
                  <a:srgbClr val="000000"/>
                </a:solidFill>
                <a:effectLst/>
                <a:uLnTx/>
                <a:uFillTx/>
                <a:latin typeface="Arial"/>
                <a:ea typeface="+mn-ea"/>
                <a:cs typeface="B Badr" pitchFamily="2" charset="-78"/>
              </a:rPr>
              <a:t> .</a:t>
            </a:r>
            <a:endParaRPr kumimoji="0" lang="en-US" altLang="en-US" sz="2400" b="0" i="0" u="none" strike="noStrike" kern="0" cap="none" spc="0" normalizeH="0" baseline="0" noProof="0" dirty="0">
              <a:ln>
                <a:noFill/>
              </a:ln>
              <a:solidFill>
                <a:srgbClr val="000000"/>
              </a:solidFill>
              <a:effectLst/>
              <a:uLnTx/>
              <a:uFillTx/>
              <a:latin typeface="Arial"/>
              <a:ea typeface="+mn-ea"/>
              <a:cs typeface="B Badr" pitchFamily="2" charset="-78"/>
            </a:endParaRPr>
          </a:p>
        </p:txBody>
      </p:sp>
    </p:spTree>
    <p:extLst>
      <p:ext uri="{BB962C8B-B14F-4D97-AF65-F5344CB8AC3E}">
        <p14:creationId xmlns:p14="http://schemas.microsoft.com/office/powerpoint/2010/main" val="1338149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669C4397-8F4D-4B3B-93D7-676EA4920407}"/>
              </a:ext>
            </a:extLst>
          </p:cNvPr>
          <p:cNvSpPr txBox="1">
            <a:spLocks/>
          </p:cNvSpPr>
          <p:nvPr/>
        </p:nvSpPr>
        <p:spPr bwMode="auto">
          <a:xfrm>
            <a:off x="3613785" y="167033"/>
            <a:ext cx="8229600" cy="1143000"/>
          </a:xfrm>
          <a:prstGeom prst="rect">
            <a:avLst/>
          </a:prstGeom>
          <a:solidFill>
            <a:srgbClr val="FF6600"/>
          </a:solidFill>
          <a:ln w="5715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4400" b="1" i="0" u="none" strike="noStrike" kern="0" cap="none" spc="0" normalizeH="0" baseline="0" noProof="0">
                <a:ln>
                  <a:noFill/>
                </a:ln>
                <a:solidFill>
                  <a:srgbClr val="FFFFFF"/>
                </a:solidFill>
                <a:effectLst/>
                <a:uLnTx/>
                <a:uFillTx/>
                <a:latin typeface="Arial"/>
                <a:ea typeface="+mj-ea"/>
                <a:cs typeface="B Badr" pitchFamily="2" charset="-78"/>
              </a:rPr>
              <a:t>گردآوری اطلاعات ( شواهد2 </a:t>
            </a:r>
            <a:r>
              <a:rPr kumimoji="0" lang="en-US" altLang="en-US" sz="4400" b="1" i="0" u="none" strike="noStrike" kern="0" cap="none" spc="0" normalizeH="0" baseline="0" noProof="0">
                <a:ln>
                  <a:noFill/>
                </a:ln>
                <a:solidFill>
                  <a:srgbClr val="FFFFFF"/>
                </a:solidFill>
                <a:effectLst/>
                <a:uLnTx/>
                <a:uFillTx/>
                <a:latin typeface="Arial"/>
                <a:ea typeface="+mj-ea"/>
                <a:cs typeface="B Badr" pitchFamily="2" charset="-78"/>
              </a:rPr>
              <a:t> :</a:t>
            </a:r>
            <a:r>
              <a:rPr kumimoji="0" lang="en-US" altLang="en-US" sz="2800" b="1" i="0" u="none" strike="noStrike" kern="0" cap="none" spc="0" normalizeH="0" baseline="0" noProof="0">
                <a:ln>
                  <a:noFill/>
                </a:ln>
                <a:solidFill>
                  <a:srgbClr val="FFFFFF"/>
                </a:solidFill>
                <a:effectLst/>
                <a:uLnTx/>
                <a:uFillTx/>
                <a:latin typeface="Arial"/>
                <a:ea typeface="+mj-ea"/>
                <a:cs typeface="B Badr" pitchFamily="2" charset="-78"/>
              </a:rPr>
              <a:t>(</a:t>
            </a:r>
            <a:endParaRPr kumimoji="0" lang="en-US" altLang="en-US" sz="2800" b="0"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2">
            <a:extLst>
              <a:ext uri="{FF2B5EF4-FFF2-40B4-BE49-F238E27FC236}">
                <a16:creationId xmlns:a16="http://schemas.microsoft.com/office/drawing/2014/main" id="{12AB3BF6-7C2A-42E3-907D-D914505252A8}"/>
              </a:ext>
            </a:extLst>
          </p:cNvPr>
          <p:cNvSpPr txBox="1">
            <a:spLocks/>
          </p:cNvSpPr>
          <p:nvPr/>
        </p:nvSpPr>
        <p:spPr bwMode="auto">
          <a:xfrm>
            <a:off x="3613785" y="1481945"/>
            <a:ext cx="8229600" cy="4525963"/>
          </a:xfrm>
          <a:prstGeom prst="rect">
            <a:avLst/>
          </a:prstGeom>
          <a:solidFill>
            <a:srgbClr val="808080">
              <a:lumMod val="20000"/>
              <a:lumOff val="80000"/>
            </a:srgbClr>
          </a:solidFill>
          <a:ln w="57150">
            <a:solidFill>
              <a:srgbClr val="000000"/>
            </a:solidFill>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 defTabSz="914400" rtl="1" eaLnBrk="0" fontAlgn="base" latinLnBrk="0" hangingPunct="0">
              <a:lnSpc>
                <a:spcPct val="100000"/>
              </a:lnSpc>
              <a:spcBef>
                <a:spcPct val="20000"/>
              </a:spcBef>
              <a:spcAft>
                <a:spcPct val="0"/>
              </a:spcAft>
              <a:buClrTx/>
              <a:buSzTx/>
              <a:buFontTx/>
              <a:buNone/>
              <a:tabLst/>
              <a:defRPr/>
            </a:pPr>
            <a:br>
              <a:rPr kumimoji="0" lang="en-US" sz="2200" b="0" i="0" u="none" strike="noStrike" kern="0" cap="none" spc="0" normalizeH="0" baseline="0" noProof="0">
                <a:ln>
                  <a:noFill/>
                </a:ln>
                <a:solidFill>
                  <a:srgbClr val="000000"/>
                </a:solidFill>
                <a:effectLst/>
                <a:uLnTx/>
                <a:uFillTx/>
                <a:latin typeface="Arial"/>
                <a:ea typeface="+mn-ea"/>
                <a:cs typeface="B Badr" pitchFamily="2" charset="-78"/>
              </a:rPr>
            </a:br>
            <a:r>
              <a:rPr kumimoji="0" lang="ar-SA" sz="2200" b="0" i="0" u="none" strike="noStrike" kern="0" cap="none" spc="0" normalizeH="0" baseline="0" noProof="0">
                <a:ln>
                  <a:noFill/>
                </a:ln>
                <a:solidFill>
                  <a:srgbClr val="000000"/>
                </a:solidFill>
                <a:effectLst/>
                <a:uLnTx/>
                <a:uFillTx/>
                <a:latin typeface="Arial"/>
                <a:ea typeface="+mn-ea"/>
                <a:cs typeface="B Badr" pitchFamily="2" charset="-78"/>
              </a:rPr>
              <a:t>گرچه با طرح هایی که کم و بیش در کلاس درس به ابتکار خود یا با استفاده از نظرات ارائه شده توسط همکاران یا با بهره بردن از مطالعه کتاب های گوناگون اجرا نمودم پیشرفت قابل ملاحظه ای در روند یادگیری کودکان ضعیف ایجاد شداما همچنان لازم بود مقایسه ای بین دو گروه در قالب ارزشیابی از دانش آموزانی که به نظر من از ابتدا مشکل بودن مفاهیم ریاضی را درک می کردند و دانش آموزانی که ضعیف قلمداد می شدند و احتیاج به تمرین خاص داشتند انجام گیرد و در این مقایسه مشاهده نمودم که به نسبت زیادی موفق به افزایش درجه تمرکز حواس این دانش آموزان بر روی یک مطلب شده ام - موضوعی که اساس یادگیری در تمام دروس به خصوص در درس ریاضی می باشد . به طور نمونه در یک آزمون قبل از به کارگیری طرح ، میانگین نمرات دانش آموزان بدون مشکل 20 و میانگین نمرات دانش آموزان ضعیف 11 بود . و بعد از به کارگیری طرح میانگین نمرات این دانش آموزان به 17 ارتقا یافته بود</a:t>
            </a:r>
            <a:r>
              <a:rPr kumimoji="0" lang="en-US" sz="2200" b="0" i="0" u="none" strike="noStrike" kern="0" cap="none" spc="0" normalizeH="0" baseline="0" noProof="0">
                <a:ln>
                  <a:noFill/>
                </a:ln>
                <a:solidFill>
                  <a:srgbClr val="000000"/>
                </a:solidFill>
                <a:effectLst/>
                <a:uLnTx/>
                <a:uFillTx/>
                <a:latin typeface="Arial"/>
                <a:ea typeface="+mn-ea"/>
                <a:cs typeface="B Badr" pitchFamily="2" charset="-78"/>
              </a:rPr>
              <a:t> .</a:t>
            </a:r>
            <a:endParaRPr kumimoji="0" lang="en-US" sz="2200" b="0" i="0" u="none" strike="noStrike" kern="0" cap="none" spc="0" normalizeH="0" baseline="0" noProof="0" dirty="0">
              <a:ln>
                <a:noFill/>
              </a:ln>
              <a:solidFill>
                <a:srgbClr val="000000"/>
              </a:solidFill>
              <a:effectLst/>
              <a:uLnTx/>
              <a:uFillTx/>
              <a:latin typeface="Arial"/>
              <a:ea typeface="+mn-ea"/>
              <a:cs typeface="B Badr" pitchFamily="2" charset="-78"/>
            </a:endParaRPr>
          </a:p>
        </p:txBody>
      </p:sp>
    </p:spTree>
    <p:extLst>
      <p:ext uri="{BB962C8B-B14F-4D97-AF65-F5344CB8AC3E}">
        <p14:creationId xmlns:p14="http://schemas.microsoft.com/office/powerpoint/2010/main" val="1523821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FB763B0D-6765-4929-B9E0-6256E58114DC}"/>
              </a:ext>
            </a:extLst>
          </p:cNvPr>
          <p:cNvSpPr txBox="1">
            <a:spLocks/>
          </p:cNvSpPr>
          <p:nvPr/>
        </p:nvSpPr>
        <p:spPr bwMode="auto">
          <a:xfrm>
            <a:off x="3613785" y="256048"/>
            <a:ext cx="8229600" cy="1143000"/>
          </a:xfrm>
          <a:prstGeom prst="rect">
            <a:avLst/>
          </a:prstGeom>
          <a:solidFill>
            <a:srgbClr val="FF6600"/>
          </a:solidFill>
          <a:ln w="57150">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4400" b="1" i="0" u="none" strike="noStrike" kern="0" cap="none" spc="0" normalizeH="0" baseline="0" noProof="0">
                <a:ln>
                  <a:noFill/>
                </a:ln>
                <a:solidFill>
                  <a:srgbClr val="FFFFFF"/>
                </a:solidFill>
                <a:effectLst/>
                <a:uLnTx/>
                <a:uFillTx/>
                <a:latin typeface="Arial"/>
                <a:ea typeface="+mj-ea"/>
                <a:cs typeface="B Badr" pitchFamily="2" charset="-78"/>
              </a:rPr>
              <a:t>نتایج</a:t>
            </a:r>
            <a:r>
              <a:rPr kumimoji="0" lang="en-US" altLang="en-US" sz="4400" b="1" i="0" u="none" strike="noStrike" kern="0" cap="none" spc="0" normalizeH="0" baseline="0" noProof="0">
                <a:ln>
                  <a:noFill/>
                </a:ln>
                <a:solidFill>
                  <a:srgbClr val="FFFFFF"/>
                </a:solidFill>
                <a:effectLst/>
                <a:uLnTx/>
                <a:uFillTx/>
                <a:latin typeface="Arial"/>
                <a:ea typeface="+mj-ea"/>
                <a:cs typeface="B Badr" pitchFamily="2" charset="-78"/>
              </a:rPr>
              <a:t> :</a:t>
            </a:r>
            <a:endParaRPr kumimoji="0" lang="en-US" altLang="en-US" sz="4400" b="0" i="0" u="none" strike="noStrike" kern="0" cap="none" spc="0" normalizeH="0" baseline="0" noProof="0">
              <a:ln>
                <a:noFill/>
              </a:ln>
              <a:solidFill>
                <a:srgbClr val="FFFFFF"/>
              </a:solidFill>
              <a:effectLst/>
              <a:uLnTx/>
              <a:uFillTx/>
              <a:latin typeface="Arial"/>
              <a:ea typeface="+mj-ea"/>
              <a:cs typeface="Arial"/>
            </a:endParaRPr>
          </a:p>
        </p:txBody>
      </p:sp>
      <p:sp>
        <p:nvSpPr>
          <p:cNvPr id="6" name="Content Placeholder 2">
            <a:extLst>
              <a:ext uri="{FF2B5EF4-FFF2-40B4-BE49-F238E27FC236}">
                <a16:creationId xmlns:a16="http://schemas.microsoft.com/office/drawing/2014/main" id="{6639FA3B-3E91-4C03-AC96-0A1AA4F37100}"/>
              </a:ext>
            </a:extLst>
          </p:cNvPr>
          <p:cNvSpPr txBox="1">
            <a:spLocks/>
          </p:cNvSpPr>
          <p:nvPr/>
        </p:nvSpPr>
        <p:spPr bwMode="auto">
          <a:xfrm>
            <a:off x="3613785" y="1525385"/>
            <a:ext cx="8229600" cy="4525963"/>
          </a:xfrm>
          <a:prstGeom prst="rect">
            <a:avLst/>
          </a:prstGeom>
          <a:solidFill>
            <a:srgbClr val="FFFFFF"/>
          </a:solidFill>
          <a:ln w="57150">
            <a:solidFill>
              <a:srgbClr val="00B0F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t>- </a:t>
            </a:r>
            <a:r>
              <a:rPr kumimoji="0" lang="ar-SA" altLang="en-US" sz="3200" b="0" i="0" u="none" strike="noStrike" kern="0" cap="none" spc="0" normalizeH="0" baseline="0" noProof="0">
                <a:ln>
                  <a:noFill/>
                </a:ln>
                <a:solidFill>
                  <a:srgbClr val="000000"/>
                </a:solidFill>
                <a:effectLst/>
                <a:uLnTx/>
                <a:uFillTx/>
                <a:latin typeface="Arial"/>
                <a:ea typeface="+mn-ea"/>
                <a:cs typeface="B Badr" pitchFamily="2" charset="-78"/>
              </a:rPr>
              <a:t>دانش آموزان به درس ریاضی علاقه مند شده و درزنگ ریاضی فعالیت چشمگیری ازخود نشان دادند</a:t>
            </a:r>
            <a: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t>.</a:t>
            </a:r>
            <a:b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br>
            <a: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t>- </a:t>
            </a:r>
            <a:r>
              <a:rPr kumimoji="0" lang="ar-SA" altLang="en-US" sz="3200" b="0" i="0" u="none" strike="noStrike" kern="0" cap="none" spc="0" normalizeH="0" baseline="0" noProof="0">
                <a:ln>
                  <a:noFill/>
                </a:ln>
                <a:solidFill>
                  <a:srgbClr val="000000"/>
                </a:solidFill>
                <a:effectLst/>
                <a:uLnTx/>
                <a:uFillTx/>
                <a:latin typeface="Arial"/>
                <a:ea typeface="+mn-ea"/>
                <a:cs typeface="B Badr" pitchFamily="2" charset="-78"/>
              </a:rPr>
              <a:t>زمینه ای برای بحث و هم فکری بین همکاران به وجود آ</a:t>
            </a:r>
            <a:r>
              <a:rPr kumimoji="0" lang="fa-IR" altLang="en-US" sz="3200" b="0" i="0" u="none" strike="noStrike" kern="0" cap="none" spc="0" normalizeH="0" baseline="0" noProof="0">
                <a:ln>
                  <a:noFill/>
                </a:ln>
                <a:solidFill>
                  <a:srgbClr val="000000"/>
                </a:solidFill>
                <a:effectLst/>
                <a:uLnTx/>
                <a:uFillTx/>
                <a:latin typeface="Arial"/>
                <a:ea typeface="+mn-ea"/>
                <a:cs typeface="B Badr" pitchFamily="2" charset="-78"/>
              </a:rPr>
              <a:t>مد.</a:t>
            </a:r>
            <a:b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br>
            <a: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t>- </a:t>
            </a:r>
            <a:r>
              <a:rPr kumimoji="0" lang="ar-SA" altLang="en-US" sz="3200" b="0" i="0" u="none" strike="noStrike" kern="0" cap="none" spc="0" normalizeH="0" baseline="0" noProof="0">
                <a:ln>
                  <a:noFill/>
                </a:ln>
                <a:solidFill>
                  <a:srgbClr val="000000"/>
                </a:solidFill>
                <a:effectLst/>
                <a:uLnTx/>
                <a:uFillTx/>
                <a:latin typeface="Arial"/>
                <a:ea typeface="+mn-ea"/>
                <a:cs typeface="B Badr" pitchFamily="2" charset="-78"/>
              </a:rPr>
              <a:t>یادگیری عمیق تر و پایدارتر صورت گرفت</a:t>
            </a:r>
            <a:b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br>
            <a: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t>- </a:t>
            </a:r>
            <a:r>
              <a:rPr kumimoji="0" lang="ar-SA" altLang="en-US" sz="3200" b="0" i="0" u="none" strike="noStrike" kern="0" cap="none" spc="0" normalizeH="0" baseline="0" noProof="0">
                <a:ln>
                  <a:noFill/>
                </a:ln>
                <a:solidFill>
                  <a:srgbClr val="000000"/>
                </a:solidFill>
                <a:effectLst/>
                <a:uLnTx/>
                <a:uFillTx/>
                <a:latin typeface="Arial"/>
                <a:ea typeface="+mn-ea"/>
                <a:cs typeface="B Badr" pitchFamily="2" charset="-78"/>
              </a:rPr>
              <a:t>والدین از پیشرفت فرزندانشان ابراز رضایت کردند</a:t>
            </a:r>
            <a: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t>.</a:t>
            </a:r>
            <a:b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br>
            <a: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t>- </a:t>
            </a:r>
            <a:r>
              <a:rPr kumimoji="0" lang="ar-SA" altLang="en-US" sz="3200" b="0" i="0" u="none" strike="noStrike" kern="0" cap="none" spc="0" normalizeH="0" baseline="0" noProof="0">
                <a:ln>
                  <a:noFill/>
                </a:ln>
                <a:solidFill>
                  <a:srgbClr val="000000"/>
                </a:solidFill>
                <a:effectLst/>
                <a:uLnTx/>
                <a:uFillTx/>
                <a:latin typeface="Arial"/>
                <a:ea typeface="+mn-ea"/>
                <a:cs typeface="B Badr" pitchFamily="2" charset="-78"/>
              </a:rPr>
              <a:t>میانگین نمرات ریاضی دانش </a:t>
            </a:r>
            <a:r>
              <a:rPr kumimoji="0" lang="fa-IR" altLang="en-US" sz="3200" b="0" i="0" u="none" strike="noStrike" kern="0" cap="none" spc="0" normalizeH="0" baseline="0" noProof="0">
                <a:ln>
                  <a:noFill/>
                </a:ln>
                <a:solidFill>
                  <a:srgbClr val="000000"/>
                </a:solidFill>
                <a:effectLst/>
                <a:uLnTx/>
                <a:uFillTx/>
                <a:latin typeface="Arial"/>
                <a:ea typeface="+mn-ea"/>
                <a:cs typeface="B Badr" pitchFamily="2" charset="-78"/>
              </a:rPr>
              <a:t>آ</a:t>
            </a:r>
            <a:r>
              <a:rPr kumimoji="0" lang="ar-SA" altLang="en-US" sz="3200" b="0" i="0" u="none" strike="noStrike" kern="0" cap="none" spc="0" normalizeH="0" baseline="0" noProof="0">
                <a:ln>
                  <a:noFill/>
                </a:ln>
                <a:solidFill>
                  <a:srgbClr val="000000"/>
                </a:solidFill>
                <a:effectLst/>
                <a:uLnTx/>
                <a:uFillTx/>
                <a:latin typeface="Arial"/>
                <a:ea typeface="+mn-ea"/>
                <a:cs typeface="B Badr" pitchFamily="2" charset="-78"/>
              </a:rPr>
              <a:t>موزان در حد قابل ملاحظه افزایش یافت</a:t>
            </a:r>
            <a: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t> .</a:t>
            </a:r>
            <a:endParaRPr kumimoji="0" lang="en-US" altLang="en-US" sz="3200" b="0" i="0" u="none" strike="noStrike" kern="0" cap="none" spc="0" normalizeH="0" baseline="0" noProof="0" dirty="0">
              <a:ln>
                <a:noFill/>
              </a:ln>
              <a:solidFill>
                <a:srgbClr val="000000"/>
              </a:solidFill>
              <a:effectLst/>
              <a:uLnTx/>
              <a:uFillTx/>
              <a:latin typeface="Arial"/>
              <a:ea typeface="+mn-ea"/>
              <a:cs typeface="B Badr" pitchFamily="2" charset="-78"/>
            </a:endParaRPr>
          </a:p>
        </p:txBody>
      </p:sp>
    </p:spTree>
    <p:extLst>
      <p:ext uri="{BB962C8B-B14F-4D97-AF65-F5344CB8AC3E}">
        <p14:creationId xmlns:p14="http://schemas.microsoft.com/office/powerpoint/2010/main" val="3128661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Title 1">
            <a:extLst>
              <a:ext uri="{FF2B5EF4-FFF2-40B4-BE49-F238E27FC236}">
                <a16:creationId xmlns:a16="http://schemas.microsoft.com/office/drawing/2014/main" id="{D453D687-C5FC-470A-9F74-A396B3228CE2}"/>
              </a:ext>
            </a:extLst>
          </p:cNvPr>
          <p:cNvSpPr txBox="1">
            <a:spLocks/>
          </p:cNvSpPr>
          <p:nvPr/>
        </p:nvSpPr>
        <p:spPr bwMode="auto">
          <a:xfrm>
            <a:off x="3613785" y="235613"/>
            <a:ext cx="8229600" cy="1143000"/>
          </a:xfrm>
          <a:prstGeom prst="rect">
            <a:avLst/>
          </a:prstGeom>
          <a:solidFill>
            <a:srgbClr val="FF6600"/>
          </a:solidFill>
          <a:ln w="57150">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4400" b="1" i="0" u="none" strike="noStrike" kern="0" cap="none" spc="0" normalizeH="0" baseline="0" noProof="0">
                <a:ln>
                  <a:noFill/>
                </a:ln>
                <a:solidFill>
                  <a:srgbClr val="FFFFFF"/>
                </a:solidFill>
                <a:effectLst/>
                <a:uLnTx/>
                <a:uFillTx/>
                <a:latin typeface="Arial"/>
                <a:ea typeface="+mj-ea"/>
                <a:cs typeface="B Badr" pitchFamily="2" charset="-78"/>
              </a:rPr>
              <a:t>نتیجه گیری</a:t>
            </a:r>
            <a:r>
              <a:rPr kumimoji="0" lang="en-US" altLang="en-US" sz="4400" b="1" i="0" u="none" strike="noStrike" kern="0" cap="none" spc="0" normalizeH="0" baseline="0" noProof="0">
                <a:ln>
                  <a:noFill/>
                </a:ln>
                <a:solidFill>
                  <a:srgbClr val="FFFFFF"/>
                </a:solidFill>
                <a:effectLst/>
                <a:uLnTx/>
                <a:uFillTx/>
                <a:latin typeface="Arial"/>
                <a:ea typeface="+mj-ea"/>
                <a:cs typeface="B Badr" pitchFamily="2" charset="-78"/>
              </a:rPr>
              <a:t> </a:t>
            </a:r>
            <a:endParaRPr kumimoji="0" lang="en-US" altLang="en-US" sz="4400" b="0" i="0" u="none" strike="noStrike" kern="0" cap="none" spc="0" normalizeH="0" baseline="0" noProof="0">
              <a:ln>
                <a:noFill/>
              </a:ln>
              <a:solidFill>
                <a:srgbClr val="FFFFFF"/>
              </a:solidFill>
              <a:effectLst/>
              <a:uLnTx/>
              <a:uFillTx/>
              <a:latin typeface="Arial"/>
              <a:ea typeface="+mj-ea"/>
              <a:cs typeface="B Badr" pitchFamily="2" charset="-78"/>
            </a:endParaRPr>
          </a:p>
        </p:txBody>
      </p:sp>
      <p:sp>
        <p:nvSpPr>
          <p:cNvPr id="6" name="Content Placeholder 2">
            <a:extLst>
              <a:ext uri="{FF2B5EF4-FFF2-40B4-BE49-F238E27FC236}">
                <a16:creationId xmlns:a16="http://schemas.microsoft.com/office/drawing/2014/main" id="{E1287DDF-AA2F-45B1-B145-5A72AFE60D32}"/>
              </a:ext>
            </a:extLst>
          </p:cNvPr>
          <p:cNvSpPr txBox="1">
            <a:spLocks/>
          </p:cNvSpPr>
          <p:nvPr/>
        </p:nvSpPr>
        <p:spPr bwMode="auto">
          <a:xfrm>
            <a:off x="3684270" y="1525385"/>
            <a:ext cx="8229600" cy="4525963"/>
          </a:xfrm>
          <a:prstGeom prst="rect">
            <a:avLst/>
          </a:prstGeom>
          <a:solidFill>
            <a:srgbClr val="FFFFFF"/>
          </a:solidFill>
          <a:ln w="57150">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marR="0" lvl="0" indent="0" algn="justLow" defTabSz="914400" rtl="1" eaLnBrk="0" fontAlgn="base" latinLnBrk="0" hangingPunct="0">
              <a:lnSpc>
                <a:spcPct val="100000"/>
              </a:lnSpc>
              <a:spcBef>
                <a:spcPct val="20000"/>
              </a:spcBef>
              <a:spcAft>
                <a:spcPct val="0"/>
              </a:spcAft>
              <a:buClrTx/>
              <a:buSzTx/>
              <a:buFontTx/>
              <a:buNone/>
              <a:tabLst/>
              <a:defRPr/>
            </a:pPr>
            <a:r>
              <a:rPr kumimoji="0" lang="ar-SA" altLang="en-US" sz="3200" b="0" i="0" u="none" strike="noStrike" kern="0" cap="none" spc="0" normalizeH="0" baseline="0" noProof="0">
                <a:ln>
                  <a:noFill/>
                </a:ln>
                <a:solidFill>
                  <a:srgbClr val="000000"/>
                </a:solidFill>
                <a:effectLst/>
                <a:uLnTx/>
                <a:uFillTx/>
                <a:latin typeface="Arial"/>
                <a:ea typeface="+mn-ea"/>
                <a:cs typeface="B Badr" pitchFamily="2" charset="-78"/>
              </a:rPr>
              <a:t>اگر پایه تدریس بر انتقال معلومات به دانش آموزان استوار نباشد و به یک نظام تحقیقی و فعال که کودکان محور اصلی انجام عمل ریاضی باشند توجه شود </a:t>
            </a:r>
            <a:r>
              <a:rPr kumimoji="0" lang="en-US" altLang="en-US" sz="3200" b="0" i="0" u="none" strike="noStrike" kern="0" cap="none" spc="0" normalizeH="0" baseline="0" noProof="0">
                <a:ln>
                  <a:noFill/>
                </a:ln>
                <a:solidFill>
                  <a:srgbClr val="000000"/>
                </a:solidFill>
                <a:effectLst/>
                <a:uLnTx/>
                <a:uFillTx/>
                <a:latin typeface="Arial"/>
                <a:ea typeface="+mn-ea"/>
                <a:cs typeface="B Badr" pitchFamily="2" charset="-78"/>
              </a:rPr>
              <a:t>.</a:t>
            </a:r>
            <a:r>
              <a:rPr kumimoji="0" lang="ar-SA" altLang="en-US" sz="3200" b="0" i="0" u="none" strike="noStrike" kern="0" cap="none" spc="0" normalizeH="0" baseline="0" noProof="0">
                <a:ln>
                  <a:noFill/>
                </a:ln>
                <a:solidFill>
                  <a:srgbClr val="000000"/>
                </a:solidFill>
                <a:effectLst/>
                <a:uLnTx/>
                <a:uFillTx/>
                <a:latin typeface="Arial"/>
                <a:ea typeface="+mn-ea"/>
                <a:cs typeface="B Badr" pitchFamily="2" charset="-78"/>
              </a:rPr>
              <a:t>اگر محتوای مطالب آموزش ریاضی را با فعالیت های ذهنی کودک منطبق سازند اگر کلاس درس ریاضی طوری اداره شود که دانش آموزان با تلاش خود و با راهنمایی معلم به اهداف آموزش نائل شوند یادگیری بهتر و آسان تر صورت می‌پذیرد</a:t>
            </a:r>
            <a:r>
              <a:rPr kumimoji="0" lang="fa-IR" altLang="en-US" sz="3200" b="0" i="0" u="none" strike="noStrike" kern="0" cap="none" spc="0" normalizeH="0" baseline="0" noProof="0">
                <a:ln>
                  <a:noFill/>
                </a:ln>
                <a:solidFill>
                  <a:srgbClr val="000000"/>
                </a:solidFill>
                <a:effectLst/>
                <a:uLnTx/>
                <a:uFillTx/>
                <a:latin typeface="Arial"/>
                <a:ea typeface="+mn-ea"/>
                <a:cs typeface="B Badr" pitchFamily="2" charset="-78"/>
              </a:rPr>
              <a:t>.</a:t>
            </a:r>
            <a:endParaRPr kumimoji="0" lang="en-US" altLang="en-US" sz="3200" b="0" i="0" u="none" strike="noStrike" kern="0" cap="none" spc="0" normalizeH="0" baseline="0" noProof="0" dirty="0">
              <a:ln>
                <a:noFill/>
              </a:ln>
              <a:solidFill>
                <a:srgbClr val="000000"/>
              </a:solidFill>
              <a:effectLst/>
              <a:uLnTx/>
              <a:uFillTx/>
              <a:latin typeface="Arial"/>
              <a:ea typeface="+mn-ea"/>
              <a:cs typeface="B Badr" pitchFamily="2" charset="-78"/>
            </a:endParaRPr>
          </a:p>
        </p:txBody>
      </p:sp>
    </p:spTree>
    <p:extLst>
      <p:ext uri="{BB962C8B-B14F-4D97-AF65-F5344CB8AC3E}">
        <p14:creationId xmlns:p14="http://schemas.microsoft.com/office/powerpoint/2010/main" val="1739786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تصاویر  متحرک">
            <a:extLst>
              <a:ext uri="{FF2B5EF4-FFF2-40B4-BE49-F238E27FC236}">
                <a16:creationId xmlns:a16="http://schemas.microsoft.com/office/drawing/2014/main" id="{34DA78C5-4707-4373-B2D2-465E8BD03C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0284" y="581891"/>
            <a:ext cx="9908771" cy="523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04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FA2E5988-6B02-4F1E-8127-8021C79BFA90}"/>
              </a:ext>
            </a:extLst>
          </p:cNvPr>
          <p:cNvSpPr txBox="1">
            <a:spLocks noChangeArrowheads="1"/>
          </p:cNvSpPr>
          <p:nvPr/>
        </p:nvSpPr>
        <p:spPr bwMode="auto">
          <a:xfrm>
            <a:off x="3551584" y="115888"/>
            <a:ext cx="8507412"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ctr" defTabSz="914400" rtl="1" eaLnBrk="1" fontAlgn="base" latinLnBrk="0" hangingPunct="1">
              <a:lnSpc>
                <a:spcPct val="80000"/>
              </a:lnSpc>
              <a:spcBef>
                <a:spcPct val="20000"/>
              </a:spcBef>
              <a:spcAft>
                <a:spcPct val="0"/>
              </a:spcAft>
              <a:buClrTx/>
              <a:buSzTx/>
              <a:buFontTx/>
              <a:buNone/>
              <a:tabLst/>
              <a:defRPr/>
            </a:pPr>
            <a:r>
              <a:rPr kumimoji="0" lang="ar-SA" altLang="fa-IR" sz="2800" b="1" i="0" u="none" strike="noStrike" kern="0" cap="none" spc="0" normalizeH="0" baseline="0" noProof="0" dirty="0">
                <a:ln>
                  <a:noFill/>
                </a:ln>
                <a:solidFill>
                  <a:srgbClr val="000000"/>
                </a:solidFill>
                <a:effectLst/>
                <a:uLnTx/>
                <a:uFillTx/>
                <a:latin typeface="Arial"/>
                <a:cs typeface="B Titr" panose="00000700000000000000" pitchFamily="2" charset="-78"/>
              </a:rPr>
              <a:t>معرفی کتاب جهت مطالعه </a:t>
            </a:r>
            <a:r>
              <a:rPr kumimoji="0" lang="fa-IR" altLang="fa-IR" sz="2800" b="1" i="0" u="none" strike="noStrike" kern="0" cap="none" spc="0" normalizeH="0" baseline="0" noProof="0" dirty="0">
                <a:ln>
                  <a:noFill/>
                </a:ln>
                <a:solidFill>
                  <a:srgbClr val="000000"/>
                </a:solidFill>
                <a:effectLst/>
                <a:uLnTx/>
                <a:uFillTx/>
                <a:latin typeface="Arial"/>
                <a:cs typeface="B Titr" panose="00000700000000000000" pitchFamily="2" charset="-78"/>
              </a:rPr>
              <a:t>در این زمینه </a:t>
            </a:r>
            <a:r>
              <a:rPr kumimoji="0" lang="ar-SA" altLang="fa-IR" sz="2800" b="1" i="0" u="none" strike="noStrike" kern="0" cap="none" spc="0" normalizeH="0" baseline="0" noProof="0" dirty="0">
                <a:ln>
                  <a:noFill/>
                </a:ln>
                <a:solidFill>
                  <a:srgbClr val="000000"/>
                </a:solidFill>
                <a:effectLst/>
                <a:uLnTx/>
                <a:uFillTx/>
                <a:latin typeface="Arial"/>
                <a:cs typeface="B Titr" panose="00000700000000000000" pitchFamily="2" charset="-78"/>
              </a:rPr>
              <a:t> :</a:t>
            </a: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 خسرو اميرحسيني (1384) مهارت پژوهشگري در آموزش(اقدام پژوهي)،تهران، عارف</a:t>
            </a:r>
            <a:r>
              <a:rPr kumimoji="0" lang="en-US"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a:t>
            </a: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كامل ،چاپ دوم</a:t>
            </a: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 ابوالفضل بختیاری و یوسف ایرانی  (1384) ، روش تحقیق عملی(اقدام پژوهی)،تهران ، انتشارات لوح زرین ، چاپ دوم</a:t>
            </a: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 علي رؤوف   (1386)پژوهش در كلاس درس و مدرسه ، تهران ، مدرسه ، چاپ دوم</a:t>
            </a: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 رضا ساکي و ديگران(1383) اقدام</a:t>
            </a:r>
            <a:r>
              <a:rPr kumimoji="0" lang="en-US"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a:t>
            </a: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پژوهي: راهبردي</a:t>
            </a:r>
            <a:r>
              <a:rPr kumimoji="0" lang="en-US"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a:t>
            </a: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براي آموزش و</a:t>
            </a:r>
            <a:r>
              <a:rPr kumimoji="0" lang="en-US"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a:t>
            </a: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تدريس،تهران، وزارت آموزش و پرورش ،پژوهشکده تعليم و تربيت،چاپ اول</a:t>
            </a: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 وجه الله سيف الهي (1384)اقدام پژوهي : آموزش يک دوره کامل روش تحقيق اقدام پژوهي،تهران، عابد،چاپ اول</a:t>
            </a: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fa-IR" altLang="fa-IR" sz="2800" b="1" i="0" u="none" strike="noStrike" kern="0" cap="none" spc="0" normalizeH="0" baseline="0" noProof="0" dirty="0">
              <a:ln>
                <a:noFill/>
              </a:ln>
              <a:solidFill>
                <a:srgbClr val="000000"/>
              </a:solidFill>
              <a:effectLst/>
              <a:uLnTx/>
              <a:uFillTx/>
              <a:latin typeface="Arial"/>
              <a:ea typeface="+mn-ea"/>
              <a:cs typeface="B Titr" panose="00000700000000000000" pitchFamily="2" charset="-78"/>
            </a:endParaRPr>
          </a:p>
        </p:txBody>
      </p:sp>
    </p:spTree>
    <p:extLst>
      <p:ext uri="{BB962C8B-B14F-4D97-AF65-F5344CB8AC3E}">
        <p14:creationId xmlns:p14="http://schemas.microsoft.com/office/powerpoint/2010/main" val="205914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3873730" y="382385"/>
            <a:ext cx="796965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B Titr" panose="00000700000000000000" pitchFamily="2" charset="-78"/>
            </a:endParaRPr>
          </a:p>
        </p:txBody>
      </p:sp>
      <p:sp>
        <p:nvSpPr>
          <p:cNvPr id="5" name="Rectangle 3">
            <a:extLst>
              <a:ext uri="{FF2B5EF4-FFF2-40B4-BE49-F238E27FC236}">
                <a16:creationId xmlns:a16="http://schemas.microsoft.com/office/drawing/2014/main" id="{8A55CD77-268A-4F7C-A2D2-33A6302975EE}"/>
              </a:ext>
            </a:extLst>
          </p:cNvPr>
          <p:cNvSpPr txBox="1">
            <a:spLocks noChangeArrowheads="1"/>
          </p:cNvSpPr>
          <p:nvPr/>
        </p:nvSpPr>
        <p:spPr bwMode="auto">
          <a:xfrm>
            <a:off x="2914996" y="94456"/>
            <a:ext cx="91440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ctr" defTabSz="914400" rtl="1" eaLnBrk="1" fontAlgn="base" latinLnBrk="0" hangingPunct="1">
              <a:lnSpc>
                <a:spcPct val="80000"/>
              </a:lnSpc>
              <a:spcBef>
                <a:spcPct val="20000"/>
              </a:spcBef>
              <a:spcAft>
                <a:spcPct val="0"/>
              </a:spcAft>
              <a:buClrTx/>
              <a:buSzTx/>
              <a:buFontTx/>
              <a:buNone/>
              <a:tabLst/>
              <a:defRPr/>
            </a:pPr>
            <a:endPar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endParaRPr>
          </a:p>
          <a:p>
            <a:pPr marL="342900" marR="0" lvl="0" indent="-342900" algn="ctr" defTabSz="914400" rtl="1" eaLnBrk="1" fontAlgn="base" latinLnBrk="0" hangingPunct="1">
              <a:lnSpc>
                <a:spcPct val="80000"/>
              </a:lnSpc>
              <a:spcBef>
                <a:spcPct val="20000"/>
              </a:spcBef>
              <a:spcAft>
                <a:spcPct val="0"/>
              </a:spcAft>
              <a:buClrTx/>
              <a:buSzTx/>
              <a:buFontTx/>
              <a:buNone/>
              <a:tabLst/>
              <a:defRPr/>
            </a:pPr>
            <a:r>
              <a:rPr kumimoji="0" lang="ar-SA" altLang="fa-IR" sz="3200" i="0" u="none" strike="noStrike" kern="0" cap="none" spc="0" normalizeH="0" baseline="0" noProof="0" dirty="0">
                <a:ln>
                  <a:noFill/>
                </a:ln>
                <a:solidFill>
                  <a:srgbClr val="000000"/>
                </a:solidFill>
                <a:effectLst/>
                <a:uLnTx/>
                <a:uFillTx/>
                <a:latin typeface="Arial"/>
                <a:cs typeface="B Titr" panose="00000700000000000000" pitchFamily="2" charset="-78"/>
              </a:rPr>
              <a:t>معرفی کتاب جهت مطالعه </a:t>
            </a:r>
            <a:r>
              <a:rPr kumimoji="0" lang="fa-IR" altLang="fa-IR" sz="3200" i="0" u="none" strike="noStrike" kern="0" cap="none" spc="0" normalizeH="0" baseline="0" noProof="0" dirty="0">
                <a:ln>
                  <a:noFill/>
                </a:ln>
                <a:solidFill>
                  <a:srgbClr val="000000"/>
                </a:solidFill>
                <a:effectLst/>
                <a:uLnTx/>
                <a:uFillTx/>
                <a:latin typeface="Arial"/>
                <a:cs typeface="B Titr" panose="00000700000000000000" pitchFamily="2" charset="-78"/>
              </a:rPr>
              <a:t>در این زمینه</a:t>
            </a:r>
            <a:r>
              <a:rPr kumimoji="0" lang="ar-SA" altLang="fa-IR" sz="3200" i="0" u="none" strike="noStrike" kern="0" cap="none" spc="0" normalizeH="0" baseline="0" noProof="0" dirty="0">
                <a:ln>
                  <a:noFill/>
                </a:ln>
                <a:solidFill>
                  <a:srgbClr val="000000"/>
                </a:solidFill>
                <a:effectLst/>
                <a:uLnTx/>
                <a:uFillTx/>
                <a:latin typeface="Arial"/>
                <a:cs typeface="B Titr" panose="00000700000000000000" pitchFamily="2" charset="-78"/>
              </a:rPr>
              <a:t> :</a:t>
            </a: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 وجه الله سيف الهي (1382) راهنمايي اقدام پژوهي (طرح معلم پژوهنده ) در آموزش و پرورش ، رشت ، انتشارات گيلان ، چاپ دوم</a:t>
            </a: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 اقبال قاسمي پويا (1382)راهنماي معلمان پژوهنده،تهران،نشر اشاره،چاپ چهارم</a:t>
            </a: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 اقبال قاسمي پويا (1380)راهنماي عملی پژوهش در عمل،تهران، وزارت آموزش و پرورش ، پژوهشکده تعليم و تربيت ،چاپ اول</a:t>
            </a: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*جین مک نیف و همکاران (1382)،  اقدام پژوهی (طراحی ، اجرا ، ارزشیابی ) ترجمه محمدرضاآهنچیان ، تهران ، رشد ،چاپ اول</a:t>
            </a: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fa-IR" altLang="fa-IR" sz="2800" i="0" u="none" strike="noStrike" kern="0" cap="none" spc="0" normalizeH="0" baseline="0" noProof="0" dirty="0">
                <a:ln>
                  <a:noFill/>
                </a:ln>
                <a:solidFill>
                  <a:srgbClr val="000000"/>
                </a:solidFill>
                <a:effectLst/>
                <a:uLnTx/>
                <a:uFillTx/>
                <a:latin typeface="Arial"/>
                <a:cs typeface="B Nazanin" panose="00000400000000000000" pitchFamily="2" charset="-78"/>
              </a:rPr>
              <a:t>*مهدی رجبلو ، معلم و اقدام پژوهی(پژوهش در عمل) ،انتشارات نیلبرگ</a:t>
            </a:r>
            <a:endParaRPr kumimoji="0" lang="en-US" altLang="fa-IR" sz="2800" i="0" u="none" strike="noStrike" kern="0" cap="none" spc="0" normalizeH="0" baseline="0" noProof="0" dirty="0">
              <a:ln>
                <a:noFill/>
              </a:ln>
              <a:solidFill>
                <a:srgbClr val="000000"/>
              </a:solidFill>
              <a:effectLst/>
              <a:uLnTx/>
              <a:uFillTx/>
              <a:latin typeface="Arial"/>
              <a:cs typeface="B Nazanin" panose="00000400000000000000" pitchFamily="2" charset="-78"/>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en-US" altLang="fa-IR" sz="2000" b="0"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4335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صاویر  متحرک">
            <a:extLst>
              <a:ext uri="{FF2B5EF4-FFF2-40B4-BE49-F238E27FC236}">
                <a16:creationId xmlns:a16="http://schemas.microsoft.com/office/drawing/2014/main" id="{A1290F90-AD5F-4187-83EF-AA75B2304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BA2AA3-D06D-42B2-AEC4-EAF3677A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sp>
        <p:nvSpPr>
          <p:cNvPr id="4" name="Rectangle 3">
            <a:extLst>
              <a:ext uri="{FF2B5EF4-FFF2-40B4-BE49-F238E27FC236}">
                <a16:creationId xmlns:a16="http://schemas.microsoft.com/office/drawing/2014/main" id="{74459493-4096-4262-83B4-832FDE66109F}"/>
              </a:ext>
            </a:extLst>
          </p:cNvPr>
          <p:cNvSpPr/>
          <p:nvPr/>
        </p:nvSpPr>
        <p:spPr>
          <a:xfrm>
            <a:off x="2971800" y="382385"/>
            <a:ext cx="8871585" cy="5985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marL="342900" lvl="0" indent="-342900" algn="r" rtl="1" fontAlgn="base">
              <a:lnSpc>
                <a:spcPct val="80000"/>
              </a:lnSpc>
              <a:spcBef>
                <a:spcPct val="20000"/>
              </a:spcBef>
              <a:spcAft>
                <a:spcPct val="0"/>
              </a:spcAft>
              <a:defRPr/>
            </a:pPr>
            <a:r>
              <a:rPr lang="fa-IR" altLang="fa-IR" sz="2800" kern="0" dirty="0">
                <a:solidFill>
                  <a:srgbClr val="000000"/>
                </a:solidFill>
                <a:latin typeface="Arial"/>
                <a:cs typeface="B Titr" panose="00000700000000000000" pitchFamily="2" charset="-78"/>
              </a:rPr>
              <a:t>دانشجویان گرامی حتما این دو منبع را برای این ترم (نیمسال دوم 99-98 خریداری نمایید . (سر کلاس هم مورد تاکید بود )</a:t>
            </a:r>
          </a:p>
          <a:p>
            <a:pPr marL="342900" lvl="0" indent="-342900" algn="r" rtl="1" fontAlgn="base">
              <a:lnSpc>
                <a:spcPct val="80000"/>
              </a:lnSpc>
              <a:spcBef>
                <a:spcPct val="20000"/>
              </a:spcBef>
              <a:spcAft>
                <a:spcPct val="0"/>
              </a:spcAft>
              <a:defRPr/>
            </a:pPr>
            <a:endParaRPr lang="fa-IR" altLang="fa-IR" sz="2800" kern="0" dirty="0">
              <a:solidFill>
                <a:srgbClr val="000000"/>
              </a:solidFill>
              <a:latin typeface="Arial"/>
              <a:cs typeface="B Titr" panose="00000700000000000000" pitchFamily="2" charset="-78"/>
            </a:endParaRPr>
          </a:p>
          <a:p>
            <a:pPr marL="342900" lvl="0" indent="-342900" algn="ctr" rtl="1" fontAlgn="base">
              <a:lnSpc>
                <a:spcPct val="80000"/>
              </a:lnSpc>
              <a:spcBef>
                <a:spcPct val="20000"/>
              </a:spcBef>
              <a:spcAft>
                <a:spcPct val="0"/>
              </a:spcAft>
              <a:defRPr/>
            </a:pPr>
            <a:r>
              <a:rPr lang="fa-IR" altLang="fa-IR" sz="2800" kern="0" dirty="0">
                <a:solidFill>
                  <a:srgbClr val="FF0000"/>
                </a:solidFill>
                <a:latin typeface="Arial"/>
                <a:cs typeface="B Titr" panose="00000700000000000000" pitchFamily="2" charset="-78"/>
              </a:rPr>
              <a:t>حتما برای حضور در کلاس این دومنبع را داشته باشید . </a:t>
            </a:r>
          </a:p>
          <a:p>
            <a:pPr marL="342900" lvl="0" indent="-342900" algn="r" rtl="1" fontAlgn="base">
              <a:lnSpc>
                <a:spcPct val="80000"/>
              </a:lnSpc>
              <a:spcBef>
                <a:spcPct val="20000"/>
              </a:spcBef>
              <a:spcAft>
                <a:spcPct val="0"/>
              </a:spcAft>
              <a:defRPr/>
            </a:pPr>
            <a:endParaRPr lang="fa-IR" altLang="fa-IR" sz="2800" kern="0" dirty="0">
              <a:solidFill>
                <a:srgbClr val="000000"/>
              </a:solidFill>
              <a:latin typeface="Arial"/>
              <a:cs typeface="B Titr" panose="00000700000000000000" pitchFamily="2" charset="-78"/>
            </a:endParaRPr>
          </a:p>
          <a:p>
            <a:pPr marL="457200" lvl="0" indent="-457200" algn="r" rtl="1" fontAlgn="base">
              <a:lnSpc>
                <a:spcPct val="80000"/>
              </a:lnSpc>
              <a:spcBef>
                <a:spcPct val="20000"/>
              </a:spcBef>
              <a:spcAft>
                <a:spcPct val="0"/>
              </a:spcAft>
              <a:buFont typeface="Wingdings" panose="05000000000000000000" pitchFamily="2" charset="2"/>
              <a:buChar char="v"/>
              <a:defRPr/>
            </a:pPr>
            <a:r>
              <a:rPr lang="fa-IR" altLang="fa-IR" sz="2800" kern="0" dirty="0">
                <a:solidFill>
                  <a:srgbClr val="002060"/>
                </a:solidFill>
                <a:latin typeface="Arial"/>
                <a:cs typeface="B Nazanin" panose="00000400000000000000" pitchFamily="2" charset="-78"/>
              </a:rPr>
              <a:t> 	پژوهش و توسعه حرفه‌ای ۲: اقدام پژوهی/ مولفین جواد ناصح، روح‌اله فتح‌قریب‌بیدگلی.   انتشارات پژوهش‌های دانشگاه‏‫‬‭،۱۳۹۴.</a:t>
            </a:r>
          </a:p>
          <a:p>
            <a:pPr marL="457200" lvl="0" indent="-457200" algn="r" rtl="1" fontAlgn="base">
              <a:lnSpc>
                <a:spcPct val="80000"/>
              </a:lnSpc>
              <a:spcBef>
                <a:spcPct val="20000"/>
              </a:spcBef>
              <a:spcAft>
                <a:spcPct val="0"/>
              </a:spcAft>
              <a:buFont typeface="Wingdings" panose="05000000000000000000" pitchFamily="2" charset="2"/>
              <a:buChar char="v"/>
              <a:defRPr/>
            </a:pPr>
            <a:r>
              <a:rPr lang="fa-IR" altLang="fa-IR" sz="2800" kern="0" dirty="0">
                <a:solidFill>
                  <a:srgbClr val="002060"/>
                </a:solidFill>
                <a:latin typeface="Arial"/>
                <a:cs typeface="B Nazanin" panose="00000400000000000000" pitchFamily="2" charset="-78"/>
              </a:rPr>
              <a:t>ابوالفضل بختیاری و یوسف ایرانی  (1384) ، روش تحقیق عملی(اقدام پژوهی)،تهران ، انتشارات لوح زرین ، چاپ دوم</a:t>
            </a:r>
          </a:p>
          <a:p>
            <a:pPr marL="457200" lvl="0" indent="-457200" algn="r" rtl="1" fontAlgn="base">
              <a:lnSpc>
                <a:spcPct val="80000"/>
              </a:lnSpc>
              <a:spcBef>
                <a:spcPct val="20000"/>
              </a:spcBef>
              <a:spcAft>
                <a:spcPct val="0"/>
              </a:spcAft>
              <a:buFont typeface="Arial" panose="020B0604020202020204" pitchFamily="34" charset="0"/>
              <a:buChar char="•"/>
              <a:defRPr/>
            </a:pPr>
            <a:endParaRPr lang="fa-IR" altLang="fa-IR" sz="2800" kern="0" dirty="0">
              <a:solidFill>
                <a:srgbClr val="000000"/>
              </a:solidFill>
              <a:latin typeface="Arial"/>
              <a:cs typeface="B Nazanin" panose="00000400000000000000" pitchFamily="2" charset="-78"/>
            </a:endParaRPr>
          </a:p>
          <a:p>
            <a:pPr marL="457200" lvl="0" indent="-457200" algn="r" rtl="1" fontAlgn="base">
              <a:lnSpc>
                <a:spcPct val="80000"/>
              </a:lnSpc>
              <a:spcBef>
                <a:spcPct val="20000"/>
              </a:spcBef>
              <a:spcAft>
                <a:spcPct val="0"/>
              </a:spcAft>
              <a:buFont typeface="Arial" panose="020B0604020202020204" pitchFamily="34" charset="0"/>
              <a:buChar char="•"/>
              <a:defRPr/>
            </a:pPr>
            <a:endParaRPr lang="fa-IR" altLang="fa-IR" sz="28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47002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025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2066146" y="3288333"/>
            <a:ext cx="8229600" cy="2971800"/>
          </a:xfrm>
        </p:spPr>
        <p:txBody>
          <a:bodyPr/>
          <a:lstStyle/>
          <a:p>
            <a:br>
              <a:rPr lang="fa-IR" altLang="en-US" sz="4500" dirty="0">
                <a:solidFill>
                  <a:schemeClr val="accent6">
                    <a:lumMod val="75000"/>
                  </a:schemeClr>
                </a:solidFill>
                <a:cs typeface="B Titr" pitchFamily="2" charset="-78"/>
              </a:rPr>
            </a:br>
            <a:br>
              <a:rPr lang="fa-IR" altLang="en-US" sz="4500" dirty="0">
                <a:solidFill>
                  <a:schemeClr val="accent6">
                    <a:lumMod val="75000"/>
                  </a:schemeClr>
                </a:solidFill>
                <a:cs typeface="B Titr" pitchFamily="2" charset="-78"/>
              </a:rPr>
            </a:br>
            <a:r>
              <a:rPr lang="fa-IR" altLang="en-US" sz="4500" dirty="0">
                <a:solidFill>
                  <a:schemeClr val="accent6">
                    <a:lumMod val="75000"/>
                  </a:schemeClr>
                </a:solidFill>
                <a:cs typeface="B Titr" pitchFamily="2" charset="-78"/>
              </a:rPr>
              <a:t>موضوع:</a:t>
            </a:r>
            <a:br>
              <a:rPr lang="fa-IR" altLang="en-US" sz="4500" dirty="0">
                <a:solidFill>
                  <a:schemeClr val="accent6">
                    <a:lumMod val="75000"/>
                  </a:schemeClr>
                </a:solidFill>
                <a:cs typeface="B Titr" pitchFamily="2" charset="-78"/>
              </a:rPr>
            </a:br>
            <a:r>
              <a:rPr lang="fa-IR" altLang="en-US" sz="4500" dirty="0">
                <a:solidFill>
                  <a:schemeClr val="accent6">
                    <a:lumMod val="75000"/>
                  </a:schemeClr>
                </a:solidFill>
                <a:cs typeface="B Titr" pitchFamily="2" charset="-78"/>
              </a:rPr>
              <a:t>اقدام پژوهی </a:t>
            </a:r>
            <a:br>
              <a:rPr lang="en-US" altLang="en-US" sz="4500" dirty="0">
                <a:cs typeface="B Titr" pitchFamily="2" charset="-78"/>
              </a:rPr>
            </a:br>
            <a:r>
              <a:rPr lang="en-US" altLang="en-US" sz="4500" dirty="0">
                <a:cs typeface="B Titr" pitchFamily="2" charset="-78"/>
              </a:rPr>
              <a:t>A</a:t>
            </a:r>
            <a:r>
              <a:rPr lang="en-US" altLang="en-US" sz="4500" dirty="0">
                <a:solidFill>
                  <a:srgbClr val="FF6600"/>
                </a:solidFill>
                <a:cs typeface="B Titr" pitchFamily="2" charset="-78"/>
              </a:rPr>
              <a:t>c</a:t>
            </a:r>
            <a:r>
              <a:rPr lang="en-US" altLang="en-US" sz="4500" dirty="0">
                <a:cs typeface="B Titr" pitchFamily="2" charset="-78"/>
              </a:rPr>
              <a:t>t</a:t>
            </a:r>
            <a:r>
              <a:rPr lang="en-US" altLang="en-US" sz="4500" dirty="0">
                <a:solidFill>
                  <a:srgbClr val="FF6600"/>
                </a:solidFill>
                <a:cs typeface="B Titr" pitchFamily="2" charset="-78"/>
              </a:rPr>
              <a:t>i</a:t>
            </a:r>
            <a:r>
              <a:rPr lang="en-US" altLang="en-US" sz="4500" dirty="0">
                <a:cs typeface="B Titr" pitchFamily="2" charset="-78"/>
              </a:rPr>
              <a:t>o</a:t>
            </a:r>
            <a:r>
              <a:rPr lang="en-US" altLang="en-US" sz="4500" dirty="0">
                <a:solidFill>
                  <a:srgbClr val="FF6600"/>
                </a:solidFill>
                <a:cs typeface="B Titr" pitchFamily="2" charset="-78"/>
              </a:rPr>
              <a:t>n</a:t>
            </a:r>
            <a:r>
              <a:rPr lang="en-US" altLang="en-US" sz="4500" dirty="0">
                <a:cs typeface="B Titr" pitchFamily="2" charset="-78"/>
              </a:rPr>
              <a:t> R</a:t>
            </a:r>
            <a:r>
              <a:rPr lang="en-US" altLang="en-US" sz="4500" dirty="0">
                <a:solidFill>
                  <a:srgbClr val="FF6600"/>
                </a:solidFill>
                <a:cs typeface="B Titr" pitchFamily="2" charset="-78"/>
              </a:rPr>
              <a:t>e</a:t>
            </a:r>
            <a:r>
              <a:rPr lang="en-US" altLang="en-US" sz="4500" dirty="0">
                <a:cs typeface="B Titr" pitchFamily="2" charset="-78"/>
              </a:rPr>
              <a:t>s</a:t>
            </a:r>
            <a:r>
              <a:rPr lang="en-US" altLang="en-US" sz="4500" dirty="0">
                <a:solidFill>
                  <a:srgbClr val="FF6600"/>
                </a:solidFill>
                <a:cs typeface="B Titr" pitchFamily="2" charset="-78"/>
              </a:rPr>
              <a:t>e</a:t>
            </a:r>
            <a:r>
              <a:rPr lang="en-US" altLang="en-US" sz="4500" dirty="0">
                <a:cs typeface="B Titr" pitchFamily="2" charset="-78"/>
              </a:rPr>
              <a:t>a</a:t>
            </a:r>
            <a:r>
              <a:rPr lang="en-US" altLang="en-US" sz="4500" dirty="0">
                <a:solidFill>
                  <a:srgbClr val="FF6600"/>
                </a:solidFill>
                <a:cs typeface="B Titr" pitchFamily="2" charset="-78"/>
              </a:rPr>
              <a:t>r</a:t>
            </a:r>
            <a:r>
              <a:rPr lang="en-US" altLang="en-US" sz="4500" dirty="0">
                <a:cs typeface="B Titr" pitchFamily="2" charset="-78"/>
              </a:rPr>
              <a:t>c</a:t>
            </a:r>
            <a:r>
              <a:rPr lang="en-US" altLang="en-US" sz="4500" dirty="0">
                <a:solidFill>
                  <a:srgbClr val="FF6600"/>
                </a:solidFill>
                <a:cs typeface="B Titr" pitchFamily="2" charset="-78"/>
              </a:rPr>
              <a:t>h</a:t>
            </a:r>
            <a:br>
              <a:rPr lang="en-US" altLang="en-US" sz="4500" dirty="0">
                <a:solidFill>
                  <a:srgbClr val="FF6600"/>
                </a:solidFill>
                <a:cs typeface="B Titr" pitchFamily="2" charset="-78"/>
              </a:rPr>
            </a:br>
            <a:br>
              <a:rPr lang="en-US" altLang="en-US" sz="4000" dirty="0">
                <a:solidFill>
                  <a:srgbClr val="FF6600"/>
                </a:solidFill>
              </a:rPr>
            </a:br>
            <a:r>
              <a:rPr lang="fa-IR" altLang="en-US" sz="4000" dirty="0">
                <a:solidFill>
                  <a:schemeClr val="accent6">
                    <a:lumMod val="75000"/>
                  </a:schemeClr>
                </a:solidFill>
                <a:cs typeface="B Jadid" pitchFamily="2" charset="-78"/>
              </a:rPr>
              <a:t> </a:t>
            </a:r>
            <a:br>
              <a:rPr lang="fa-IR" altLang="en-US" sz="4000" dirty="0">
                <a:solidFill>
                  <a:schemeClr val="accent2">
                    <a:lumMod val="60000"/>
                    <a:lumOff val="40000"/>
                  </a:schemeClr>
                </a:solidFill>
                <a:cs typeface="B Jadid" pitchFamily="2" charset="-78"/>
              </a:rPr>
            </a:br>
            <a:br>
              <a:rPr lang="fa-IR" altLang="en-US" sz="4000" dirty="0">
                <a:solidFill>
                  <a:schemeClr val="accent2">
                    <a:lumMod val="60000"/>
                    <a:lumOff val="40000"/>
                  </a:schemeClr>
                </a:solidFill>
                <a:cs typeface="B Jadid" pitchFamily="2" charset="-78"/>
              </a:rPr>
            </a:br>
            <a:br>
              <a:rPr lang="fa-IR" altLang="en-US" sz="4000" dirty="0">
                <a:solidFill>
                  <a:srgbClr val="0066FF"/>
                </a:solidFill>
                <a:cs typeface="B Jadid" pitchFamily="2" charset="-78"/>
              </a:rPr>
            </a:br>
            <a:br>
              <a:rPr lang="fa-IR" altLang="en-US" sz="4000" dirty="0">
                <a:solidFill>
                  <a:srgbClr val="0066FF"/>
                </a:solidFill>
                <a:cs typeface="B Jadid" pitchFamily="2" charset="-78"/>
              </a:rPr>
            </a:br>
            <a:br>
              <a:rPr lang="fa-IR" altLang="en-US" sz="4000" dirty="0">
                <a:solidFill>
                  <a:srgbClr val="0066FF"/>
                </a:solidFill>
                <a:cs typeface="B Jadid" pitchFamily="2" charset="-78"/>
              </a:rPr>
            </a:br>
            <a:endParaRPr lang="en-US" altLang="en-US" sz="4000" dirty="0">
              <a:solidFill>
                <a:srgbClr val="FF6600"/>
              </a:solidFill>
            </a:endParaRPr>
          </a:p>
        </p:txBody>
      </p:sp>
      <p:pic>
        <p:nvPicPr>
          <p:cNvPr id="4" name="Picture 3">
            <a:extLst>
              <a:ext uri="{FF2B5EF4-FFF2-40B4-BE49-F238E27FC236}">
                <a16:creationId xmlns:a16="http://schemas.microsoft.com/office/drawing/2014/main" id="{8A8230BC-48CE-4ACB-8C36-D61655400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4" y="94211"/>
            <a:ext cx="1779443" cy="1817716"/>
          </a:xfrm>
          <a:prstGeom prst="rect">
            <a:avLst/>
          </a:prstGeom>
        </p:spPr>
      </p:pic>
      <p:pic>
        <p:nvPicPr>
          <p:cNvPr id="5" name="Picture 2" descr="Image result for تصاویر  متحرک">
            <a:extLst>
              <a:ext uri="{FF2B5EF4-FFF2-40B4-BE49-F238E27FC236}">
                <a16:creationId xmlns:a16="http://schemas.microsoft.com/office/drawing/2014/main" id="{4D862822-F415-4DB5-935F-E1639379521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004" y="2926080"/>
            <a:ext cx="3866284" cy="3696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475</TotalTime>
  <Words>4822</Words>
  <Application>Microsoft Office PowerPoint</Application>
  <PresentationFormat>Widescreen</PresentationFormat>
  <Paragraphs>274</Paragraphs>
  <Slides>57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Calibri</vt:lpstr>
      <vt:lpstr>Calibri Light</vt:lpstr>
      <vt:lpstr>Euphemia</vt:lpstr>
      <vt:lpstr>V_Yagut</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موضوع: اقدام پژوهی  Action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jalal</dc:creator>
  <cp:lastModifiedBy>jalal</cp:lastModifiedBy>
  <cp:revision>148</cp:revision>
  <dcterms:created xsi:type="dcterms:W3CDTF">2020-02-23T05:40:21Z</dcterms:created>
  <dcterms:modified xsi:type="dcterms:W3CDTF">2020-03-02T19:29:11Z</dcterms:modified>
</cp:coreProperties>
</file>