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80F448B-81D6-4C88-910D-C43F4FC20993}" type="datetimeFigureOut">
              <a:rPr lang="fa-IR" smtClean="0"/>
              <a:t>02/09/1436</a:t>
            </a:fld>
            <a:endParaRPr lang="fa-IR"/>
          </a:p>
        </p:txBody>
      </p:sp>
      <p:sp>
        <p:nvSpPr>
          <p:cNvPr id="2" name="Footer Placeholder 1"/>
          <p:cNvSpPr>
            <a:spLocks noGrp="1"/>
          </p:cNvSpPr>
          <p:nvPr>
            <p:ph type="ftr" sz="quarter" idx="11"/>
          </p:nvPr>
        </p:nvSpPr>
        <p:spPr/>
        <p:txBody>
          <a:bodyPr/>
          <a:lstStyle/>
          <a:p>
            <a:endParaRPr lang="fa-IR"/>
          </a:p>
        </p:txBody>
      </p:sp>
      <p:sp>
        <p:nvSpPr>
          <p:cNvPr id="15" name="Slide Number Placeholder 14"/>
          <p:cNvSpPr>
            <a:spLocks noGrp="1"/>
          </p:cNvSpPr>
          <p:nvPr>
            <p:ph type="sldNum" sz="quarter" idx="12"/>
          </p:nvPr>
        </p:nvSpPr>
        <p:spPr>
          <a:xfrm>
            <a:off x="8229600" y="6473952"/>
            <a:ext cx="758952" cy="246888"/>
          </a:xfrm>
        </p:spPr>
        <p:txBody>
          <a:bodyPr/>
          <a:lstStyle/>
          <a:p>
            <a:fld id="{1B478025-4CD9-4447-B889-BE8F7EDCE0C0}"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0F448B-81D6-4C88-910D-C43F4FC20993}" type="datetimeFigureOut">
              <a:rPr lang="fa-IR" smtClean="0"/>
              <a:t>02/09/1436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B478025-4CD9-4447-B889-BE8F7EDCE0C0}"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0F448B-81D6-4C88-910D-C43F4FC20993}" type="datetimeFigureOut">
              <a:rPr lang="fa-IR" smtClean="0"/>
              <a:t>02/09/1436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B478025-4CD9-4447-B889-BE8F7EDCE0C0}"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80F448B-81D6-4C88-910D-C43F4FC20993}" type="datetimeFigureOut">
              <a:rPr lang="fa-IR" smtClean="0"/>
              <a:t>02/09/1436</a:t>
            </a:fld>
            <a:endParaRPr lang="fa-IR"/>
          </a:p>
        </p:txBody>
      </p:sp>
      <p:sp>
        <p:nvSpPr>
          <p:cNvPr id="19" name="Footer Placeholder 18"/>
          <p:cNvSpPr>
            <a:spLocks noGrp="1"/>
          </p:cNvSpPr>
          <p:nvPr>
            <p:ph type="ftr" sz="quarter" idx="11"/>
          </p:nvPr>
        </p:nvSpPr>
        <p:spPr>
          <a:xfrm>
            <a:off x="3581400" y="76200"/>
            <a:ext cx="2895600" cy="288925"/>
          </a:xfrm>
        </p:spPr>
        <p:txBody>
          <a:bodyPr/>
          <a:lstStyle/>
          <a:p>
            <a:endParaRPr lang="fa-IR"/>
          </a:p>
        </p:txBody>
      </p:sp>
      <p:sp>
        <p:nvSpPr>
          <p:cNvPr id="16" name="Slide Number Placeholder 15"/>
          <p:cNvSpPr>
            <a:spLocks noGrp="1"/>
          </p:cNvSpPr>
          <p:nvPr>
            <p:ph type="sldNum" sz="quarter" idx="12"/>
          </p:nvPr>
        </p:nvSpPr>
        <p:spPr>
          <a:xfrm>
            <a:off x="8229600" y="6473952"/>
            <a:ext cx="758952" cy="246888"/>
          </a:xfrm>
        </p:spPr>
        <p:txBody>
          <a:bodyPr/>
          <a:lstStyle/>
          <a:p>
            <a:fld id="{1B478025-4CD9-4447-B889-BE8F7EDCE0C0}"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80F448B-81D6-4C88-910D-C43F4FC20993}" type="datetimeFigureOut">
              <a:rPr lang="fa-IR" smtClean="0"/>
              <a:t>02/09/1436</a:t>
            </a:fld>
            <a:endParaRPr lang="fa-IR"/>
          </a:p>
        </p:txBody>
      </p:sp>
      <p:sp>
        <p:nvSpPr>
          <p:cNvPr id="11" name="Footer Placeholder 10"/>
          <p:cNvSpPr>
            <a:spLocks noGrp="1"/>
          </p:cNvSpPr>
          <p:nvPr>
            <p:ph type="ftr" sz="quarter" idx="11"/>
          </p:nvPr>
        </p:nvSpPr>
        <p:spPr/>
        <p:txBody>
          <a:bodyPr/>
          <a:lstStyle/>
          <a:p>
            <a:endParaRPr lang="fa-IR"/>
          </a:p>
        </p:txBody>
      </p:sp>
      <p:sp>
        <p:nvSpPr>
          <p:cNvPr id="16" name="Slide Number Placeholder 15"/>
          <p:cNvSpPr>
            <a:spLocks noGrp="1"/>
          </p:cNvSpPr>
          <p:nvPr>
            <p:ph type="sldNum" sz="quarter" idx="12"/>
          </p:nvPr>
        </p:nvSpPr>
        <p:spPr/>
        <p:txBody>
          <a:bodyPr/>
          <a:lstStyle/>
          <a:p>
            <a:fld id="{1B478025-4CD9-4447-B889-BE8F7EDCE0C0}" type="slidenum">
              <a:rPr lang="fa-IR" smtClean="0"/>
              <a:t>‹#›</a:t>
            </a:fld>
            <a:endParaRPr lang="fa-I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80F448B-81D6-4C88-910D-C43F4FC20993}" type="datetimeFigureOut">
              <a:rPr lang="fa-IR" smtClean="0"/>
              <a:t>02/09/1436</a:t>
            </a:fld>
            <a:endParaRPr lang="fa-IR"/>
          </a:p>
        </p:txBody>
      </p:sp>
      <p:sp>
        <p:nvSpPr>
          <p:cNvPr id="10" name="Footer Placeholder 9"/>
          <p:cNvSpPr>
            <a:spLocks noGrp="1"/>
          </p:cNvSpPr>
          <p:nvPr>
            <p:ph type="ftr" sz="quarter" idx="11"/>
          </p:nvPr>
        </p:nvSpPr>
        <p:spPr/>
        <p:txBody>
          <a:bodyPr/>
          <a:lstStyle/>
          <a:p>
            <a:endParaRPr lang="fa-IR"/>
          </a:p>
        </p:txBody>
      </p:sp>
      <p:sp>
        <p:nvSpPr>
          <p:cNvPr id="31" name="Slide Number Placeholder 30"/>
          <p:cNvSpPr>
            <a:spLocks noGrp="1"/>
          </p:cNvSpPr>
          <p:nvPr>
            <p:ph type="sldNum" sz="quarter" idx="12"/>
          </p:nvPr>
        </p:nvSpPr>
        <p:spPr/>
        <p:txBody>
          <a:bodyPr/>
          <a:lstStyle/>
          <a:p>
            <a:fld id="{1B478025-4CD9-4447-B889-BE8F7EDCE0C0}"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80F448B-81D6-4C88-910D-C43F4FC20993}" type="datetimeFigureOut">
              <a:rPr lang="fa-IR" smtClean="0"/>
              <a:t>02/09/1436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229600" y="6477000"/>
            <a:ext cx="762000" cy="246888"/>
          </a:xfrm>
        </p:spPr>
        <p:txBody>
          <a:bodyPr/>
          <a:lstStyle/>
          <a:p>
            <a:fld id="{1B478025-4CD9-4447-B889-BE8F7EDCE0C0}" type="slidenum">
              <a:rPr lang="fa-IR" smtClean="0"/>
              <a:t>‹#›</a:t>
            </a:fld>
            <a:endParaRPr lang="fa-I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80F448B-81D6-4C88-910D-C43F4FC20993}" type="datetimeFigureOut">
              <a:rPr lang="fa-IR" smtClean="0"/>
              <a:t>02/09/1436</a:t>
            </a:fld>
            <a:endParaRPr lang="fa-IR"/>
          </a:p>
        </p:txBody>
      </p:sp>
      <p:sp>
        <p:nvSpPr>
          <p:cNvPr id="21" name="Footer Placeholder 20"/>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B478025-4CD9-4447-B889-BE8F7EDCE0C0}"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80F448B-81D6-4C88-910D-C43F4FC20993}" type="datetimeFigureOut">
              <a:rPr lang="fa-IR" smtClean="0"/>
              <a:t>02/09/1436</a:t>
            </a:fld>
            <a:endParaRPr lang="fa-IR"/>
          </a:p>
        </p:txBody>
      </p:sp>
      <p:sp>
        <p:nvSpPr>
          <p:cNvPr id="24" name="Footer Placeholder 23"/>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B478025-4CD9-4447-B889-BE8F7EDCE0C0}"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80F448B-81D6-4C88-910D-C43F4FC20993}" type="datetimeFigureOut">
              <a:rPr lang="fa-IR" smtClean="0"/>
              <a:t>02/09/1436</a:t>
            </a:fld>
            <a:endParaRPr lang="fa-IR"/>
          </a:p>
        </p:txBody>
      </p:sp>
      <p:sp>
        <p:nvSpPr>
          <p:cNvPr id="29" name="Footer Placeholder 28"/>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B478025-4CD9-4447-B889-BE8F7EDCE0C0}"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80F448B-81D6-4C88-910D-C43F4FC20993}" type="datetimeFigureOut">
              <a:rPr lang="fa-IR" smtClean="0"/>
              <a:t>02/09/1436</a:t>
            </a:fld>
            <a:endParaRPr lang="fa-IR"/>
          </a:p>
        </p:txBody>
      </p:sp>
      <p:sp>
        <p:nvSpPr>
          <p:cNvPr id="5" name="Footer Placeholder 4"/>
          <p:cNvSpPr>
            <a:spLocks noGrp="1"/>
          </p:cNvSpPr>
          <p:nvPr>
            <p:ph type="ftr" sz="quarter" idx="11"/>
          </p:nvPr>
        </p:nvSpPr>
        <p:spPr/>
        <p:txBody>
          <a:bodyPr/>
          <a:lstStyle/>
          <a:p>
            <a:endParaRPr lang="fa-IR"/>
          </a:p>
        </p:txBody>
      </p:sp>
      <p:sp>
        <p:nvSpPr>
          <p:cNvPr id="31" name="Slide Number Placeholder 30"/>
          <p:cNvSpPr>
            <a:spLocks noGrp="1"/>
          </p:cNvSpPr>
          <p:nvPr>
            <p:ph type="sldNum" sz="quarter" idx="12"/>
          </p:nvPr>
        </p:nvSpPr>
        <p:spPr/>
        <p:txBody>
          <a:bodyPr/>
          <a:lstStyle/>
          <a:p>
            <a:fld id="{1B478025-4CD9-4447-B889-BE8F7EDCE0C0}" type="slidenum">
              <a:rPr lang="fa-IR" smtClean="0"/>
              <a:t>‹#›</a:t>
            </a:fld>
            <a:endParaRPr lang="fa-I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80F448B-81D6-4C88-910D-C43F4FC20993}" type="datetimeFigureOut">
              <a:rPr lang="fa-IR" smtClean="0"/>
              <a:t>02/09/1436</a:t>
            </a:fld>
            <a:endParaRPr lang="fa-I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a-I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B478025-4CD9-4447-B889-BE8F7EDCE0C0}" type="slidenum">
              <a:rPr lang="fa-IR" smtClean="0"/>
              <a:t>‹#›</a:t>
            </a:fld>
            <a:endParaRPr lang="fa-I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786058"/>
            <a:ext cx="8458200" cy="1222375"/>
          </a:xfrm>
        </p:spPr>
        <p:txBody>
          <a:bodyPr/>
          <a:lstStyle/>
          <a:p>
            <a:pPr algn="ctr"/>
            <a:r>
              <a:rPr lang="fa-IR" b="1" dirty="0" smtClean="0"/>
              <a:t>مراحل اجرای شیوه ی محوری </a:t>
            </a:r>
            <a:r>
              <a:rPr lang="en-US" dirty="0" smtClean="0"/>
              <a:t/>
            </a:r>
            <a:br>
              <a:rPr lang="en-US" dirty="0" smtClean="0"/>
            </a:br>
            <a:endParaRPr lang="fa-IR" dirty="0"/>
          </a:p>
        </p:txBody>
      </p:sp>
      <p:sp>
        <p:nvSpPr>
          <p:cNvPr id="3" name="Subtitle 2"/>
          <p:cNvSpPr>
            <a:spLocks noGrp="1"/>
          </p:cNvSpPr>
          <p:nvPr>
            <p:ph type="subTitle" idx="1"/>
          </p:nvPr>
        </p:nvSpPr>
        <p:spPr>
          <a:xfrm>
            <a:off x="285720" y="714356"/>
            <a:ext cx="8458200" cy="914400"/>
          </a:xfrm>
          <a:solidFill>
            <a:schemeClr val="tx2">
              <a:lumMod val="60000"/>
              <a:lumOff val="40000"/>
            </a:schemeClr>
          </a:solidFill>
          <a:ln>
            <a:solidFill>
              <a:schemeClr val="accent3">
                <a:lumMod val="50000"/>
              </a:schemeClr>
            </a:solidFill>
          </a:ln>
        </p:spPr>
        <p:txBody>
          <a:bodyPr>
            <a:normAutofit/>
          </a:bodyPr>
          <a:lstStyle/>
          <a:p>
            <a:pPr algn="ctr"/>
            <a:r>
              <a:rPr lang="fa-IR" sz="4800" dirty="0" smtClean="0">
                <a:cs typeface="2  Lotus" pitchFamily="2" charset="-78"/>
              </a:rPr>
              <a:t>بسم الله الرحمن الرحیم</a:t>
            </a:r>
            <a:endParaRPr lang="fa-IR" sz="4800" dirty="0">
              <a:cs typeface="2  Lotus" pitchFamily="2" charset="-78"/>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70000" lnSpcReduction="20000"/>
          </a:bodyPr>
          <a:lstStyle/>
          <a:p>
            <a:pPr lvl="0" algn="just">
              <a:buNone/>
            </a:pPr>
            <a:r>
              <a:rPr lang="fa-IR" b="1" dirty="0" smtClean="0">
                <a:solidFill>
                  <a:schemeClr val="tx1"/>
                </a:solidFill>
                <a:cs typeface="2  Lotus" pitchFamily="2" charset="-78"/>
              </a:rPr>
              <a:t>7-معلم </a:t>
            </a:r>
            <a:r>
              <a:rPr lang="fa-IR" b="1" dirty="0" smtClean="0">
                <a:solidFill>
                  <a:schemeClr val="tx1"/>
                </a:solidFill>
                <a:cs typeface="2  Lotus" pitchFamily="2" charset="-78"/>
              </a:rPr>
              <a:t>دانش آموزان محور(3) یعنی پایه ی سومی ها را به جلوی کلاس می خواند. ابتدا فعالیت شماره ی (1) آن ها را که درآغاز جلسه از دانش آموزان خواسته شده بود آن را در (30 ) دقیقه انجام دهند، بررسی می کند. </a:t>
            </a:r>
            <a:endParaRPr lang="fa-IR" b="1" dirty="0" smtClean="0">
              <a:solidFill>
                <a:schemeClr val="tx1"/>
              </a:solidFill>
              <a:cs typeface="2  Lotus" pitchFamily="2" charset="-78"/>
            </a:endParaRPr>
          </a:p>
          <a:p>
            <a:pPr lvl="0" algn="just">
              <a:buNone/>
            </a:pPr>
            <a:endParaRPr lang="en-US" dirty="0" smtClean="0">
              <a:solidFill>
                <a:schemeClr val="tx1"/>
              </a:solidFill>
              <a:cs typeface="2  Lotus" pitchFamily="2" charset="-78"/>
            </a:endParaRPr>
          </a:p>
          <a:p>
            <a:pPr algn="just"/>
            <a:r>
              <a:rPr lang="fa-IR" b="1" dirty="0" smtClean="0">
                <a:solidFill>
                  <a:schemeClr val="tx1"/>
                </a:solidFill>
                <a:cs typeface="2  Lotus" pitchFamily="2" charset="-78"/>
              </a:rPr>
              <a:t>از آن ها می خواهد هر کدام نتایج کار خود را درفعالیت انجام شده به کلاس گزارش کنند. سپس تدریس پایه ی سوم را دراین جلسه برابر روشی که در طراحی آموزشی پیش بینی کرده بود آغاز می کند. </a:t>
            </a:r>
            <a:endParaRPr lang="fa-IR" b="1" dirty="0" smtClean="0">
              <a:solidFill>
                <a:schemeClr val="tx1"/>
              </a:solidFill>
              <a:cs typeface="2  Lotus" pitchFamily="2" charset="-78"/>
            </a:endParaRPr>
          </a:p>
          <a:p>
            <a:pPr algn="just"/>
            <a:endParaRPr lang="en-US" dirty="0" smtClean="0">
              <a:solidFill>
                <a:schemeClr val="tx1"/>
              </a:solidFill>
              <a:cs typeface="2  Lotus" pitchFamily="2" charset="-78"/>
            </a:endParaRPr>
          </a:p>
          <a:p>
            <a:pPr algn="just"/>
            <a:r>
              <a:rPr lang="fa-IR" b="1" dirty="0" smtClean="0">
                <a:solidFill>
                  <a:schemeClr val="tx1"/>
                </a:solidFill>
                <a:cs typeface="2  Lotus" pitchFamily="2" charset="-78"/>
              </a:rPr>
              <a:t>در بین کار هرکجا فرصتی به وجود آمددیگر پایه ها را سرکشی می کند. زمان سرکشی نباید به گونه ای باشد که پایه ی سوم درحین تدریس معطل بماند</a:t>
            </a:r>
            <a:r>
              <a:rPr lang="fa-IR" b="1" dirty="0" smtClean="0">
                <a:solidFill>
                  <a:schemeClr val="tx1"/>
                </a:solidFill>
                <a:cs typeface="2  Lotus" pitchFamily="2" charset="-78"/>
              </a:rPr>
              <a:t>.</a:t>
            </a:r>
          </a:p>
          <a:p>
            <a:pPr algn="just"/>
            <a:endParaRPr lang="en-US" dirty="0" smtClean="0">
              <a:solidFill>
                <a:schemeClr val="tx1"/>
              </a:solidFill>
              <a:cs typeface="2  Lotus" pitchFamily="2" charset="-78"/>
            </a:endParaRPr>
          </a:p>
          <a:p>
            <a:pPr algn="just"/>
            <a:r>
              <a:rPr lang="fa-IR" b="1" dirty="0" smtClean="0">
                <a:solidFill>
                  <a:schemeClr val="tx1"/>
                </a:solidFill>
                <a:cs typeface="2  Lotus" pitchFamily="2" charset="-78"/>
              </a:rPr>
              <a:t>وقتی کار تدریس در پایه ی سوم خاتمه یافت، فعالیت شماره (2) و یا پایانی را که قبلاً تهیه کرده بود به آن ها می دهدو می خواهد درچند دقیقه ی پایانی آن را انجام دهند. به دلیل پایان یافتن وقت جلسه، ممکن است فعالیت خاص وطولانی نداشته باشند. بنابراین ادامه ی کارآن ها به انجام تمرین درکتاب درسی ویاتعیین تکلیف درخانه ختم می شود.</a:t>
            </a:r>
            <a:endParaRPr lang="en-US" dirty="0" smtClean="0">
              <a:solidFill>
                <a:schemeClr val="tx1"/>
              </a:solidFill>
              <a:cs typeface="2  Lotus" pitchFamily="2" charset="-78"/>
            </a:endParaRPr>
          </a:p>
          <a:p>
            <a:pPr algn="just"/>
            <a:endParaRPr lang="fa-IR" dirty="0">
              <a:solidFill>
                <a:schemeClr val="tx1"/>
              </a:solidFill>
              <a:cs typeface="2  Lotus" pitchFamily="2" charset="-78"/>
            </a:endParaRP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lvl="0" algn="just">
              <a:buNone/>
            </a:pPr>
            <a:r>
              <a:rPr lang="fa-IR" sz="2400" b="1" dirty="0" smtClean="0">
                <a:solidFill>
                  <a:schemeClr val="tx1"/>
                </a:solidFill>
                <a:cs typeface="2  Lotus" pitchFamily="2" charset="-78"/>
              </a:rPr>
              <a:t>8-در باقی مانده </a:t>
            </a:r>
            <a:r>
              <a:rPr lang="fa-IR" sz="2400" b="1" dirty="0" smtClean="0">
                <a:solidFill>
                  <a:schemeClr val="tx1"/>
                </a:solidFill>
                <a:cs typeface="2  Lotus" pitchFamily="2" charset="-78"/>
              </a:rPr>
              <a:t>ی وقت این جلسه ی از کلاس درس (5دقیقه پایانی) به محورفرعی یعنی پایه های چهارم تا ششم اختصاص دارد. کارآن ها را بررسی می کند و در صورتی که نیاز باشد بازخورد ارائه می کند.</a:t>
            </a:r>
            <a:endParaRPr lang="en-US" sz="2400" dirty="0" smtClean="0">
              <a:solidFill>
                <a:schemeClr val="tx1"/>
              </a:solidFill>
              <a:cs typeface="2  Lotus" pitchFamily="2" charset="-78"/>
            </a:endParaRPr>
          </a:p>
          <a:p>
            <a:pPr algn="just"/>
            <a:endParaRPr lang="fa-IR" sz="2400" dirty="0">
              <a:solidFill>
                <a:schemeClr val="tx1"/>
              </a:solidFill>
              <a:cs typeface="2  Lotus" pitchFamily="2" charset="-78"/>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71546"/>
            <a:ext cx="8686800" cy="5572164"/>
          </a:xfrm>
        </p:spPr>
        <p:txBody>
          <a:bodyPr>
            <a:normAutofit lnSpcReduction="10000"/>
          </a:bodyPr>
          <a:lstStyle/>
          <a:p>
            <a:r>
              <a:rPr lang="fa-IR" sz="2000" b="1" dirty="0" smtClean="0">
                <a:cs typeface="2  Lotus" pitchFamily="2" charset="-78"/>
              </a:rPr>
              <a:t>معلم برای اجرای برنامه به «شیوه ی محوری» درکلاس شش پایه ای که مثال زده شد، کارهای زیر را به ترتیب انجام می دهد</a:t>
            </a:r>
            <a:r>
              <a:rPr lang="fa-IR" sz="2000" b="1" dirty="0" smtClean="0">
                <a:cs typeface="2  Lotus" pitchFamily="2" charset="-78"/>
              </a:rPr>
              <a:t>:</a:t>
            </a:r>
          </a:p>
          <a:p>
            <a:endParaRPr lang="en-US" sz="2000" dirty="0" smtClean="0">
              <a:cs typeface="2  Lotus" pitchFamily="2" charset="-78"/>
            </a:endParaRPr>
          </a:p>
          <a:p>
            <a:pPr>
              <a:buNone/>
            </a:pPr>
            <a:r>
              <a:rPr lang="fa-IR" sz="2000" b="1" dirty="0" smtClean="0">
                <a:cs typeface="2  Lotus" pitchFamily="2" charset="-78"/>
              </a:rPr>
              <a:t>1-قبل </a:t>
            </a:r>
            <a:r>
              <a:rPr lang="fa-IR" sz="2000" b="1" dirty="0" smtClean="0">
                <a:cs typeface="2  Lotus" pitchFamily="2" charset="-78"/>
              </a:rPr>
              <a:t>از شروع تدریس مستقیم درمحور(1)، ابتدا فعالیت شماره ی یک را که از قبل برای دیگر محورهای اصلی تدریس تهیه کرده بود دراختیار هر یک از محورهای اصلی (2و3) این جلسه که دانش آموزان پایه ی دوم و سوم هستند قرارمی دهد. و همچنین تکلیف خودآموزی و تمرینی را هم که برای محور فرعی تهیه کرده است در اختیار دانش آموزان پایه های چهارم تا ششم قرار می دهد. مثلاً فعالیت شماره (1) پایه ی دوم را به آن ها می دهد. و می گوید: </a:t>
            </a:r>
            <a:endParaRPr lang="fa-IR" sz="2000" b="1" dirty="0" smtClean="0">
              <a:cs typeface="2  Lotus" pitchFamily="2" charset="-78"/>
            </a:endParaRPr>
          </a:p>
          <a:p>
            <a:pPr>
              <a:buNone/>
            </a:pPr>
            <a:endParaRPr lang="fa-IR" sz="2000" b="1" dirty="0" smtClean="0">
              <a:cs typeface="2  Lotus" pitchFamily="2" charset="-78"/>
            </a:endParaRPr>
          </a:p>
          <a:p>
            <a:r>
              <a:rPr lang="fa-IR" sz="2000" b="1" dirty="0" smtClean="0">
                <a:cs typeface="2  Lotus" pitchFamily="2" charset="-78"/>
              </a:rPr>
              <a:t>**  </a:t>
            </a:r>
            <a:r>
              <a:rPr lang="fa-IR" sz="2000" b="1" dirty="0" smtClean="0">
                <a:cs typeface="2  Lotus" pitchFamily="2" charset="-78"/>
              </a:rPr>
              <a:t>بچه ها شما باید ابتدا دروقت اول این جلسه چندکار را انجام دهید.</a:t>
            </a:r>
            <a:endParaRPr lang="en-US" sz="2000" dirty="0" smtClean="0">
              <a:cs typeface="2  Lotus" pitchFamily="2" charset="-78"/>
            </a:endParaRPr>
          </a:p>
          <a:p>
            <a:r>
              <a:rPr lang="fa-IR" sz="2000" b="1" dirty="0" smtClean="0">
                <a:cs typeface="2  Lotus" pitchFamily="2" charset="-78"/>
              </a:rPr>
              <a:t>**  من برگه ای را که دستورکارتان را مشخص می کند، دراختیار شما قرار می دهم.  برای انجام دادن این کار( 15) دقیقه وقت دارید. (دستور کارشامل موارد زیر است:)</a:t>
            </a:r>
            <a:endParaRPr lang="en-US" sz="2000" dirty="0" smtClean="0">
              <a:cs typeface="2  Lotus" pitchFamily="2" charset="-78"/>
            </a:endParaRPr>
          </a:p>
          <a:p>
            <a:pPr lvl="0"/>
            <a:r>
              <a:rPr lang="fa-IR" sz="2000" b="1" dirty="0" smtClean="0">
                <a:cs typeface="2  Lotus" pitchFamily="2" charset="-78"/>
              </a:rPr>
              <a:t>شکل پنج جانور مختلف را نقاشی کنید. این نقاشی هر جانور را درمحل زندگی اش نشان دهد. </a:t>
            </a:r>
            <a:endParaRPr lang="en-US" sz="2000" dirty="0" smtClean="0">
              <a:cs typeface="2  Lotus" pitchFamily="2" charset="-78"/>
            </a:endParaRPr>
          </a:p>
          <a:p>
            <a:pPr lvl="0"/>
            <a:r>
              <a:rPr lang="fa-IR" sz="2000" b="1" dirty="0" smtClean="0">
                <a:cs typeface="2  Lotus" pitchFamily="2" charset="-78"/>
              </a:rPr>
              <a:t>فکر می کنید چرا جانورانی را که نقاشی کردید در چنین محل هایی زندگی می کنند؟ نظر خود را در یک جمله بنویسید. </a:t>
            </a:r>
            <a:endParaRPr lang="en-US" sz="2000" dirty="0" smtClean="0">
              <a:cs typeface="2  Lotus" pitchFamily="2" charset="-78"/>
            </a:endParaRPr>
          </a:p>
          <a:p>
            <a:pPr lvl="0"/>
            <a:r>
              <a:rPr lang="fa-IR" sz="2000" b="1" dirty="0" smtClean="0">
                <a:cs typeface="2  Lotus" pitchFamily="2" charset="-78"/>
              </a:rPr>
              <a:t>می توانید با هم درباره ی محل زندگی جانوران گفت و گو کنید.</a:t>
            </a:r>
            <a:endParaRPr lang="en-US" sz="2000" dirty="0" smtClean="0">
              <a:cs typeface="2  Lotus" pitchFamily="2" charset="-78"/>
            </a:endParaRPr>
          </a:p>
          <a:p>
            <a:pPr lvl="0"/>
            <a:r>
              <a:rPr lang="fa-IR" sz="2000" b="1" dirty="0" smtClean="0">
                <a:cs typeface="2  Lotus" pitchFamily="2" charset="-78"/>
              </a:rPr>
              <a:t>نام پنج جانور را که درمحل زندگی شما زندگی می کنند را بنویسید. </a:t>
            </a:r>
            <a:endParaRPr lang="en-US" sz="2000" dirty="0" smtClean="0">
              <a:cs typeface="2  Lotus" pitchFamily="2" charset="-78"/>
            </a:endParaRPr>
          </a:p>
          <a:p>
            <a:endParaRPr lang="fa-IR" sz="2000" dirty="0">
              <a:cs typeface="2  Lotus" pitchFamily="2" charset="-78"/>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857232"/>
            <a:ext cx="8686800" cy="4525963"/>
          </a:xfrm>
        </p:spPr>
        <p:txBody>
          <a:bodyPr>
            <a:noAutofit/>
          </a:bodyPr>
          <a:lstStyle/>
          <a:p>
            <a:endParaRPr lang="fa-IR" sz="1900" b="1" dirty="0" smtClean="0">
              <a:solidFill>
                <a:schemeClr val="tx1"/>
              </a:solidFill>
              <a:cs typeface="2  Lotus" pitchFamily="2" charset="-78"/>
            </a:endParaRPr>
          </a:p>
          <a:p>
            <a:r>
              <a:rPr lang="fa-IR" sz="1900" b="1" dirty="0" smtClean="0">
                <a:solidFill>
                  <a:schemeClr val="tx1"/>
                </a:solidFill>
                <a:cs typeface="2  Lotus" pitchFamily="2" charset="-78"/>
              </a:rPr>
              <a:t>** </a:t>
            </a:r>
            <a:r>
              <a:rPr lang="fa-IR" sz="1900" b="1" dirty="0" smtClean="0">
                <a:solidFill>
                  <a:schemeClr val="tx1"/>
                </a:solidFill>
                <a:cs typeface="2  Lotus" pitchFamily="2" charset="-78"/>
              </a:rPr>
              <a:t>بچه ها، وقتی من پایه ی اول را درس می دهم، شما مشغول انجام دادن فعالیت ها شوید. من در این 15دقیقه به شما سرمی زنم. اگر سوالی داشتید فقط درآن وقت می توانید بپرسید. این فعالیت شما به درس امروز ارتباط دارد. کاملاً به انجام دادن آن دقت کنید. ( معلم پیش بینی کرده است انجام دادن این فعالیت به 15 دقیقه زمان نیاز دارد.) </a:t>
            </a:r>
            <a:endParaRPr lang="en-US" sz="1900" dirty="0" smtClean="0">
              <a:solidFill>
                <a:schemeClr val="tx1"/>
              </a:solidFill>
              <a:cs typeface="2  Lotus" pitchFamily="2" charset="-78"/>
            </a:endParaRPr>
          </a:p>
          <a:p>
            <a:r>
              <a:rPr lang="fa-IR" sz="1900" b="1" dirty="0" smtClean="0">
                <a:solidFill>
                  <a:schemeClr val="tx1"/>
                </a:solidFill>
                <a:cs typeface="2  Lotus" pitchFamily="2" charset="-78"/>
              </a:rPr>
              <a:t>در این شیوه از آموزش، پایه ی دوم هم از همان شروع جلسه ی آموزشی فعال شده اند. زیرا باید برای تمام کردن کارشان در 15 دقیقه، بلافاصله مشغول انجام دادن آن شوند. این نوع آموزش </a:t>
            </a:r>
            <a:r>
              <a:rPr lang="fa-IR" sz="1900" b="1" dirty="0" smtClean="0">
                <a:solidFill>
                  <a:schemeClr val="tx1"/>
                </a:solidFill>
                <a:cs typeface="2  Lotus" pitchFamily="2" charset="-78"/>
              </a:rPr>
              <a:t>غیرمستقیم </a:t>
            </a:r>
            <a:r>
              <a:rPr lang="fa-IR" sz="1900" b="1" dirty="0" smtClean="0">
                <a:solidFill>
                  <a:schemeClr val="tx1"/>
                </a:solidFill>
                <a:cs typeface="2  Lotus" pitchFamily="2" charset="-78"/>
              </a:rPr>
              <a:t>و دانش آموز محوری، خاص کلاس چندپایه است.  </a:t>
            </a:r>
            <a:endParaRPr lang="fa-IR" sz="1900" b="1" dirty="0" smtClean="0">
              <a:solidFill>
                <a:schemeClr val="tx1"/>
              </a:solidFill>
              <a:cs typeface="2  Lotus" pitchFamily="2" charset="-78"/>
            </a:endParaRPr>
          </a:p>
          <a:p>
            <a:endParaRPr lang="fa-IR" sz="1900" b="1" dirty="0" smtClean="0">
              <a:solidFill>
                <a:schemeClr val="tx1"/>
              </a:solidFill>
              <a:cs typeface="2  Lotus" pitchFamily="2" charset="-78"/>
            </a:endParaRPr>
          </a:p>
          <a:p>
            <a:pPr lvl="0">
              <a:buNone/>
            </a:pPr>
            <a:r>
              <a:rPr lang="fa-IR" sz="1900" b="1" dirty="0" smtClean="0">
                <a:solidFill>
                  <a:schemeClr val="tx1"/>
                </a:solidFill>
                <a:cs typeface="2  Lotus" pitchFamily="2" charset="-78"/>
              </a:rPr>
              <a:t>2</a:t>
            </a:r>
            <a:r>
              <a:rPr lang="fa-IR" sz="1900" b="1" dirty="0" smtClean="0">
                <a:solidFill>
                  <a:schemeClr val="tx1"/>
                </a:solidFill>
                <a:cs typeface="2  Lotus" pitchFamily="2" charset="-78"/>
              </a:rPr>
              <a:t>-فعالیت </a:t>
            </a:r>
            <a:r>
              <a:rPr lang="fa-IR" sz="1900" b="1" dirty="0" smtClean="0">
                <a:solidFill>
                  <a:schemeClr val="tx1"/>
                </a:solidFill>
                <a:cs typeface="2  Lotus" pitchFamily="2" charset="-78"/>
              </a:rPr>
              <a:t>شماره ی (1) مربوط به محور(3) یعنی پایه ی سوم راکه ازقبل برای این جلسه ی آموزشی تهیه کرده بود به آن ها می دهد و می گوید: </a:t>
            </a:r>
            <a:endParaRPr lang="en-US" sz="1900" dirty="0" smtClean="0">
              <a:solidFill>
                <a:schemeClr val="tx1"/>
              </a:solidFill>
              <a:cs typeface="2  Lotus" pitchFamily="2" charset="-78"/>
            </a:endParaRPr>
          </a:p>
          <a:p>
            <a:r>
              <a:rPr lang="fa-IR" sz="1900" b="1" dirty="0" smtClean="0">
                <a:solidFill>
                  <a:schemeClr val="tx1"/>
                </a:solidFill>
                <a:cs typeface="2  Lotus" pitchFamily="2" charset="-78"/>
              </a:rPr>
              <a:t>**  بچه ها شما باید ابتدا دراین جلسه چند کار را انجام دهید.</a:t>
            </a:r>
            <a:endParaRPr lang="en-US" sz="1900" dirty="0" smtClean="0">
              <a:solidFill>
                <a:schemeClr val="tx1"/>
              </a:solidFill>
              <a:cs typeface="2  Lotus" pitchFamily="2" charset="-78"/>
            </a:endParaRPr>
          </a:p>
          <a:p>
            <a:r>
              <a:rPr lang="fa-IR" sz="1900" b="1" dirty="0" smtClean="0">
                <a:solidFill>
                  <a:schemeClr val="tx1"/>
                </a:solidFill>
                <a:cs typeface="2  Lotus" pitchFamily="2" charset="-78"/>
              </a:rPr>
              <a:t>**  من برگه ای را که دستورکارتان را مشخص می کند دراختیار شما قرار می دهم. برای انجام دادن کار (30) دقیقه وقت دارید. (دستورکار شامل موارد زیراست :)</a:t>
            </a:r>
            <a:endParaRPr lang="en-US" sz="1900" dirty="0" smtClean="0">
              <a:solidFill>
                <a:schemeClr val="tx1"/>
              </a:solidFill>
              <a:cs typeface="2  Lotus" pitchFamily="2" charset="-78"/>
            </a:endParaRPr>
          </a:p>
          <a:p>
            <a:pPr lvl="0"/>
            <a:r>
              <a:rPr lang="fa-IR" sz="1900" b="1" dirty="0" smtClean="0">
                <a:solidFill>
                  <a:schemeClr val="tx1"/>
                </a:solidFill>
                <a:cs typeface="2  Lotus" pitchFamily="2" charset="-78"/>
              </a:rPr>
              <a:t>بچه ها برای شما متن ساده ای تهیه کردم که به درس امروز هم ارتباط دارد. به دقت مطالعه کنید. در پایان آن چند پرسش طرح شده است بایدبه آن ها پاسخ دهید.</a:t>
            </a:r>
            <a:r>
              <a:rPr lang="fa-IR" sz="1900" dirty="0" smtClean="0">
                <a:solidFill>
                  <a:schemeClr val="tx1"/>
                </a:solidFill>
                <a:cs typeface="2  Lotus" pitchFamily="2" charset="-78"/>
              </a:rPr>
              <a:t> </a:t>
            </a:r>
            <a:r>
              <a:rPr lang="fa-IR" sz="1900" b="1" dirty="0" smtClean="0">
                <a:solidFill>
                  <a:schemeClr val="tx1"/>
                </a:solidFill>
                <a:cs typeface="2  Lotus" pitchFamily="2" charset="-78"/>
              </a:rPr>
              <a:t>(یادآوری: سطح پرسش ها بالا تر است .)</a:t>
            </a:r>
            <a:endParaRPr lang="en-US" sz="1900" dirty="0" smtClean="0">
              <a:solidFill>
                <a:schemeClr val="tx1"/>
              </a:solidFill>
              <a:cs typeface="2  Lotus" pitchFamily="2" charset="-78"/>
            </a:endParaRPr>
          </a:p>
          <a:p>
            <a:pPr lvl="0"/>
            <a:r>
              <a:rPr lang="fa-IR" sz="1900" b="1" dirty="0" smtClean="0">
                <a:solidFill>
                  <a:schemeClr val="tx1"/>
                </a:solidFill>
                <a:cs typeface="2  Lotus" pitchFamily="2" charset="-78"/>
              </a:rPr>
              <a:t>پس از مطالعه باید دو نوع زندگی شهری و روستایی را مقایسه کنید. و نظرتان را درباره ی هر کدام از آن ها در یک جمله بنویسید.</a:t>
            </a:r>
            <a:endParaRPr lang="en-US" sz="1900" dirty="0" smtClean="0">
              <a:solidFill>
                <a:schemeClr val="tx1"/>
              </a:solidFill>
              <a:cs typeface="2  Lotus" pitchFamily="2" charset="-78"/>
            </a:endParaRPr>
          </a:p>
          <a:p>
            <a:endParaRPr lang="fa-IR" sz="1900" dirty="0">
              <a:solidFill>
                <a:schemeClr val="tx1"/>
              </a:solidFill>
              <a:cs typeface="2  Lotus" pitchFamily="2" charset="-78"/>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lvl="0"/>
            <a:r>
              <a:rPr lang="fa-IR" sz="2000" b="1" dirty="0" smtClean="0">
                <a:cs typeface="2  Lotus" pitchFamily="2" charset="-78"/>
              </a:rPr>
              <a:t>جدولی تهیه شده است. باید شباهت ها وتفاوت های این دو نوع زندگی را در آن ثبت کنید. </a:t>
            </a:r>
            <a:endParaRPr lang="en-US" sz="2000" dirty="0" smtClean="0">
              <a:cs typeface="2  Lotus" pitchFamily="2" charset="-78"/>
            </a:endParaRPr>
          </a:p>
          <a:p>
            <a:pPr lvl="0"/>
            <a:r>
              <a:rPr lang="fa-IR" sz="2000" b="1" dirty="0" smtClean="0">
                <a:cs typeface="2  Lotus" pitchFamily="2" charset="-78"/>
              </a:rPr>
              <a:t>در پایان با هم گفت وگو کنید و نظرات خود را با یکدیگر در میان بگذارید. می توانید نظرات خود را روی تابلوی شماره دو کلاس بنویسید. (درصورتی که تابلو در جهت دیگر کلاس روی دیوار نصب باشد.) </a:t>
            </a:r>
            <a:endParaRPr lang="fa-IR" sz="2000" b="1" dirty="0" smtClean="0">
              <a:cs typeface="2  Lotus" pitchFamily="2" charset="-78"/>
            </a:endParaRPr>
          </a:p>
          <a:p>
            <a:pPr lvl="0"/>
            <a:endParaRPr lang="en-US" sz="2000" dirty="0" smtClean="0">
              <a:cs typeface="2  Lotus" pitchFamily="2" charset="-78"/>
            </a:endParaRPr>
          </a:p>
          <a:p>
            <a:r>
              <a:rPr lang="fa-IR" sz="2000" b="1" dirty="0" smtClean="0">
                <a:cs typeface="2  Lotus" pitchFamily="2" charset="-78"/>
              </a:rPr>
              <a:t>** بچه ها تا وقتی که من پایه ی اول و دوم را درس می دهم، شما باید مشغول انجام دادن فعالیت ها باشید. من در این 30 دقیقه چند بار به شما سر می زنم. اگر سوالی داشتید فقط در آن زمان بپرسید. این فعالیت به درس امروز شما ارتباط دارد. کاملا به انجام دادن آن دقت کنید. (معلم پیش بینی کرده است انجام دادن این فعالیت به 30 دقیقه زمان نیاز دارد. پایه ی سوم هم مانند پایه ی دوم از همان شروع جلسه فعال می شوند. زیرا آن ها هم باید بلافاصله مشغول انجام دادن کارشان شوند. تا بتوانند بموقع به پایان برسانند.)</a:t>
            </a:r>
            <a:endParaRPr lang="en-US" sz="2000" dirty="0" smtClean="0">
              <a:cs typeface="2  Lotus" pitchFamily="2" charset="-78"/>
            </a:endParaRPr>
          </a:p>
          <a:p>
            <a:endParaRPr lang="fa-IR" sz="2000" dirty="0">
              <a:cs typeface="2  Lotus" pitchFamily="2" charset="-78"/>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Autofit/>
          </a:bodyPr>
          <a:lstStyle/>
          <a:p>
            <a:pPr lvl="0"/>
            <a:r>
              <a:rPr lang="fa-IR" sz="2000" b="1" dirty="0" smtClean="0">
                <a:solidFill>
                  <a:schemeClr val="tx1"/>
                </a:solidFill>
                <a:cs typeface="2  Lotus" pitchFamily="2" charset="-78"/>
              </a:rPr>
              <a:t>3-همچنین </a:t>
            </a:r>
            <a:r>
              <a:rPr lang="fa-IR" sz="2000" b="1" dirty="0" smtClean="0">
                <a:solidFill>
                  <a:schemeClr val="tx1"/>
                </a:solidFill>
                <a:cs typeface="2  Lotus" pitchFamily="2" charset="-78"/>
              </a:rPr>
              <a:t>به دانش آموزان پایه های چهارم تا ششم که محورفرعی هستند ودراین جلسه درس جدیدی تدریس نمی شود، می گوید : </a:t>
            </a:r>
            <a:endParaRPr lang="en-US" sz="2000" dirty="0" smtClean="0">
              <a:solidFill>
                <a:schemeClr val="tx1"/>
              </a:solidFill>
              <a:cs typeface="2  Lotus" pitchFamily="2" charset="-78"/>
            </a:endParaRPr>
          </a:p>
          <a:p>
            <a:pPr lvl="0"/>
            <a:r>
              <a:rPr lang="fa-IR" sz="2000" b="1" dirty="0" smtClean="0">
                <a:solidFill>
                  <a:schemeClr val="tx1"/>
                </a:solidFill>
                <a:cs typeface="2  Lotus" pitchFamily="2" charset="-78"/>
              </a:rPr>
              <a:t>بچه ها ، دراین جلسه شما (45)دقیقه وقت دارید. تا فعالیت های تعیین شده را انجام دهید. </a:t>
            </a:r>
            <a:endParaRPr lang="en-US" sz="2000" dirty="0" smtClean="0">
              <a:solidFill>
                <a:schemeClr val="tx1"/>
              </a:solidFill>
              <a:cs typeface="2  Lotus" pitchFamily="2" charset="-78"/>
            </a:endParaRPr>
          </a:p>
          <a:p>
            <a:endParaRPr lang="fa-IR" sz="2000" b="1" dirty="0" smtClean="0">
              <a:solidFill>
                <a:schemeClr val="tx1"/>
              </a:solidFill>
              <a:cs typeface="2  Lotus" pitchFamily="2" charset="-78"/>
            </a:endParaRPr>
          </a:p>
          <a:p>
            <a:r>
              <a:rPr lang="fa-IR" sz="2000" b="1" dirty="0" smtClean="0">
                <a:solidFill>
                  <a:schemeClr val="tx1"/>
                </a:solidFill>
                <a:cs typeface="2  Lotus" pitchFamily="2" charset="-78"/>
              </a:rPr>
              <a:t>( </a:t>
            </a:r>
            <a:r>
              <a:rPr lang="fa-IR" sz="2000" b="1" dirty="0" smtClean="0">
                <a:solidFill>
                  <a:schemeClr val="tx1"/>
                </a:solidFill>
                <a:cs typeface="2  Lotus" pitchFamily="2" charset="-78"/>
              </a:rPr>
              <a:t>پایه چهارم ) : </a:t>
            </a:r>
            <a:endParaRPr lang="en-US" sz="2000" dirty="0" smtClean="0">
              <a:solidFill>
                <a:schemeClr val="tx1"/>
              </a:solidFill>
              <a:cs typeface="2  Lotus" pitchFamily="2" charset="-78"/>
            </a:endParaRPr>
          </a:p>
          <a:p>
            <a:r>
              <a:rPr lang="fa-IR" sz="2000" b="1" dirty="0" smtClean="0">
                <a:solidFill>
                  <a:schemeClr val="tx1"/>
                </a:solidFill>
                <a:cs typeface="2  Lotus" pitchFamily="2" charset="-78"/>
              </a:rPr>
              <a:t>= یک  بار متن کتاب فارسی  را که در جلسه ی قبل آموزش داده شد، صامت خوانی کنید.</a:t>
            </a:r>
            <a:endParaRPr lang="en-US" sz="2000" dirty="0" smtClean="0">
              <a:solidFill>
                <a:schemeClr val="tx1"/>
              </a:solidFill>
              <a:cs typeface="2  Lotus" pitchFamily="2" charset="-78"/>
            </a:endParaRPr>
          </a:p>
          <a:p>
            <a:r>
              <a:rPr lang="fa-IR" sz="2000" b="1" dirty="0" smtClean="0">
                <a:solidFill>
                  <a:schemeClr val="tx1"/>
                </a:solidFill>
                <a:cs typeface="2  Lotus" pitchFamily="2" charset="-78"/>
              </a:rPr>
              <a:t>= برگه ای را آماده کردم به ترتیب هر کدام از دستورکار ها را بخوانید.</a:t>
            </a:r>
            <a:endParaRPr lang="en-US" sz="2000" dirty="0" smtClean="0">
              <a:solidFill>
                <a:schemeClr val="tx1"/>
              </a:solidFill>
              <a:cs typeface="2  Lotus" pitchFamily="2" charset="-78"/>
            </a:endParaRPr>
          </a:p>
          <a:p>
            <a:r>
              <a:rPr lang="fa-IR" sz="2000" b="1" dirty="0" smtClean="0">
                <a:solidFill>
                  <a:schemeClr val="tx1"/>
                </a:solidFill>
                <a:cs typeface="2  Lotus" pitchFamily="2" charset="-78"/>
              </a:rPr>
              <a:t>= پاسخ پرسش ها را در برگه ای بنویسید.  (یادآوری: این پرسش ها از نوع تحلیلی و نتیجه گیری هستند.)</a:t>
            </a:r>
            <a:endParaRPr lang="en-US" sz="2000" dirty="0" smtClean="0">
              <a:solidFill>
                <a:schemeClr val="tx1"/>
              </a:solidFill>
              <a:cs typeface="2  Lotus" pitchFamily="2" charset="-78"/>
            </a:endParaRPr>
          </a:p>
          <a:p>
            <a:r>
              <a:rPr lang="fa-IR" sz="2000" b="1" dirty="0" smtClean="0">
                <a:solidFill>
                  <a:schemeClr val="tx1"/>
                </a:solidFill>
                <a:cs typeface="2  Lotus" pitchFamily="2" charset="-78"/>
              </a:rPr>
              <a:t>= معنی کلمه های جدید درس را در واژه نامه پیدا کنید. اگر واژه ها درپایان کتاب درسی نبود، از کتاب فرهنگ لغت موجود در کلاس استفاده کنید. هر کدام از واژه ها را در جمله ای بکار برید.</a:t>
            </a:r>
            <a:endParaRPr lang="en-US" sz="2000" dirty="0" smtClean="0">
              <a:solidFill>
                <a:schemeClr val="tx1"/>
              </a:solidFill>
              <a:cs typeface="2  Lotus" pitchFamily="2" charset="-78"/>
            </a:endParaRPr>
          </a:p>
          <a:p>
            <a:r>
              <a:rPr lang="fa-IR" sz="2000" b="1" dirty="0" smtClean="0">
                <a:solidFill>
                  <a:schemeClr val="tx1"/>
                </a:solidFill>
                <a:cs typeface="2  Lotus" pitchFamily="2" charset="-78"/>
              </a:rPr>
              <a:t>= شما باید متن درس را پس از مطالعه ، درده سطر خلاصه نویسی کنید. (معلم پیش بینی کرده است انجام دادن این فعالیت به 45 دقیقه زمان نیاز دارد.)</a:t>
            </a:r>
            <a:endParaRPr lang="en-US" sz="2000" dirty="0" smtClean="0">
              <a:solidFill>
                <a:schemeClr val="tx1"/>
              </a:solidFill>
              <a:cs typeface="2  Lotus" pitchFamily="2" charset="-78"/>
            </a:endParaRPr>
          </a:p>
          <a:p>
            <a:endParaRPr lang="fa-IR" sz="2000" dirty="0">
              <a:solidFill>
                <a:schemeClr val="tx1"/>
              </a:solidFill>
              <a:cs typeface="2  Lotus" pitchFamily="2" charset="-78"/>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sz="2400" b="1" dirty="0" smtClean="0">
                <a:cs typeface="2  Lotus" pitchFamily="2" charset="-78"/>
              </a:rPr>
              <a:t>پایه پنجم : </a:t>
            </a:r>
            <a:endParaRPr lang="en-US" sz="2400" dirty="0" smtClean="0">
              <a:cs typeface="2  Lotus" pitchFamily="2" charset="-78"/>
            </a:endParaRPr>
          </a:p>
          <a:p>
            <a:pPr>
              <a:buNone/>
            </a:pPr>
            <a:r>
              <a:rPr lang="fa-IR" sz="2400" b="1" dirty="0" smtClean="0">
                <a:cs typeface="2  Lotus" pitchFamily="2" charset="-78"/>
              </a:rPr>
              <a:t> = </a:t>
            </a:r>
            <a:r>
              <a:rPr lang="fa-IR" sz="2400" b="1" dirty="0" smtClean="0">
                <a:cs typeface="2  Lotus" pitchFamily="2" charset="-78"/>
              </a:rPr>
              <a:t>(با توجه به مطالب علوم تجربی در جلسه قبل این پایه ) یک کتاب علمی برای شما تهیه کردم. آن را مطالعه کنید. آن چه را که از متن کتاب علمی فهمیدید با موضوع جلسه ی قبل علوم مقایسه کنید. چه نکات مشترکی با هم دارند. آن ها را فهرست کنید. </a:t>
            </a:r>
            <a:endParaRPr lang="fa-IR" sz="2400" b="1" dirty="0" smtClean="0">
              <a:cs typeface="2  Lotus" pitchFamily="2" charset="-78"/>
            </a:endParaRPr>
          </a:p>
          <a:p>
            <a:endParaRPr lang="en-US" sz="2400" dirty="0" smtClean="0">
              <a:cs typeface="2  Lotus" pitchFamily="2" charset="-78"/>
            </a:endParaRPr>
          </a:p>
          <a:p>
            <a:r>
              <a:rPr lang="fa-IR" sz="2400" b="1" dirty="0" smtClean="0">
                <a:cs typeface="2  Lotus" pitchFamily="2" charset="-78"/>
              </a:rPr>
              <a:t>پایه ششم :</a:t>
            </a:r>
            <a:endParaRPr lang="en-US" sz="2400" dirty="0" smtClean="0">
              <a:cs typeface="2  Lotus" pitchFamily="2" charset="-78"/>
            </a:endParaRPr>
          </a:p>
          <a:p>
            <a:pPr>
              <a:buNone/>
            </a:pPr>
            <a:r>
              <a:rPr lang="fa-IR" sz="2400" b="1" dirty="0" smtClean="0">
                <a:cs typeface="2  Lotus" pitchFamily="2" charset="-78"/>
              </a:rPr>
              <a:t> = </a:t>
            </a:r>
            <a:r>
              <a:rPr lang="fa-IR" sz="2400" b="1" dirty="0" smtClean="0">
                <a:cs typeface="2  Lotus" pitchFamily="2" charset="-78"/>
              </a:rPr>
              <a:t>چند مساله ریاضی انتخاب شد که شبیه مساله های درس قبلی است. آن را حل کنید. مشخص کنید کدام مساله ها راه حل دومی دارند؟</a:t>
            </a:r>
            <a:endParaRPr lang="en-US" sz="2400" dirty="0" smtClean="0">
              <a:cs typeface="2  Lotus" pitchFamily="2" charset="-78"/>
            </a:endParaRPr>
          </a:p>
          <a:p>
            <a:endParaRPr lang="fa-IR" sz="2400" dirty="0">
              <a:cs typeface="2  Lotus" pitchFamily="2" charset="-78"/>
            </a:endParaRPr>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77500" lnSpcReduction="20000"/>
          </a:bodyPr>
          <a:lstStyle/>
          <a:p>
            <a:pPr lvl="0"/>
            <a:r>
              <a:rPr lang="fa-IR" b="1" dirty="0" smtClean="0">
                <a:cs typeface="2  Lotus" pitchFamily="2" charset="-78"/>
              </a:rPr>
              <a:t>4</a:t>
            </a:r>
            <a:r>
              <a:rPr lang="fa-IR" b="1" dirty="0" smtClean="0">
                <a:cs typeface="2  Lotus" pitchFamily="2" charset="-78"/>
              </a:rPr>
              <a:t>- وقتی </a:t>
            </a:r>
            <a:r>
              <a:rPr lang="fa-IR" b="1" dirty="0" smtClean="0">
                <a:cs typeface="2  Lotus" pitchFamily="2" charset="-78"/>
              </a:rPr>
              <a:t>کارتدریس پس از(15)دقیقه درپایه ی اول خاتمه یافت. برای باقی مانده ی وقت جلسه برای این پایه، معلم فعالیتی تعیین می کند و از آنان می خواهد تا پایان وقت جلسه به انجام دادن آن مشغول شوند. مثلاً به آن ها می گوید:</a:t>
            </a:r>
            <a:endParaRPr lang="en-US" dirty="0" smtClean="0">
              <a:cs typeface="2  Lotus" pitchFamily="2" charset="-78"/>
            </a:endParaRPr>
          </a:p>
          <a:p>
            <a:pPr lvl="0">
              <a:buFont typeface="Wingdings" pitchFamily="2" charset="2"/>
              <a:buChar char="v"/>
            </a:pPr>
            <a:r>
              <a:rPr lang="fa-IR" b="1" dirty="0" smtClean="0">
                <a:cs typeface="2  Lotus" pitchFamily="2" charset="-78"/>
              </a:rPr>
              <a:t>    تمرینات </a:t>
            </a:r>
            <a:r>
              <a:rPr lang="fa-IR" b="1" dirty="0" smtClean="0">
                <a:cs typeface="2  Lotus" pitchFamily="2" charset="-78"/>
              </a:rPr>
              <a:t>کتاب درسی را انجام دهید. من به موقع چند باربه شما سرمی زنم. (چون در این زمان از وقت یک جلسه اهداف آموزشی حاصل شد، فعالیت های پایان تدریس آزادانه است. لذا می توان گفت دانش آموزان دراین شیوه فعال هستند.)</a:t>
            </a:r>
            <a:endParaRPr lang="en-US" dirty="0" smtClean="0">
              <a:cs typeface="2  Lotus" pitchFamily="2" charset="-78"/>
            </a:endParaRPr>
          </a:p>
          <a:p>
            <a:pPr lvl="0">
              <a:buFont typeface="Wingdings" pitchFamily="2" charset="2"/>
              <a:buChar char="v"/>
            </a:pPr>
            <a:r>
              <a:rPr lang="fa-IR" b="1" dirty="0" smtClean="0">
                <a:cs typeface="2  Lotus" pitchFamily="2" charset="-78"/>
              </a:rPr>
              <a:t>سپس ازدانش آموزان پایه ی اول می خواهد، از جای خود بلند شوندو به جای محور(2) بروند،تا </a:t>
            </a:r>
            <a:r>
              <a:rPr lang="fa-IR" b="1" dirty="0" smtClean="0">
                <a:cs typeface="2  Lotus" pitchFamily="2" charset="-78"/>
              </a:rPr>
              <a:t>محور(2</a:t>
            </a:r>
            <a:r>
              <a:rPr lang="fa-IR" b="1" dirty="0" smtClean="0">
                <a:cs typeface="2  Lotus" pitchFamily="2" charset="-78"/>
              </a:rPr>
              <a:t>) یعنی پایه دومی ها به جلوی کلاس بیایند.(این تغییر به چنددلیل است. یکی ازآن ها به خاطر تسلط داشتن محور تدریس به تابلوی کلاس و بطور مستقیم با معلم ارتباط داشتن است. لذا هرمحوری که زمان تدریس آنان فرامی رسدباید به جلوی کلاس بیایند.) </a:t>
            </a:r>
            <a:endParaRPr lang="en-US" dirty="0" smtClean="0">
              <a:cs typeface="2  Lotus" pitchFamily="2" charset="-78"/>
            </a:endParaRPr>
          </a:p>
          <a:p>
            <a:endParaRPr lang="fa-IR" dirty="0">
              <a:cs typeface="2  Lotus" pitchFamily="2" charset="-78"/>
            </a:endParaRPr>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lvl="0" algn="just">
              <a:buNone/>
            </a:pPr>
            <a:r>
              <a:rPr lang="fa-IR" sz="2400" b="1" dirty="0" smtClean="0">
                <a:solidFill>
                  <a:schemeClr val="tx1"/>
                </a:solidFill>
                <a:cs typeface="2  Lotus" pitchFamily="2" charset="-78"/>
              </a:rPr>
              <a:t>5-پس </a:t>
            </a:r>
            <a:r>
              <a:rPr lang="fa-IR" sz="2400" b="1" dirty="0" smtClean="0">
                <a:solidFill>
                  <a:schemeClr val="tx1"/>
                </a:solidFill>
                <a:cs typeface="2  Lotus" pitchFamily="2" charset="-78"/>
              </a:rPr>
              <a:t>ازاین که معلم محور(2) یعنی پایه ی دوم را به جلوی کلاس فرا خواند. ابتدا فعالیت شماره (1)آن ها راکه درآغاز جلسه ازدانش آموزان خواسته شده بودآن را در(15) دقیقه اول انجام دهند، بررسی می کند. از آن ها می خواهد هرکدام نتایج کارخود را درفعالیت انجام شده گزارش کنند. سپس تدریس درس علوم پایه ی دوم را دراین جلسه برابرروشی که درطراحی آموزشی پیش بینی کرده بود، آغاز می کند.</a:t>
            </a:r>
            <a:endParaRPr lang="en-US" sz="2400" dirty="0" smtClean="0">
              <a:solidFill>
                <a:schemeClr val="tx1"/>
              </a:solidFill>
              <a:cs typeface="2  Lotus" pitchFamily="2" charset="-78"/>
            </a:endParaRPr>
          </a:p>
          <a:p>
            <a:pPr algn="just">
              <a:buFont typeface="Wingdings" pitchFamily="2" charset="2"/>
              <a:buChar char="ü"/>
            </a:pPr>
            <a:r>
              <a:rPr lang="fa-IR" sz="2400" b="1" dirty="0" smtClean="0">
                <a:solidFill>
                  <a:schemeClr val="tx1"/>
                </a:solidFill>
                <a:cs typeface="2  Lotus" pitchFamily="2" charset="-78"/>
              </a:rPr>
              <a:t>درزمان آموزش پایه ی دوم هرجا فرصتی بوجود آمد، دیگر پایه ها را سرکشی می کند. زمان سرکشی نباید به گونه ای باشد که پایه ی دوم درحین تدریس معطل بماند.      </a:t>
            </a:r>
            <a:endParaRPr lang="en-US" sz="2400" dirty="0">
              <a:solidFill>
                <a:schemeClr val="tx1"/>
              </a:solidFill>
              <a:cs typeface="2  Lotus" pitchFamily="2" charset="-78"/>
            </a:endParaRP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70000" lnSpcReduction="20000"/>
          </a:bodyPr>
          <a:lstStyle/>
          <a:p>
            <a:pPr algn="just">
              <a:buNone/>
            </a:pPr>
            <a:r>
              <a:rPr lang="fa-IR" b="1" dirty="0" smtClean="0">
                <a:solidFill>
                  <a:schemeClr val="tx1"/>
                </a:solidFill>
                <a:cs typeface="2  Lotus" pitchFamily="2" charset="-78"/>
              </a:rPr>
              <a:t>6-وقتی </a:t>
            </a:r>
            <a:r>
              <a:rPr lang="fa-IR" b="1" dirty="0" smtClean="0">
                <a:solidFill>
                  <a:schemeClr val="tx1"/>
                </a:solidFill>
                <a:cs typeface="2  Lotus" pitchFamily="2" charset="-78"/>
              </a:rPr>
              <a:t>کار تدریس در پایه ی دوم خاتمه یافت. فعالیت شماره ی (2) را که قبلاً برای آن ها تهیه کرده بود دراختیار شان قرارمی دهد ومی خواهد تا پایان وقت این جلسه به انجام آن مشغول شوند. مثلا به آن ها می گوید</a:t>
            </a:r>
            <a:r>
              <a:rPr lang="fa-IR" b="1" dirty="0" smtClean="0">
                <a:solidFill>
                  <a:schemeClr val="tx1"/>
                </a:solidFill>
                <a:cs typeface="2  Lotus" pitchFamily="2" charset="-78"/>
              </a:rPr>
              <a:t>:</a:t>
            </a:r>
          </a:p>
          <a:p>
            <a:pPr algn="just">
              <a:buNone/>
            </a:pPr>
            <a:endParaRPr lang="en-US" dirty="0" smtClean="0">
              <a:solidFill>
                <a:schemeClr val="tx1"/>
              </a:solidFill>
              <a:cs typeface="2  Lotus" pitchFamily="2" charset="-78"/>
            </a:endParaRPr>
          </a:p>
          <a:p>
            <a:pPr lvl="0" algn="just"/>
            <a:r>
              <a:rPr lang="en-US" b="1" dirty="0" smtClean="0">
                <a:solidFill>
                  <a:schemeClr val="tx1"/>
                </a:solidFill>
                <a:cs typeface="2  Lotus" pitchFamily="2" charset="-78"/>
              </a:rPr>
              <a:t> </a:t>
            </a:r>
            <a:r>
              <a:rPr lang="fa-IR" b="1" dirty="0" smtClean="0">
                <a:solidFill>
                  <a:schemeClr val="tx1"/>
                </a:solidFill>
                <a:cs typeface="2  Lotus" pitchFamily="2" charset="-78"/>
              </a:rPr>
              <a:t>تصاویری که دراختیارتان قرار داده شد بطور مناسب در جدول بچسبانید. (ممکن است از آن ها بخواهد به انجام دادن فعالیت ها درکتاب درسی بپردازند. همانطور که اشاره شد، فعالیت پس از تدریس برای تمرین کردن جهت تثبیت یادگیری است. زیرا اهداف آموزشی آن درس حاصل شده است</a:t>
            </a:r>
            <a:r>
              <a:rPr lang="fa-IR" b="1" dirty="0" smtClean="0">
                <a:solidFill>
                  <a:schemeClr val="tx1"/>
                </a:solidFill>
                <a:cs typeface="2  Lotus" pitchFamily="2" charset="-78"/>
              </a:rPr>
              <a:t>.)</a:t>
            </a:r>
          </a:p>
          <a:p>
            <a:pPr lvl="0" algn="just"/>
            <a:endParaRPr lang="en-US" dirty="0" smtClean="0">
              <a:solidFill>
                <a:schemeClr val="tx1"/>
              </a:solidFill>
              <a:cs typeface="2  Lotus" pitchFamily="2" charset="-78"/>
            </a:endParaRPr>
          </a:p>
          <a:p>
            <a:pPr lvl="0" algn="just"/>
            <a:r>
              <a:rPr lang="fa-IR" b="1" dirty="0" smtClean="0">
                <a:solidFill>
                  <a:schemeClr val="tx1"/>
                </a:solidFill>
                <a:cs typeface="2  Lotus" pitchFamily="2" charset="-78"/>
              </a:rPr>
              <a:t>از پایه دومی ها می خواهد از جای خود بلند شوندو به جای محور(3) بروند. تا محور(3)یعنی پایه سومی ها به جلوی کلاس بیایند. (درصورتی که بر روی دیگر دیوار های کلاس تابلو باشد، ممکن است نیازی نباشد که کلاس سومی ها یا دیگر محور های اصلی جا به جا شوند. بلکه در همان قسمت کلاس می نشینند. و معلم خود به سراغ آن پایه ها می رود.)</a:t>
            </a:r>
            <a:endParaRPr lang="en-US" dirty="0" smtClean="0">
              <a:solidFill>
                <a:schemeClr val="tx1"/>
              </a:solidFill>
              <a:cs typeface="2  Lotus" pitchFamily="2" charset="-78"/>
            </a:endParaRPr>
          </a:p>
          <a:p>
            <a:pPr algn="just"/>
            <a:endParaRPr lang="fa-IR" dirty="0">
              <a:solidFill>
                <a:schemeClr val="tx1"/>
              </a:solidFill>
              <a:cs typeface="2  Lotus" pitchFamily="2" charset="-78"/>
            </a:endParaRPr>
          </a:p>
        </p:txBody>
      </p:sp>
    </p:spTree>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62</TotalTime>
  <Words>1696</Words>
  <Application>Microsoft Office PowerPoint</Application>
  <PresentationFormat>On-screen Show (4:3)</PresentationFormat>
  <Paragraphs>57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Trek</vt:lpstr>
      <vt:lpstr>مراحل اجرای شیوه ی محوری  </vt:lpstr>
      <vt:lpstr>Slide 2</vt:lpstr>
      <vt:lpstr>Slide 3</vt:lpstr>
      <vt:lpstr>Slide 4</vt:lpstr>
      <vt:lpstr>Slide 5</vt:lpstr>
      <vt:lpstr>Slide 6</vt:lpstr>
      <vt:lpstr>Slide 7</vt:lpstr>
      <vt:lpstr>Slide 8</vt:lpstr>
      <vt:lpstr>Slide 9</vt:lpstr>
      <vt:lpstr>Slide 10</vt:lpstr>
      <vt:lpstr>Slide 11</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davood</dc:creator>
  <cp:lastModifiedBy>davood</cp:lastModifiedBy>
  <cp:revision>8</cp:revision>
  <dcterms:created xsi:type="dcterms:W3CDTF">2014-11-30T21:06:12Z</dcterms:created>
  <dcterms:modified xsi:type="dcterms:W3CDTF">2014-11-30T22:08:30Z</dcterms:modified>
</cp:coreProperties>
</file>