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3/9/2020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2217" y="412125"/>
            <a:ext cx="7766936" cy="1068946"/>
          </a:xfrm>
        </p:spPr>
        <p:txBody>
          <a:bodyPr/>
          <a:lstStyle/>
          <a:p>
            <a:pPr algn="ctr"/>
            <a:r>
              <a:rPr lang="fa-IR" sz="6000" dirty="0" smtClean="0">
                <a:cs typeface="B Titr" panose="00000700000000000000" pitchFamily="2" charset="-78"/>
              </a:rPr>
              <a:t>آموزش و پرورش فراگیر(2)</a:t>
            </a:r>
            <a:endParaRPr lang="en-US" sz="6000" dirty="0">
              <a:cs typeface="B Titr"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9284" y="1674254"/>
            <a:ext cx="3639701" cy="4762500"/>
          </a:xfrm>
          <a:prstGeom prst="rect">
            <a:avLst/>
          </a:prstGeom>
        </p:spPr>
      </p:pic>
    </p:spTree>
    <p:extLst>
      <p:ext uri="{BB962C8B-B14F-4D97-AF65-F5344CB8AC3E}">
        <p14:creationId xmlns:p14="http://schemas.microsoft.com/office/powerpoint/2010/main" val="3652901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13386"/>
            <a:ext cx="8596668" cy="845713"/>
          </a:xfrm>
        </p:spPr>
        <p:txBody>
          <a:bodyPr/>
          <a:lstStyle/>
          <a:p>
            <a:pPr algn="r" rtl="1"/>
            <a:r>
              <a:rPr lang="fa-IR" dirty="0" smtClean="0">
                <a:cs typeface="B Homa" panose="00000400000000000000" pitchFamily="2" charset="-78"/>
              </a:rPr>
              <a:t>انواع </a:t>
            </a:r>
            <a:r>
              <a:rPr lang="fa-IR" dirty="0">
                <a:cs typeface="B Homa" panose="00000400000000000000" pitchFamily="2" charset="-78"/>
              </a:rPr>
              <a:t>تلفیق سازی</a:t>
            </a:r>
            <a:endParaRPr lang="en-US" dirty="0">
              <a:cs typeface="B Homa" panose="00000400000000000000" pitchFamily="2" charset="-78"/>
            </a:endParaRPr>
          </a:p>
        </p:txBody>
      </p:sp>
      <p:sp>
        <p:nvSpPr>
          <p:cNvPr id="3" name="Content Placeholder 2"/>
          <p:cNvSpPr>
            <a:spLocks noGrp="1"/>
          </p:cNvSpPr>
          <p:nvPr>
            <p:ph idx="1"/>
          </p:nvPr>
        </p:nvSpPr>
        <p:spPr>
          <a:xfrm>
            <a:off x="677334" y="1004553"/>
            <a:ext cx="8596668" cy="5447762"/>
          </a:xfrm>
        </p:spPr>
        <p:txBody>
          <a:bodyPr>
            <a:normAutofit/>
          </a:bodyPr>
          <a:lstStyle/>
          <a:p>
            <a:pPr algn="r" rtl="1">
              <a:buFont typeface="Wingdings" panose="05000000000000000000" pitchFamily="2" charset="2"/>
              <a:buChar char="Ø"/>
            </a:pPr>
            <a:r>
              <a:rPr lang="fa-IR" sz="2400" b="1" dirty="0">
                <a:effectLst>
                  <a:outerShdw blurRad="38100" dist="38100" dir="2700000" algn="tl">
                    <a:srgbClr val="000000">
                      <a:alpha val="43137"/>
                    </a:srgbClr>
                  </a:outerShdw>
                </a:effectLst>
                <a:cs typeface="B Lotus" panose="00000400000000000000" pitchFamily="2" charset="-78"/>
              </a:rPr>
              <a:t>تلفیق </a:t>
            </a:r>
            <a:r>
              <a:rPr lang="fa-IR" sz="2400" b="1" dirty="0" smtClean="0">
                <a:effectLst>
                  <a:outerShdw blurRad="38100" dist="38100" dir="2700000" algn="tl">
                    <a:srgbClr val="000000">
                      <a:alpha val="43137"/>
                    </a:srgbClr>
                  </a:outerShdw>
                </a:effectLst>
                <a:cs typeface="B Lotus" panose="00000400000000000000" pitchFamily="2" charset="-78"/>
              </a:rPr>
              <a:t>سازی مکانی:</a:t>
            </a:r>
          </a:p>
          <a:p>
            <a:pPr marL="0" indent="0" algn="r" rtl="1">
              <a:buNone/>
            </a:pPr>
            <a:r>
              <a:rPr lang="fa-IR" sz="2400" dirty="0" smtClean="0">
                <a:cs typeface="B Lotus" panose="00000400000000000000" pitchFamily="2" charset="-78"/>
              </a:rPr>
              <a:t>به کودکان استثنایی ناتوان در همان جایی باید مورد آموزش و پرورش قرار گیرند که کودکان مدارس عادی تعلیم می بینند اما در واحد ها یا مدارس جدا.</a:t>
            </a:r>
          </a:p>
          <a:p>
            <a:pPr algn="r" rtl="1">
              <a:buFont typeface="Wingdings" panose="05000000000000000000" pitchFamily="2" charset="2"/>
              <a:buChar char="Ø"/>
            </a:pPr>
            <a:r>
              <a:rPr lang="fa-IR" sz="2400" b="1" dirty="0">
                <a:effectLst>
                  <a:outerShdw blurRad="38100" dist="38100" dir="2700000" algn="tl">
                    <a:srgbClr val="000000">
                      <a:alpha val="43137"/>
                    </a:srgbClr>
                  </a:outerShdw>
                </a:effectLst>
                <a:cs typeface="B Lotus" panose="00000400000000000000" pitchFamily="2" charset="-78"/>
              </a:rPr>
              <a:t>تلفیق </a:t>
            </a:r>
            <a:r>
              <a:rPr lang="fa-IR" sz="2400" b="1" dirty="0" smtClean="0">
                <a:effectLst>
                  <a:outerShdw blurRad="38100" dist="38100" dir="2700000" algn="tl">
                    <a:srgbClr val="000000">
                      <a:alpha val="43137"/>
                    </a:srgbClr>
                  </a:outerShdw>
                </a:effectLst>
                <a:cs typeface="B Lotus" panose="00000400000000000000" pitchFamily="2" charset="-78"/>
              </a:rPr>
              <a:t>سازی اجتماعی:</a:t>
            </a:r>
          </a:p>
          <a:p>
            <a:pPr marL="0" indent="0" algn="r" rtl="1">
              <a:buNone/>
            </a:pPr>
            <a:r>
              <a:rPr lang="fa-IR" sz="2400" dirty="0" smtClean="0">
                <a:cs typeface="B Lotus" panose="00000400000000000000" pitchFamily="2" charset="-78"/>
              </a:rPr>
              <a:t>مبادله و تعاملات اجتماعی در طول بازی و خارج از فعالیتهای تحصیلی انجام می گیرد اما تعلیم و تربیت رسمی در مکانهای مختلف انجام می شود.</a:t>
            </a:r>
          </a:p>
          <a:p>
            <a:pPr algn="r" rtl="1">
              <a:buFont typeface="Wingdings" panose="05000000000000000000" pitchFamily="2" charset="2"/>
              <a:buChar char="Ø"/>
            </a:pPr>
            <a:r>
              <a:rPr lang="fa-IR" sz="2400" b="1" dirty="0">
                <a:effectLst>
                  <a:outerShdw blurRad="38100" dist="38100" dir="2700000" algn="tl">
                    <a:srgbClr val="000000">
                      <a:alpha val="43137"/>
                    </a:srgbClr>
                  </a:outerShdw>
                </a:effectLst>
                <a:cs typeface="B Lotus" panose="00000400000000000000" pitchFamily="2" charset="-78"/>
              </a:rPr>
              <a:t>تلفیق </a:t>
            </a:r>
            <a:r>
              <a:rPr lang="fa-IR" sz="2400" b="1" dirty="0" smtClean="0">
                <a:effectLst>
                  <a:outerShdw blurRad="38100" dist="38100" dir="2700000" algn="tl">
                    <a:srgbClr val="000000">
                      <a:alpha val="43137"/>
                    </a:srgbClr>
                  </a:outerShdw>
                </a:effectLst>
                <a:cs typeface="B Lotus" panose="00000400000000000000" pitchFamily="2" charset="-78"/>
              </a:rPr>
              <a:t>سازی کنشی:</a:t>
            </a:r>
          </a:p>
          <a:p>
            <a:pPr marL="0" indent="0" algn="r" rtl="1">
              <a:buNone/>
            </a:pPr>
            <a:r>
              <a:rPr lang="fa-IR" sz="2400" dirty="0" smtClean="0">
                <a:cs typeface="B Lotus" panose="00000400000000000000" pitchFamily="2" charset="-78"/>
              </a:rPr>
              <a:t>کودکان استثنایی ناتوان به کلاسهای درس معمولی می روند و در کلیه فعالیتهای مدرسه با دیگر دانش آموزان مشارکت می کنند.برنامه درسی مشترک است و این کودکان از فعالیت های تحصیلی محروم یا جدا نمی شوند.</a:t>
            </a:r>
          </a:p>
          <a:p>
            <a:pPr marL="0" indent="0" algn="r" rtl="1">
              <a:buNone/>
            </a:pPr>
            <a:endParaRPr lang="fa-IR" dirty="0" smtClean="0"/>
          </a:p>
          <a:p>
            <a:pPr marL="0" indent="0" algn="r" rtl="1">
              <a:buNone/>
            </a:pPr>
            <a:endParaRPr lang="en-US" dirty="0"/>
          </a:p>
        </p:txBody>
      </p:sp>
    </p:spTree>
    <p:extLst>
      <p:ext uri="{BB962C8B-B14F-4D97-AF65-F5344CB8AC3E}">
        <p14:creationId xmlns:p14="http://schemas.microsoft.com/office/powerpoint/2010/main" val="2746273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12124"/>
            <a:ext cx="8596668" cy="5629239"/>
          </a:xfrm>
        </p:spPr>
        <p:txBody>
          <a:bodyPr>
            <a:normAutofit/>
          </a:bodyPr>
          <a:lstStyle/>
          <a:p>
            <a:pPr algn="r" rtl="1">
              <a:lnSpc>
                <a:spcPct val="150000"/>
              </a:lnSpc>
              <a:buFont typeface="Wingdings" panose="05000000000000000000" pitchFamily="2" charset="2"/>
              <a:buChar char="q"/>
            </a:pPr>
            <a:r>
              <a:rPr lang="fa-IR" sz="2400" dirty="0" smtClean="0">
                <a:cs typeface="B Lotus" panose="00000400000000000000" pitchFamily="2" charset="-78"/>
              </a:rPr>
              <a:t>وارنک تاکید می کند که برای اجرای موفق تلفیق سازی به تشخیص و تمیز به نفع کودکان استثنایی ناتوان نیاز داریم. ملاکها عبارتند از:</a:t>
            </a:r>
          </a:p>
          <a:p>
            <a:pPr algn="r" rtl="1">
              <a:lnSpc>
                <a:spcPct val="150000"/>
              </a:lnSpc>
              <a:buFont typeface="Wingdings" panose="05000000000000000000" pitchFamily="2" charset="2"/>
              <a:buChar char="v"/>
            </a:pPr>
            <a:r>
              <a:rPr lang="fa-IR" sz="2400" dirty="0" smtClean="0">
                <a:cs typeface="B Lotus" panose="00000400000000000000" pitchFamily="2" charset="-78"/>
              </a:rPr>
              <a:t>والدین باید با تصمیمات مربوط به کارگماری دانش آموزان موافق باشند.</a:t>
            </a:r>
          </a:p>
          <a:p>
            <a:pPr algn="r" rtl="1">
              <a:lnSpc>
                <a:spcPct val="150000"/>
              </a:lnSpc>
              <a:buFont typeface="Wingdings" panose="05000000000000000000" pitchFamily="2" charset="2"/>
              <a:buChar char="v"/>
            </a:pPr>
            <a:r>
              <a:rPr lang="fa-IR" sz="2400" dirty="0" smtClean="0">
                <a:cs typeface="B Lotus" panose="00000400000000000000" pitchFamily="2" charset="-78"/>
              </a:rPr>
              <a:t>تصمیمات مربوط به ادغام باید تصمیمات عملی باشند.</a:t>
            </a:r>
          </a:p>
          <a:p>
            <a:pPr algn="r" rtl="1">
              <a:lnSpc>
                <a:spcPct val="150000"/>
              </a:lnSpc>
              <a:buFont typeface="Wingdings" panose="05000000000000000000" pitchFamily="2" charset="2"/>
              <a:buChar char="v"/>
            </a:pPr>
            <a:r>
              <a:rPr lang="fa-IR" sz="2400" dirty="0" smtClean="0">
                <a:cs typeface="B Lotus" panose="00000400000000000000" pitchFamily="2" charset="-78"/>
              </a:rPr>
              <a:t>تصمیمات باید از لحاظ تربیتی کارآمد باشند و به طور غیر معقول گران نباشند.</a:t>
            </a:r>
          </a:p>
          <a:p>
            <a:pPr algn="r" rtl="1">
              <a:lnSpc>
                <a:spcPct val="150000"/>
              </a:lnSpc>
              <a:buFont typeface="Wingdings" panose="05000000000000000000" pitchFamily="2" charset="2"/>
              <a:buChar char="§"/>
            </a:pPr>
            <a:r>
              <a:rPr lang="fa-IR" sz="2400" dirty="0" smtClean="0">
                <a:cs typeface="B Lotus" panose="00000400000000000000" pitchFamily="2" charset="-78"/>
              </a:rPr>
              <a:t>مشکل این ملاکها این است که اغلب تشخیص دقیق آنچه که عملی است و یا به طور غیر معقول گران نمی باشند، مشکل است.</a:t>
            </a:r>
            <a:endParaRPr lang="en-US" sz="2400" dirty="0">
              <a:cs typeface="B Lotus" panose="00000400000000000000" pitchFamily="2" charset="-78"/>
            </a:endParaRPr>
          </a:p>
        </p:txBody>
      </p:sp>
    </p:spTree>
    <p:extLst>
      <p:ext uri="{BB962C8B-B14F-4D97-AF65-F5344CB8AC3E}">
        <p14:creationId xmlns:p14="http://schemas.microsoft.com/office/powerpoint/2010/main" val="900115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3184"/>
            <a:ext cx="8596668" cy="811368"/>
          </a:xfrm>
        </p:spPr>
        <p:txBody>
          <a:bodyPr>
            <a:normAutofit fontScale="90000"/>
          </a:bodyPr>
          <a:lstStyle/>
          <a:p>
            <a:pPr algn="ctr" rtl="1"/>
            <a:r>
              <a:rPr lang="fa-IR" dirty="0" smtClean="0">
                <a:solidFill>
                  <a:srgbClr val="C00000"/>
                </a:solidFill>
                <a:cs typeface="B Titr" panose="00000700000000000000" pitchFamily="2" charset="-78"/>
              </a:rPr>
              <a:t>سه نکته مهم</a:t>
            </a:r>
            <a:br>
              <a:rPr lang="fa-IR" dirty="0" smtClean="0">
                <a:solidFill>
                  <a:srgbClr val="C00000"/>
                </a:solidFill>
                <a:cs typeface="B Titr" panose="00000700000000000000" pitchFamily="2" charset="-78"/>
              </a:rPr>
            </a:br>
            <a:r>
              <a:rPr lang="fa-IR" dirty="0" smtClean="0">
                <a:solidFill>
                  <a:srgbClr val="00B050"/>
                </a:solidFill>
                <a:cs typeface="B Titr" panose="00000700000000000000" pitchFamily="2" charset="-78"/>
              </a:rPr>
              <a:t> در ارتباط با </a:t>
            </a:r>
            <a:r>
              <a:rPr lang="fa-IR" dirty="0">
                <a:solidFill>
                  <a:srgbClr val="00B050"/>
                </a:solidFill>
                <a:cs typeface="B Titr" panose="00000700000000000000" pitchFamily="2" charset="-78"/>
              </a:rPr>
              <a:t>تلفیق </a:t>
            </a:r>
            <a:r>
              <a:rPr lang="fa-IR" dirty="0" smtClean="0">
                <a:solidFill>
                  <a:srgbClr val="00B050"/>
                </a:solidFill>
                <a:cs typeface="B Titr" panose="00000700000000000000" pitchFamily="2" charset="-78"/>
              </a:rPr>
              <a:t>سازی و اصطلاحات وابسته عادی سازی و بهنجارسازی </a:t>
            </a:r>
            <a:endParaRPr lang="en-US" dirty="0">
              <a:solidFill>
                <a:srgbClr val="00B050"/>
              </a:solidFill>
              <a:cs typeface="B Titr" panose="00000700000000000000" pitchFamily="2" charset="-78"/>
            </a:endParaRPr>
          </a:p>
        </p:txBody>
      </p:sp>
      <p:sp>
        <p:nvSpPr>
          <p:cNvPr id="3" name="Content Placeholder 2"/>
          <p:cNvSpPr>
            <a:spLocks noGrp="1"/>
          </p:cNvSpPr>
          <p:nvPr>
            <p:ph idx="1"/>
          </p:nvPr>
        </p:nvSpPr>
        <p:spPr>
          <a:xfrm>
            <a:off x="677334" y="1635617"/>
            <a:ext cx="8596668" cy="4405745"/>
          </a:xfrm>
        </p:spPr>
        <p:txBody>
          <a:bodyPr>
            <a:noAutofit/>
          </a:bodyPr>
          <a:lstStyle/>
          <a:p>
            <a:pPr marL="0" indent="0" algn="just" rtl="1">
              <a:lnSpc>
                <a:spcPct val="150000"/>
              </a:lnSpc>
              <a:buNone/>
            </a:pPr>
            <a:r>
              <a:rPr lang="fa-IR" sz="2400" dirty="0" smtClean="0">
                <a:cs typeface="B Lotus" panose="00000400000000000000" pitchFamily="2" charset="-78"/>
              </a:rPr>
              <a:t>اول اینکه </a:t>
            </a:r>
            <a:r>
              <a:rPr lang="fa-IR" sz="2400" dirty="0">
                <a:cs typeface="B Lotus" panose="00000400000000000000" pitchFamily="2" charset="-78"/>
              </a:rPr>
              <a:t>تلفیق </a:t>
            </a:r>
            <a:r>
              <a:rPr lang="fa-IR" sz="2400" dirty="0" smtClean="0">
                <a:cs typeface="B Lotus" panose="00000400000000000000" pitchFamily="2" charset="-78"/>
              </a:rPr>
              <a:t>سازی اصطلاح ارزشیابانه است بدین معنا که اصطلاح تلفیق سازی را نمی توان بدون ارجاع به ملاحظات اخلاقی و ارزشی روشن نمود چرا که برنامه های تلفیق سازی متضمن داوری های ارزشی در مورد انواع آموزش و پرورش مناسب برای انواع دانش آموزان مبتلا به انواع مختلف معلولیت ها و نیازهای تربیتی متفاوت است. ارزشها در تصمیمات مربوط به معنای همزاد با مفاهیم مربوط به سیاستهای </a:t>
            </a:r>
            <a:r>
              <a:rPr lang="fa-IR" sz="2400" dirty="0">
                <a:cs typeface="B Lotus" panose="00000400000000000000" pitchFamily="2" charset="-78"/>
              </a:rPr>
              <a:t>تلفیق </a:t>
            </a:r>
            <a:r>
              <a:rPr lang="fa-IR" sz="2400" dirty="0" smtClean="0">
                <a:cs typeface="B Lotus" panose="00000400000000000000" pitchFamily="2" charset="-78"/>
              </a:rPr>
              <a:t>سازی مداخله می کنند برای مثال معنای اصطلاحات </a:t>
            </a:r>
            <a:r>
              <a:rPr lang="fa-IR" sz="2400" u="sng" dirty="0" smtClean="0">
                <a:cs typeface="B Lotus" panose="00000400000000000000" pitchFamily="2" charset="-78"/>
              </a:rPr>
              <a:t>عملی</a:t>
            </a:r>
            <a:r>
              <a:rPr lang="fa-IR" sz="2400" dirty="0" smtClean="0">
                <a:cs typeface="B Lotus" panose="00000400000000000000" pitchFamily="2" charset="-78"/>
              </a:rPr>
              <a:t> و </a:t>
            </a:r>
            <a:r>
              <a:rPr lang="fa-IR" sz="2400" u="sng" dirty="0" smtClean="0">
                <a:cs typeface="B Lotus" panose="00000400000000000000" pitchFamily="2" charset="-78"/>
              </a:rPr>
              <a:t>به طور غیر معقول </a:t>
            </a:r>
            <a:r>
              <a:rPr lang="fa-IR" sz="2400" dirty="0" smtClean="0">
                <a:cs typeface="B Lotus" panose="00000400000000000000" pitchFamily="2" charset="-78"/>
              </a:rPr>
              <a:t>گران ناظر بر همین ماجراست.</a:t>
            </a:r>
          </a:p>
        </p:txBody>
      </p:sp>
    </p:spTree>
    <p:extLst>
      <p:ext uri="{BB962C8B-B14F-4D97-AF65-F5344CB8AC3E}">
        <p14:creationId xmlns:p14="http://schemas.microsoft.com/office/powerpoint/2010/main" val="624037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89397"/>
            <a:ext cx="8596668" cy="5551965"/>
          </a:xfrm>
        </p:spPr>
        <p:txBody>
          <a:bodyPr>
            <a:normAutofit/>
          </a:bodyPr>
          <a:lstStyle/>
          <a:p>
            <a:pPr marL="0" indent="0" algn="just" rtl="1">
              <a:lnSpc>
                <a:spcPct val="150000"/>
              </a:lnSpc>
              <a:buNone/>
            </a:pPr>
            <a:r>
              <a:rPr lang="fa-IR" sz="2400" dirty="0">
                <a:cs typeface="B Lotus" panose="00000400000000000000" pitchFamily="2" charset="-78"/>
              </a:rPr>
              <a:t>دومین نکته مهم آن است که تلفیق سازی اغلب به عنوان یک امر آرمانی و نه یک واقعیت مشاهده پذیر ادراک شده است. این مفهوم گاه به عنوان آرمان و هدفی تلقی می شود که برای همه افرادی که در حوزه آموزش و پرورش دانش آموزان مبتلا به ناتوانی کار می کنند ارزشمند است. که هدف نهایی آن کارگماری همه دانش آموزان مبتلا به ناتوانی ها در مدارس عادی است حتی اگر در حال حاضر دانش آموز ناگزیر از تحصیل در یک محیط جدا باشد.  </a:t>
            </a:r>
            <a:r>
              <a:rPr lang="fa-IR" sz="2400" dirty="0" smtClean="0">
                <a:cs typeface="B Lotus" panose="00000400000000000000" pitchFamily="2" charset="-78"/>
              </a:rPr>
              <a:t>در بسیاری از اوقات اتاق منبع یا کلاس ویژه ممکن است برچسب موقعیت یکپارچه داشته باشد در حالیکه در دیگر موقعیت ها، موقعیت جدا خوانده می شود.</a:t>
            </a:r>
            <a:endParaRPr lang="en-US" sz="2400" dirty="0">
              <a:cs typeface="B Lotus" panose="00000400000000000000" pitchFamily="2" charset="-78"/>
            </a:endParaRPr>
          </a:p>
        </p:txBody>
      </p:sp>
    </p:spTree>
    <p:extLst>
      <p:ext uri="{BB962C8B-B14F-4D97-AF65-F5344CB8AC3E}">
        <p14:creationId xmlns:p14="http://schemas.microsoft.com/office/powerpoint/2010/main" val="1704592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79549"/>
            <a:ext cx="8596668" cy="5461813"/>
          </a:xfrm>
        </p:spPr>
        <p:txBody>
          <a:bodyPr/>
          <a:lstStyle/>
          <a:p>
            <a:pPr algn="r" rtl="1">
              <a:lnSpc>
                <a:spcPct val="150000"/>
              </a:lnSpc>
            </a:pPr>
            <a:r>
              <a:rPr lang="fa-IR" sz="2400" dirty="0" smtClean="0">
                <a:cs typeface="B Lotus" panose="00000400000000000000" pitchFamily="2" charset="-78"/>
              </a:rPr>
              <a:t>سومین نکته مهم آن است که درجات مختلفی از تلفیق سازی وجود دارد:</a:t>
            </a:r>
          </a:p>
          <a:p>
            <a:pPr marL="0" indent="0" algn="r" rtl="1">
              <a:lnSpc>
                <a:spcPct val="150000"/>
              </a:lnSpc>
              <a:buNone/>
            </a:pPr>
            <a:r>
              <a:rPr lang="fa-IR" sz="2400" dirty="0" smtClean="0">
                <a:cs typeface="B Lotus" panose="00000400000000000000" pitchFamily="2" charset="-78"/>
              </a:rPr>
              <a:t>الف) تلفیق سازی کامل به معنی درگیری کلی یک کودک ناتوان در یک کلاس ویژه است.</a:t>
            </a:r>
          </a:p>
          <a:p>
            <a:pPr marL="0" indent="0" algn="r" rtl="1">
              <a:lnSpc>
                <a:spcPct val="150000"/>
              </a:lnSpc>
              <a:buNone/>
            </a:pPr>
            <a:r>
              <a:rPr lang="fa-IR" sz="2400" dirty="0" smtClean="0">
                <a:cs typeface="B Lotus" panose="00000400000000000000" pitchFamily="2" charset="-78"/>
              </a:rPr>
              <a:t>ب)تلفیق سازی بخشی به معنی آن است که کودک مبتلا به ناتوانی ها تنها برخی از خدمات مربوط به کودک عادی را دریافت می کند.</a:t>
            </a:r>
          </a:p>
          <a:p>
            <a:pPr marL="0" indent="0" algn="r" rtl="1">
              <a:buNone/>
            </a:pPr>
            <a:endParaRPr lang="en-US" dirty="0"/>
          </a:p>
        </p:txBody>
      </p:sp>
    </p:spTree>
    <p:extLst>
      <p:ext uri="{BB962C8B-B14F-4D97-AF65-F5344CB8AC3E}">
        <p14:creationId xmlns:p14="http://schemas.microsoft.com/office/powerpoint/2010/main" val="1290951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26265"/>
            <a:ext cx="8596668" cy="1320800"/>
          </a:xfrm>
        </p:spPr>
        <p:txBody>
          <a:bodyPr/>
          <a:lstStyle/>
          <a:p>
            <a:pPr algn="r" rtl="1"/>
            <a:r>
              <a:rPr lang="fa-IR" dirty="0" smtClean="0">
                <a:cs typeface="B Homa" panose="00000400000000000000" pitchFamily="2" charset="-78"/>
              </a:rPr>
              <a:t>اثرات تلفیق سازی</a:t>
            </a:r>
            <a:endParaRPr lang="en-US" dirty="0">
              <a:cs typeface="B Homa" panose="00000400000000000000" pitchFamily="2" charset="-78"/>
            </a:endParaRPr>
          </a:p>
        </p:txBody>
      </p:sp>
      <p:sp>
        <p:nvSpPr>
          <p:cNvPr id="3" name="Content Placeholder 2"/>
          <p:cNvSpPr>
            <a:spLocks noGrp="1"/>
          </p:cNvSpPr>
          <p:nvPr>
            <p:ph idx="1"/>
          </p:nvPr>
        </p:nvSpPr>
        <p:spPr>
          <a:xfrm>
            <a:off x="677334" y="1313645"/>
            <a:ext cx="8596668" cy="4727717"/>
          </a:xfrm>
        </p:spPr>
        <p:txBody>
          <a:bodyPr/>
          <a:lstStyle/>
          <a:p>
            <a:pPr algn="r" rtl="1">
              <a:buAutoNum type="arabicParenR"/>
            </a:pPr>
            <a:r>
              <a:rPr lang="fa-IR" sz="2400" b="1" dirty="0" smtClean="0">
                <a:effectLst>
                  <a:outerShdw blurRad="38100" dist="38100" dir="2700000" algn="tl">
                    <a:srgbClr val="000000">
                      <a:alpha val="43137"/>
                    </a:srgbClr>
                  </a:outerShdw>
                </a:effectLst>
                <a:cs typeface="B Lotus" panose="00000400000000000000" pitchFamily="2" charset="-78"/>
              </a:rPr>
              <a:t>اثرات مثبت:</a:t>
            </a:r>
          </a:p>
          <a:p>
            <a:pPr algn="r" rtl="1">
              <a:buFont typeface="Wingdings" panose="05000000000000000000" pitchFamily="2" charset="2"/>
              <a:buChar char="ü"/>
            </a:pPr>
            <a:r>
              <a:rPr lang="fa-IR" sz="2400" dirty="0" smtClean="0">
                <a:cs typeface="B Lotus" panose="00000400000000000000" pitchFamily="2" charset="-78"/>
              </a:rPr>
              <a:t>رشد و پرورش رفتارهای اجتماعی مناسب</a:t>
            </a:r>
          </a:p>
          <a:p>
            <a:pPr algn="r" rtl="1">
              <a:buFont typeface="Wingdings" panose="05000000000000000000" pitchFamily="2" charset="2"/>
              <a:buChar char="ü"/>
            </a:pPr>
            <a:r>
              <a:rPr lang="fa-IR" sz="2400" dirty="0" smtClean="0">
                <a:cs typeface="B Lotus" panose="00000400000000000000" pitchFamily="2" charset="-78"/>
              </a:rPr>
              <a:t>پرداختن و شرکت در بازیهای سازنده و مثبت</a:t>
            </a:r>
          </a:p>
          <a:p>
            <a:pPr algn="r" rtl="1">
              <a:buFont typeface="Wingdings" panose="05000000000000000000" pitchFamily="2" charset="2"/>
              <a:buChar char="ü"/>
            </a:pPr>
            <a:r>
              <a:rPr lang="fa-IR" sz="2400" dirty="0" smtClean="0">
                <a:cs typeface="B Lotus" panose="00000400000000000000" pitchFamily="2" charset="-78"/>
              </a:rPr>
              <a:t>تقلید و الگو گرفتن از دانش آموزان عادی</a:t>
            </a:r>
          </a:p>
          <a:p>
            <a:pPr marL="0" indent="0" algn="r" rtl="1">
              <a:buNone/>
            </a:pPr>
            <a:r>
              <a:rPr lang="fa-IR" sz="2400" b="1" dirty="0" smtClean="0">
                <a:effectLst>
                  <a:outerShdw blurRad="38100" dist="38100" dir="2700000" algn="tl">
                    <a:srgbClr val="000000">
                      <a:alpha val="43137"/>
                    </a:srgbClr>
                  </a:outerShdw>
                </a:effectLst>
                <a:cs typeface="B Lotus" panose="00000400000000000000" pitchFamily="2" charset="-78"/>
              </a:rPr>
              <a:t>2) اثرات منفی:</a:t>
            </a:r>
          </a:p>
          <a:p>
            <a:pPr algn="r" rtl="1">
              <a:buFont typeface="Wingdings" panose="05000000000000000000" pitchFamily="2" charset="2"/>
              <a:buChar char="Ø"/>
            </a:pPr>
            <a:r>
              <a:rPr lang="fa-IR" sz="2400" dirty="0" smtClean="0">
                <a:cs typeface="B Lotus" panose="00000400000000000000" pitchFamily="2" charset="-78"/>
              </a:rPr>
              <a:t>همیشه دانش آموزان مبتلا به ناتوانی یادگیری از برنامه های تلفیق سازی سود نمی برند و گاه در کنار آمدن با برنامه های فشرده در مدارس عادی با مشکل مواجه می شوند.</a:t>
            </a:r>
          </a:p>
          <a:p>
            <a:pPr algn="r" rtl="1">
              <a:buFont typeface="Wingdings" panose="05000000000000000000" pitchFamily="2" charset="2"/>
              <a:buChar char="Ø"/>
            </a:pPr>
            <a:r>
              <a:rPr lang="fa-IR" sz="2400" dirty="0" smtClean="0">
                <a:cs typeface="B Lotus" panose="00000400000000000000" pitchFamily="2" charset="-78"/>
              </a:rPr>
              <a:t>تلفیق سازی تنها در موقعیتهایی که یک برنامه درسی مدون وجود دارد بهتر تحقق می یابد.</a:t>
            </a:r>
          </a:p>
          <a:p>
            <a:pPr algn="r" rtl="1">
              <a:buFont typeface="Wingdings" panose="05000000000000000000" pitchFamily="2" charset="2"/>
              <a:buChar char="Ø"/>
            </a:pPr>
            <a:endParaRPr lang="en-US" dirty="0"/>
          </a:p>
        </p:txBody>
      </p:sp>
    </p:spTree>
    <p:extLst>
      <p:ext uri="{BB962C8B-B14F-4D97-AF65-F5344CB8AC3E}">
        <p14:creationId xmlns:p14="http://schemas.microsoft.com/office/powerpoint/2010/main" val="935868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87629"/>
            <a:ext cx="8596668" cy="1320800"/>
          </a:xfrm>
        </p:spPr>
        <p:txBody>
          <a:bodyPr/>
          <a:lstStyle/>
          <a:p>
            <a:pPr algn="r" rtl="1"/>
            <a:r>
              <a:rPr lang="fa-IR" dirty="0" smtClean="0">
                <a:cs typeface="B Homa" panose="00000400000000000000" pitchFamily="2" charset="-78"/>
              </a:rPr>
              <a:t>اثرات جداسازی</a:t>
            </a:r>
            <a:endParaRPr lang="en-US" dirty="0">
              <a:cs typeface="B Homa" panose="00000400000000000000" pitchFamily="2" charset="-78"/>
            </a:endParaRPr>
          </a:p>
        </p:txBody>
      </p:sp>
      <p:sp>
        <p:nvSpPr>
          <p:cNvPr id="3" name="Content Placeholder 2"/>
          <p:cNvSpPr>
            <a:spLocks noGrp="1"/>
          </p:cNvSpPr>
          <p:nvPr>
            <p:ph idx="1"/>
          </p:nvPr>
        </p:nvSpPr>
        <p:spPr>
          <a:xfrm>
            <a:off x="677334" y="875763"/>
            <a:ext cx="8596668" cy="5602310"/>
          </a:xfrm>
        </p:spPr>
        <p:txBody>
          <a:bodyPr/>
          <a:lstStyle/>
          <a:p>
            <a:pPr algn="r" rtl="1">
              <a:lnSpc>
                <a:spcPct val="150000"/>
              </a:lnSpc>
              <a:buFont typeface="Wingdings" panose="05000000000000000000" pitchFamily="2" charset="2"/>
              <a:buChar char="ü"/>
            </a:pPr>
            <a:r>
              <a:rPr lang="fa-IR" sz="2400" dirty="0" smtClean="0">
                <a:cs typeface="B Lotus" panose="00000400000000000000" pitchFamily="2" charset="-78"/>
              </a:rPr>
              <a:t>دانش آموزان مبتلا به ناتوانی ها از لحاظ تحصیلی منزلت و مقام پایینی </a:t>
            </a:r>
            <a:r>
              <a:rPr lang="fa-IR" sz="2400" dirty="0" smtClean="0">
                <a:cs typeface="B Lotus" panose="00000400000000000000" pitchFamily="2" charset="-78"/>
              </a:rPr>
              <a:t>دارند</a:t>
            </a:r>
            <a:r>
              <a:rPr lang="fa-IR" sz="2400" dirty="0" smtClean="0">
                <a:cs typeface="B Lotus" panose="00000400000000000000" pitchFamily="2" charset="-78"/>
              </a:rPr>
              <a:t>. پیشرفت تحصیلی ناچیزی دارند.</a:t>
            </a:r>
            <a:endParaRPr lang="fa-IR" sz="2400" dirty="0" smtClean="0">
              <a:cs typeface="B Lotus" panose="00000400000000000000" pitchFamily="2" charset="-78"/>
            </a:endParaRPr>
          </a:p>
          <a:p>
            <a:pPr algn="r" rtl="1">
              <a:lnSpc>
                <a:spcPct val="150000"/>
              </a:lnSpc>
              <a:buFont typeface="Wingdings" panose="05000000000000000000" pitchFamily="2" charset="2"/>
              <a:buChar char="ü"/>
            </a:pPr>
            <a:r>
              <a:rPr lang="fa-IR" sz="2400" dirty="0">
                <a:cs typeface="B Lotus" panose="00000400000000000000" pitchFamily="2" charset="-78"/>
              </a:rPr>
              <a:t>دانش آموزان مبتلا به ناتوانی </a:t>
            </a:r>
            <a:r>
              <a:rPr lang="fa-IR" sz="2400" dirty="0" smtClean="0">
                <a:cs typeface="B Lotus" panose="00000400000000000000" pitchFamily="2" charset="-78"/>
              </a:rPr>
              <a:t>ها انگیزه لازم را برای رسیدن به موفقیتها از دست می دهند.</a:t>
            </a:r>
          </a:p>
          <a:p>
            <a:pPr algn="r" rtl="1">
              <a:lnSpc>
                <a:spcPct val="150000"/>
              </a:lnSpc>
              <a:buFont typeface="Wingdings" panose="05000000000000000000" pitchFamily="2" charset="2"/>
              <a:buChar char="ü"/>
            </a:pPr>
            <a:r>
              <a:rPr lang="fa-IR" sz="2400" dirty="0" smtClean="0">
                <a:cs typeface="B Lotus" panose="00000400000000000000" pitchFamily="2" charset="-78"/>
              </a:rPr>
              <a:t>برچسب استثنایی بودن  و متفاوت بودن از دیگران را همیشه در ذهنیت خود حفظ می کنند. چرا که در محیطی مجزا از افراد عادی تربیت می شوند.</a:t>
            </a:r>
            <a:endParaRPr lang="fa-IR" sz="2400" dirty="0" smtClean="0">
              <a:cs typeface="B Lotus" panose="00000400000000000000" pitchFamily="2" charset="-78"/>
            </a:endParaRPr>
          </a:p>
          <a:p>
            <a:pPr marL="0" indent="0" algn="r" rtl="1">
              <a:buNone/>
            </a:pPr>
            <a:endParaRPr lang="en-US" dirty="0"/>
          </a:p>
        </p:txBody>
      </p:sp>
    </p:spTree>
    <p:extLst>
      <p:ext uri="{BB962C8B-B14F-4D97-AF65-F5344CB8AC3E}">
        <p14:creationId xmlns:p14="http://schemas.microsoft.com/office/powerpoint/2010/main" val="3097127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47731"/>
            <a:ext cx="8595455" cy="5693632"/>
          </a:xfrm>
        </p:spPr>
        <p:txBody>
          <a:bodyPr/>
          <a:lstStyle/>
          <a:p>
            <a:pPr algn="r" rtl="1"/>
            <a:r>
              <a:rPr lang="fa-IR" dirty="0" smtClean="0"/>
              <a:t>تکالیف دانشجویان:</a:t>
            </a:r>
          </a:p>
          <a:p>
            <a:pPr algn="r" rtl="1"/>
            <a:endParaRPr lang="fa-IR" dirty="0"/>
          </a:p>
          <a:p>
            <a:pPr marL="0" indent="0" algn="r" rtl="1">
              <a:buNone/>
            </a:pPr>
            <a:r>
              <a:rPr lang="fa-IR" dirty="0" smtClean="0"/>
              <a:t>لطفا دو مقاله در ارتباط با آموزش و پرورش فراگیر دانلود نمایید و مطالب مورد بحث مقاله را در ارتباط </a:t>
            </a:r>
            <a:r>
              <a:rPr lang="fa-IR" smtClean="0"/>
              <a:t>با محاسن و معایب آموزش </a:t>
            </a:r>
            <a:r>
              <a:rPr lang="fa-IR" dirty="0" smtClean="0"/>
              <a:t>و پرورش تلفیقی یا جدا مورد نقد و بررسی قرار دهید. تا انشالله در کلاس در س ارائه نمایید.</a:t>
            </a:r>
            <a:endParaRPr lang="en-US" dirty="0"/>
          </a:p>
        </p:txBody>
      </p:sp>
    </p:spTree>
    <p:extLst>
      <p:ext uri="{BB962C8B-B14F-4D97-AF65-F5344CB8AC3E}">
        <p14:creationId xmlns:p14="http://schemas.microsoft.com/office/powerpoint/2010/main" val="3424493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3032"/>
            <a:ext cx="8596668" cy="914400"/>
          </a:xfrm>
        </p:spPr>
        <p:txBody>
          <a:bodyPr/>
          <a:lstStyle/>
          <a:p>
            <a:pPr algn="r" rtl="1"/>
            <a:r>
              <a:rPr lang="fa-IR" dirty="0" smtClean="0">
                <a:cs typeface="B Homa" panose="00000400000000000000" pitchFamily="2" charset="-78"/>
              </a:rPr>
              <a:t>فصل دوم:تلفیق سازی</a:t>
            </a:r>
            <a:endParaRPr lang="en-US" dirty="0">
              <a:cs typeface="B Homa" panose="00000400000000000000" pitchFamily="2" charset="-78"/>
            </a:endParaRPr>
          </a:p>
        </p:txBody>
      </p:sp>
      <p:sp>
        <p:nvSpPr>
          <p:cNvPr id="3" name="Content Placeholder 2"/>
          <p:cNvSpPr>
            <a:spLocks noGrp="1"/>
          </p:cNvSpPr>
          <p:nvPr>
            <p:ph idx="1"/>
          </p:nvPr>
        </p:nvSpPr>
        <p:spPr>
          <a:xfrm>
            <a:off x="677334" y="1210615"/>
            <a:ext cx="8596668" cy="4830748"/>
          </a:xfrm>
        </p:spPr>
        <p:txBody>
          <a:bodyPr>
            <a:normAutofit/>
          </a:bodyPr>
          <a:lstStyle/>
          <a:p>
            <a:pPr marL="0" indent="0" algn="just" rtl="1">
              <a:buNone/>
            </a:pPr>
            <a:r>
              <a:rPr lang="fa-IR" sz="2400" dirty="0" smtClean="0">
                <a:cs typeface="B Lotus" panose="00000400000000000000" pitchFamily="2" charset="-78"/>
              </a:rPr>
              <a:t>مفهوم تلفیق سازی یا ادغام یکی از محورهای اصلی در بحث مربوط به روش ها و برنامه ریزی در آموزش و پرورش استثنایی می باشد. هم چنین یک محور اصلی در بسیاری از احکام دولتی است که در باب دانش آموزان مبتلا به ناتوانی صادر می شود.چنین سیاستهایی اغلب و عمدتا به عنوان آرمان هایی مطلوب بیان می شوند تا اهدافی عملی و دست یافتنی سیاست های حکومتی به ندرت به جزییات اجرایی و منابع سیاست های تلفیق سازی می پردازند. </a:t>
            </a:r>
          </a:p>
          <a:p>
            <a:pPr marL="0" indent="0" algn="just" rtl="1">
              <a:buNone/>
            </a:pPr>
            <a:r>
              <a:rPr lang="fa-IR" sz="2400" dirty="0" smtClean="0">
                <a:cs typeface="B Lotus" panose="00000400000000000000" pitchFamily="2" charset="-78"/>
              </a:rPr>
              <a:t>به علاوه اسناد دولتی به ندرت حاوی رهنمودهایی در مورد شیوه حل مشکلات متعددی است که در تعارض با عقیده مربوط به کارگماری، ارایه خدمات تربیتی و آموزش حرفه ای همراه با اجرای سیاستهای تلفیق سازی قرار دارد.</a:t>
            </a:r>
            <a:endParaRPr lang="en-US" sz="2400" dirty="0">
              <a:cs typeface="B Lotus" panose="00000400000000000000" pitchFamily="2" charset="-78"/>
            </a:endParaRPr>
          </a:p>
        </p:txBody>
      </p:sp>
    </p:spTree>
    <p:extLst>
      <p:ext uri="{BB962C8B-B14F-4D97-AF65-F5344CB8AC3E}">
        <p14:creationId xmlns:p14="http://schemas.microsoft.com/office/powerpoint/2010/main" val="108537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877" y="120203"/>
            <a:ext cx="8596668" cy="588135"/>
          </a:xfrm>
        </p:spPr>
        <p:txBody>
          <a:bodyPr>
            <a:normAutofit fontScale="90000"/>
          </a:bodyPr>
          <a:lstStyle/>
          <a:p>
            <a:pPr algn="r" rtl="1"/>
            <a:r>
              <a:rPr lang="fa-IR" dirty="0" smtClean="0">
                <a:cs typeface="B Homa" panose="00000400000000000000" pitchFamily="2" charset="-78"/>
              </a:rPr>
              <a:t>بهنجارسازی چیست؟</a:t>
            </a:r>
            <a:endParaRPr lang="en-US" dirty="0">
              <a:cs typeface="B Homa" panose="00000400000000000000" pitchFamily="2" charset="-78"/>
            </a:endParaRPr>
          </a:p>
        </p:txBody>
      </p:sp>
      <p:sp>
        <p:nvSpPr>
          <p:cNvPr id="3" name="Content Placeholder 2"/>
          <p:cNvSpPr>
            <a:spLocks noGrp="1"/>
          </p:cNvSpPr>
          <p:nvPr>
            <p:ph idx="1"/>
          </p:nvPr>
        </p:nvSpPr>
        <p:spPr>
          <a:xfrm>
            <a:off x="561424" y="708338"/>
            <a:ext cx="8596668" cy="5795493"/>
          </a:xfrm>
        </p:spPr>
        <p:txBody>
          <a:bodyPr>
            <a:noAutofit/>
          </a:bodyPr>
          <a:lstStyle/>
          <a:p>
            <a:pPr algn="just" rtl="1">
              <a:buFontTx/>
              <a:buChar char="-"/>
            </a:pPr>
            <a:r>
              <a:rPr lang="fa-IR" sz="2300" dirty="0" smtClean="0">
                <a:cs typeface="B Lotus" panose="00000400000000000000" pitchFamily="2" charset="-78"/>
              </a:rPr>
              <a:t>مفهوم بهنجار سازی در یک چارچوب جامعه شناختی جای می گیرد که اصطلاح بهنجارسازی ناظر است بر بهره بری از ابزاری که حتی الامکان از جهت فرهنگی هنجاری باشد به طوریکه به ایجاد و حفظ رفتارهای مشخصی بیانجامد که از نظر فرهنگی حتی الامکان هنجاری تلقی شود.</a:t>
            </a:r>
          </a:p>
          <a:p>
            <a:pPr algn="just" rtl="1">
              <a:buFontTx/>
              <a:buChar char="-"/>
            </a:pPr>
            <a:r>
              <a:rPr lang="fa-IR" sz="2300" dirty="0" smtClean="0">
                <a:cs typeface="B Lotus" panose="00000400000000000000" pitchFamily="2" charset="-78"/>
              </a:rPr>
              <a:t>اصل بهنجارسازی بر حق افراد مبتلا به ناتوانی ها برای یک شیوه زندگی نامحدود شده و جدا نشده تأکید می ورزد.</a:t>
            </a:r>
          </a:p>
          <a:p>
            <a:pPr algn="just" rtl="1">
              <a:buFontTx/>
              <a:buChar char="-"/>
            </a:pPr>
            <a:r>
              <a:rPr lang="fa-IR" sz="2300" dirty="0" smtClean="0">
                <a:cs typeface="B Lotus" panose="00000400000000000000" pitchFamily="2" charset="-78"/>
              </a:rPr>
              <a:t>همچنین از عدالت، تحمل و پذیرش اجتماعی برای اشخاص دچار ناتوانی ها حمایت می نماید.</a:t>
            </a:r>
          </a:p>
          <a:p>
            <a:pPr algn="just" rtl="1">
              <a:buFontTx/>
              <a:buChar char="-"/>
            </a:pPr>
            <a:r>
              <a:rPr lang="fa-IR" sz="2300" dirty="0" smtClean="0">
                <a:cs typeface="B Lotus" panose="00000400000000000000" pitchFamily="2" charset="-78"/>
              </a:rPr>
              <a:t>اصل بهنجارسازی در زمین اصول اخلاقی پا گرفته است، اصولی که محتوای اصلی آن ندا می دهد که اشخاص مبتلا به ناتوانی ها باید از احترامی برخوردار باشند که اشخاص سالم و بدون ابتلا به اشکال برخوردار هستند.</a:t>
            </a:r>
          </a:p>
          <a:p>
            <a:pPr algn="just" rtl="1">
              <a:buFontTx/>
              <a:buChar char="-"/>
            </a:pPr>
            <a:r>
              <a:rPr lang="fa-IR" sz="2300" dirty="0" smtClean="0">
                <a:cs typeface="B Lotus" panose="00000400000000000000" pitchFamily="2" charset="-78"/>
              </a:rPr>
              <a:t>سیاست برآمده از مفهوم بهنجار سازی به منظور ترغیب مشارکت کامل افراد مبتلا به ناتوانی ها در زندگی اجتماعی و اقتصادی جامعه و مشارکت در بهزیستی اجتماعی اتخاذ شده اند. </a:t>
            </a:r>
          </a:p>
          <a:p>
            <a:pPr algn="just" rtl="1">
              <a:buFontTx/>
              <a:buChar char="-"/>
            </a:pPr>
            <a:r>
              <a:rPr lang="fa-IR" sz="2300" dirty="0" smtClean="0">
                <a:cs typeface="B Lotus" panose="00000400000000000000" pitchFamily="2" charset="-78"/>
              </a:rPr>
              <a:t>هدف بهنجار سازی افزایش فرصت ها است برای سازگاری سالم با اجتماع برای همه کسانی که دچار نوعی ناتوانی هستند.</a:t>
            </a:r>
            <a:endParaRPr lang="en-US" sz="2300" dirty="0">
              <a:cs typeface="B Lotus" panose="00000400000000000000" pitchFamily="2" charset="-78"/>
            </a:endParaRPr>
          </a:p>
        </p:txBody>
      </p:sp>
    </p:spTree>
    <p:extLst>
      <p:ext uri="{BB962C8B-B14F-4D97-AF65-F5344CB8AC3E}">
        <p14:creationId xmlns:p14="http://schemas.microsoft.com/office/powerpoint/2010/main" val="1318083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8992"/>
            <a:ext cx="8596668" cy="794197"/>
          </a:xfrm>
        </p:spPr>
        <p:txBody>
          <a:bodyPr/>
          <a:lstStyle/>
          <a:p>
            <a:pPr algn="r" rtl="1"/>
            <a:r>
              <a:rPr lang="fa-IR" dirty="0" smtClean="0">
                <a:cs typeface="B Homa" panose="00000400000000000000" pitchFamily="2" charset="-78"/>
              </a:rPr>
              <a:t>عادی سازی چیست؟</a:t>
            </a:r>
            <a:endParaRPr lang="en-US" dirty="0">
              <a:cs typeface="B Homa" panose="00000400000000000000" pitchFamily="2" charset="-78"/>
            </a:endParaRPr>
          </a:p>
        </p:txBody>
      </p:sp>
      <p:sp>
        <p:nvSpPr>
          <p:cNvPr id="3" name="Content Placeholder 2"/>
          <p:cNvSpPr>
            <a:spLocks noGrp="1"/>
          </p:cNvSpPr>
          <p:nvPr>
            <p:ph idx="1"/>
          </p:nvPr>
        </p:nvSpPr>
        <p:spPr>
          <a:xfrm>
            <a:off x="677334" y="1197735"/>
            <a:ext cx="8596668" cy="5331854"/>
          </a:xfrm>
        </p:spPr>
        <p:txBody>
          <a:bodyPr>
            <a:noAutofit/>
          </a:bodyPr>
          <a:lstStyle/>
          <a:p>
            <a:pPr marL="0" indent="0" algn="r" rtl="1">
              <a:buNone/>
            </a:pPr>
            <a:r>
              <a:rPr lang="fa-IR" sz="2400" dirty="0" smtClean="0">
                <a:cs typeface="B Lotus" panose="00000400000000000000" pitchFamily="2" charset="-78"/>
              </a:rPr>
              <a:t>اصطلاح عادی سازی دلالت دارد بر آن دسته از سیاست های تربیتی که به نفع گمارش دانش آموزان مبتلا به ناتوانی ها در مدارس عادی عمل می کند.</a:t>
            </a:r>
          </a:p>
          <a:p>
            <a:pPr marL="0" indent="0" algn="r" rtl="1">
              <a:buNone/>
            </a:pPr>
            <a:r>
              <a:rPr lang="fa-IR" sz="2400" dirty="0" smtClean="0">
                <a:cs typeface="B Lotus" panose="00000400000000000000" pitchFamily="2" charset="-78"/>
              </a:rPr>
              <a:t>عادی سازی متضمن انتقال دانش آموزان مبتلا به ناتوانی ها از موقعیت های جدا به کلاسهای مدارس محلی است </a:t>
            </a:r>
          </a:p>
          <a:p>
            <a:pPr marL="0" indent="0" algn="r" rtl="1">
              <a:buNone/>
            </a:pPr>
            <a:r>
              <a:rPr lang="fa-IR" sz="2400" dirty="0" smtClean="0">
                <a:cs typeface="B Lotus" panose="00000400000000000000" pitchFamily="2" charset="-78"/>
              </a:rPr>
              <a:t>همچنین متضمن نگهداری دانش آموزان مبتلا به ناتوانی ها در مدارس عمومی و رد سیاستهایی است که جایدهی این دانش آموزان را در موقعیت های جدا می طلبد.</a:t>
            </a:r>
          </a:p>
          <a:p>
            <a:pPr marL="0" indent="0" algn="r" rtl="1">
              <a:buNone/>
            </a:pPr>
            <a:r>
              <a:rPr lang="fa-IR" sz="2400" dirty="0" smtClean="0">
                <a:cs typeface="B Lotus" panose="00000400000000000000" pitchFamily="2" charset="-78"/>
              </a:rPr>
              <a:t>تعریف کافمن از عادی سازی:</a:t>
            </a:r>
          </a:p>
          <a:p>
            <a:pPr marL="0" indent="0" algn="r" rtl="1">
              <a:buNone/>
            </a:pPr>
            <a:r>
              <a:rPr lang="fa-IR" sz="2400" dirty="0" smtClean="0">
                <a:cs typeface="B Lotus" panose="00000400000000000000" pitchFamily="2" charset="-78"/>
              </a:rPr>
              <a:t>عادی سازی ناظر است بر تلفیق سازی و ادغام زمانی، آموزشی و اجتماعی کودکان استثنایی در گروه همسالان عادی براساس طرحهای تربیتی که به طور انفرادی تهیه شده اند و فرایند برنامه ای که مستلزم تصریح مسوولیت پرسنل اجرایی، آموزشی می باشد.</a:t>
            </a:r>
          </a:p>
          <a:p>
            <a:pPr marL="0" indent="0" algn="r" rtl="1">
              <a:buNone/>
            </a:pPr>
            <a:r>
              <a:rPr lang="fa-IR" sz="2400" dirty="0" smtClean="0">
                <a:cs typeface="B Lotus" panose="00000400000000000000" pitchFamily="2" charset="-78"/>
              </a:rPr>
              <a:t>طبق تعریف ارایه شده عادی سازی بیش از به کارگیری فیزیکی دانش آموزان مبتلا به ناتوانی ها در کلاس عادی است. </a:t>
            </a:r>
            <a:endParaRPr lang="fa-IR" sz="2400" dirty="0">
              <a:cs typeface="B Lotus" panose="00000400000000000000" pitchFamily="2" charset="-78"/>
            </a:endParaRPr>
          </a:p>
        </p:txBody>
      </p:sp>
    </p:spTree>
    <p:extLst>
      <p:ext uri="{BB962C8B-B14F-4D97-AF65-F5344CB8AC3E}">
        <p14:creationId xmlns:p14="http://schemas.microsoft.com/office/powerpoint/2010/main" val="3132985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21973"/>
            <a:ext cx="8596668" cy="6233374"/>
          </a:xfrm>
        </p:spPr>
        <p:txBody>
          <a:bodyPr>
            <a:normAutofit fontScale="92500" lnSpcReduction="10000"/>
          </a:bodyPr>
          <a:lstStyle/>
          <a:p>
            <a:pPr lvl="0" algn="r" rtl="1">
              <a:buClr>
                <a:srgbClr val="90C226"/>
              </a:buClr>
              <a:buFont typeface="Wingdings" panose="05000000000000000000" pitchFamily="2" charset="2"/>
              <a:buChar char="ü"/>
            </a:pPr>
            <a:r>
              <a:rPr lang="fa-IR" sz="2400" dirty="0">
                <a:solidFill>
                  <a:prstClr val="black">
                    <a:lumMod val="75000"/>
                    <a:lumOff val="25000"/>
                  </a:prstClr>
                </a:solidFill>
                <a:cs typeface="B Lotus" panose="00000400000000000000" pitchFamily="2" charset="-78"/>
              </a:rPr>
              <a:t>رشد ارتباطات مثبت اجتماعی بین دانش آموزان عادی و استثنایی پیامد اجتماعی این فرایند است.</a:t>
            </a:r>
          </a:p>
          <a:p>
            <a:pPr lvl="0" algn="r" rtl="1">
              <a:buClr>
                <a:srgbClr val="90C226"/>
              </a:buClr>
              <a:buFont typeface="Wingdings" panose="05000000000000000000" pitchFamily="2" charset="2"/>
              <a:buChar char="ü"/>
            </a:pPr>
            <a:r>
              <a:rPr lang="fa-IR" sz="2400" dirty="0">
                <a:solidFill>
                  <a:prstClr val="black">
                    <a:lumMod val="75000"/>
                    <a:lumOff val="25000"/>
                  </a:prstClr>
                </a:solidFill>
                <a:cs typeface="B Lotus" panose="00000400000000000000" pitchFamily="2" charset="-78"/>
              </a:rPr>
              <a:t>برنامه های آموزشی مشترک برای دانش آموزان مبتلا به ناتوانی ها و دانش آموزان عادی به مثابه یک اصل و مولفه ضروری در عادی سازی به حساب می آیند.</a:t>
            </a:r>
          </a:p>
          <a:p>
            <a:pPr lvl="0" algn="r" rtl="1">
              <a:buClr>
                <a:srgbClr val="90C226"/>
              </a:buClr>
              <a:buFont typeface="Wingdings" panose="05000000000000000000" pitchFamily="2" charset="2"/>
              <a:buChar char="ü"/>
            </a:pPr>
            <a:r>
              <a:rPr lang="fa-IR" sz="2400" dirty="0">
                <a:solidFill>
                  <a:prstClr val="black">
                    <a:lumMod val="75000"/>
                    <a:lumOff val="25000"/>
                  </a:prstClr>
                </a:solidFill>
                <a:cs typeface="B Lotus" panose="00000400000000000000" pitchFamily="2" charset="-78"/>
              </a:rPr>
              <a:t>جنبه زمانی نیز دلالت دارد بر تغییرپذیری زمانی که دانش آموزان مبتلا به ناتوانی در کلاسهای ادغام شده می گذرانند. برخی از کودکان مبتلا به ناتوانی ها همه روز را در کلاسهای درس معمولی می گذرانند برخی دیگر تنها در بخشی از ساعات درس در این کلاسها جای می گیرند</a:t>
            </a:r>
            <a:r>
              <a:rPr lang="fa-IR" sz="2400" dirty="0" smtClean="0">
                <a:solidFill>
                  <a:prstClr val="black">
                    <a:lumMod val="75000"/>
                    <a:lumOff val="25000"/>
                  </a:prstClr>
                </a:solidFill>
                <a:cs typeface="B Lotus" panose="00000400000000000000" pitchFamily="2" charset="-78"/>
              </a:rPr>
              <a:t>.</a:t>
            </a:r>
          </a:p>
          <a:p>
            <a:pPr algn="r" rtl="1">
              <a:buFont typeface="Wingdings" panose="05000000000000000000" pitchFamily="2" charset="2"/>
              <a:buChar char="ü"/>
            </a:pPr>
            <a:r>
              <a:rPr lang="fa-IR" sz="2400" dirty="0" smtClean="0">
                <a:solidFill>
                  <a:prstClr val="black">
                    <a:lumMod val="75000"/>
                    <a:lumOff val="25000"/>
                  </a:prstClr>
                </a:solidFill>
                <a:cs typeface="B Lotus" panose="00000400000000000000" pitchFamily="2" charset="-78"/>
              </a:rPr>
              <a:t>ملاک مطلوب بازشناسی این دیدگاه این است که دریابیم که همه کودکان مبتلا به ناتوانی ها از برای عادی سازی مناسب نیستند.فرض بر اینکه بسیاری از </a:t>
            </a:r>
            <a:r>
              <a:rPr lang="fa-IR" sz="2400" dirty="0">
                <a:cs typeface="B Lotus" panose="00000400000000000000" pitchFamily="2" charset="-78"/>
              </a:rPr>
              <a:t>رشد ارتباطات مثبت اجتماعی بین دانش آموزان عادی و استثنایی پیامد اجتماعی این فرایند است.</a:t>
            </a:r>
          </a:p>
          <a:p>
            <a:pPr algn="r" rtl="1">
              <a:buFont typeface="Wingdings" panose="05000000000000000000" pitchFamily="2" charset="2"/>
              <a:buChar char="ü"/>
            </a:pPr>
            <a:r>
              <a:rPr lang="fa-IR" sz="2400" dirty="0">
                <a:cs typeface="B Lotus" panose="00000400000000000000" pitchFamily="2" charset="-78"/>
              </a:rPr>
              <a:t>برنامه های آموزشی مشترک برای دانش آموزان مبتلا به ناتوانی ها و دانش آموزان عادی به مثابه یک اصل و مولفه ضروری در عادی سازی به حساب می آیند.</a:t>
            </a:r>
          </a:p>
          <a:p>
            <a:pPr algn="r" rtl="1">
              <a:buFont typeface="Wingdings" panose="05000000000000000000" pitchFamily="2" charset="2"/>
              <a:buChar char="ü"/>
            </a:pPr>
            <a:r>
              <a:rPr lang="fa-IR" sz="2400" dirty="0">
                <a:cs typeface="B Lotus" panose="00000400000000000000" pitchFamily="2" charset="-78"/>
              </a:rPr>
              <a:t>جنبه زمانی نیز دلالت دارد بر تغییرپذیری زمانی که دانش آموزان مبتلا به ناتوانی در کلاسهای ادغام شده می گذرانند. برخی از کودکان مبتلا به ناتوانی ها همه روز را در کلاسهای درس معمولی می گذرانند برخی دیگر تنها در بخشی از ساعات درس در این کلاسها جای می گیرند.</a:t>
            </a:r>
            <a:endParaRPr lang="en-US" sz="2400" dirty="0">
              <a:cs typeface="B Lotus" panose="00000400000000000000" pitchFamily="2" charset="-78"/>
            </a:endParaRPr>
          </a:p>
          <a:p>
            <a:pPr lvl="0" algn="r" rtl="1">
              <a:buClr>
                <a:srgbClr val="90C226"/>
              </a:buClr>
              <a:buFont typeface="Wingdings" panose="05000000000000000000" pitchFamily="2" charset="2"/>
              <a:buChar char="ü"/>
            </a:pPr>
            <a:r>
              <a:rPr lang="fa-IR" sz="2400" dirty="0" smtClean="0">
                <a:solidFill>
                  <a:prstClr val="black">
                    <a:lumMod val="75000"/>
                    <a:lumOff val="25000"/>
                  </a:prstClr>
                </a:solidFill>
                <a:cs typeface="B Lotus" panose="00000400000000000000" pitchFamily="2" charset="-78"/>
              </a:rPr>
              <a:t>فرض بر اینکه بسیاری از کودکان مبتلا به ناتوانی ها از آموزش و پرورش خارج از کلاس عادی بیشتر بهره می برند و لذا نیازی به برنامه های عادی سازی ندارند.</a:t>
            </a:r>
            <a:endParaRPr lang="en-US" sz="2400" dirty="0" smtClean="0">
              <a:solidFill>
                <a:prstClr val="black">
                  <a:lumMod val="75000"/>
                  <a:lumOff val="25000"/>
                </a:prstClr>
              </a:solidFill>
              <a:cs typeface="B Lotus" panose="00000400000000000000" pitchFamily="2" charset="-78"/>
            </a:endParaRPr>
          </a:p>
          <a:p>
            <a:pPr algn="r" rtl="1"/>
            <a:endParaRPr lang="en-US" dirty="0"/>
          </a:p>
        </p:txBody>
      </p:sp>
    </p:spTree>
    <p:extLst>
      <p:ext uri="{BB962C8B-B14F-4D97-AF65-F5344CB8AC3E}">
        <p14:creationId xmlns:p14="http://schemas.microsoft.com/office/powerpoint/2010/main" val="2299981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10355"/>
            <a:ext cx="8596668" cy="1320800"/>
          </a:xfrm>
        </p:spPr>
        <p:txBody>
          <a:bodyPr/>
          <a:lstStyle/>
          <a:p>
            <a:pPr algn="r" rtl="1"/>
            <a:r>
              <a:rPr lang="fa-IR" dirty="0" smtClean="0">
                <a:cs typeface="B Homa" panose="00000400000000000000" pitchFamily="2" charset="-78"/>
              </a:rPr>
              <a:t>اصل محیط با حداقل محدودیت</a:t>
            </a:r>
            <a:endParaRPr lang="en-US" dirty="0">
              <a:cs typeface="B Homa" panose="00000400000000000000" pitchFamily="2" charset="-78"/>
            </a:endParaRPr>
          </a:p>
        </p:txBody>
      </p:sp>
      <p:sp>
        <p:nvSpPr>
          <p:cNvPr id="3" name="Content Placeholder 2"/>
          <p:cNvSpPr>
            <a:spLocks noGrp="1"/>
          </p:cNvSpPr>
          <p:nvPr>
            <p:ph idx="1"/>
          </p:nvPr>
        </p:nvSpPr>
        <p:spPr>
          <a:xfrm>
            <a:off x="677334" y="1004553"/>
            <a:ext cx="8596668" cy="5036810"/>
          </a:xfrm>
        </p:spPr>
        <p:txBody>
          <a:bodyPr>
            <a:noAutofit/>
          </a:bodyPr>
          <a:lstStyle/>
          <a:p>
            <a:pPr marL="0" indent="0" algn="just" rtl="1">
              <a:buNone/>
            </a:pPr>
            <a:r>
              <a:rPr lang="fa-IR" sz="2400" dirty="0" smtClean="0">
                <a:cs typeface="B Lotus" panose="00000400000000000000" pitchFamily="2" charset="-78"/>
              </a:rPr>
              <a:t>مفهوم عادی سازی نکات مشترک بسیاری با </a:t>
            </a:r>
            <a:r>
              <a:rPr lang="fa-IR" sz="2400" dirty="0">
                <a:cs typeface="B Lotus" panose="00000400000000000000" pitchFamily="2" charset="-78"/>
              </a:rPr>
              <a:t>اصل محیط با حداقل </a:t>
            </a:r>
            <a:r>
              <a:rPr lang="fa-IR" sz="2400" dirty="0" smtClean="0">
                <a:cs typeface="B Lotus" panose="00000400000000000000" pitchFamily="2" charset="-78"/>
              </a:rPr>
              <a:t>محدودیت دارد. دو اصطلاح به مسایل مشابهی می پردازند ولی بر جنبه های متفاوتی از کارگماری و تدارک خدمات تأکید می ورزند.</a:t>
            </a:r>
          </a:p>
          <a:p>
            <a:pPr algn="just" rtl="1">
              <a:buFont typeface="Wingdings" panose="05000000000000000000" pitchFamily="2" charset="2"/>
              <a:buChar char="q"/>
            </a:pPr>
            <a:r>
              <a:rPr lang="fa-IR" sz="2400" dirty="0" smtClean="0">
                <a:cs typeface="B Lotus" panose="00000400000000000000" pitchFamily="2" charset="-78"/>
              </a:rPr>
              <a:t>تعریف </a:t>
            </a:r>
            <a:r>
              <a:rPr lang="fa-IR" sz="2400" dirty="0">
                <a:cs typeface="B Lotus" panose="00000400000000000000" pitchFamily="2" charset="-78"/>
              </a:rPr>
              <a:t>اصل محیط با حداقل </a:t>
            </a:r>
            <a:r>
              <a:rPr lang="fa-IR" sz="2400" dirty="0" smtClean="0">
                <a:cs typeface="B Lotus" panose="00000400000000000000" pitchFamily="2" charset="-78"/>
              </a:rPr>
              <a:t>محدودیت:</a:t>
            </a:r>
          </a:p>
          <a:p>
            <a:pPr marL="0" indent="0" algn="just" rtl="1">
              <a:buNone/>
            </a:pPr>
            <a:r>
              <a:rPr lang="fa-IR" sz="2400" dirty="0" smtClean="0">
                <a:cs typeface="B Lotus" panose="00000400000000000000" pitchFamily="2" charset="-78"/>
              </a:rPr>
              <a:t>کودکان باید در یک محیط با </a:t>
            </a:r>
            <a:r>
              <a:rPr lang="fa-IR" sz="2400" dirty="0">
                <a:cs typeface="B Lotus" panose="00000400000000000000" pitchFamily="2" charset="-78"/>
              </a:rPr>
              <a:t>حداقل </a:t>
            </a:r>
            <a:r>
              <a:rPr lang="fa-IR" sz="2400" dirty="0" smtClean="0">
                <a:cs typeface="B Lotus" panose="00000400000000000000" pitchFamily="2" charset="-78"/>
              </a:rPr>
              <a:t>محدودیت از آموزش برخوردار شوند به گونه ای که نیازهای تربیتی و دیگر نیازهایشان به طور رضایتمندی برآورده شود.</a:t>
            </a:r>
          </a:p>
          <a:p>
            <a:pPr marL="0" indent="0" algn="just" rtl="1">
              <a:buNone/>
            </a:pPr>
            <a:r>
              <a:rPr lang="fa-IR" sz="2400" dirty="0" smtClean="0">
                <a:cs typeface="B Lotus" panose="00000400000000000000" pitchFamily="2" charset="-78"/>
              </a:rPr>
              <a:t>این مفهوم مدعی است که کودکان استثنایی طیف وسیعی از نیازهای تربیتی ویژه دارند که از جهت شدت بسیار متفاوت اند یعنی پیوستاری از موقعیتهای تربیتی وجود دارد که ممکن است کودکان استثنایی باید همراه با کودکان عادی تحت آموزش و پرورش قرار گیرند.</a:t>
            </a:r>
          </a:p>
          <a:p>
            <a:pPr marL="0" indent="0" algn="just" rtl="1">
              <a:buNone/>
            </a:pPr>
            <a:r>
              <a:rPr lang="fa-IR" sz="2400" dirty="0" smtClean="0">
                <a:cs typeface="B Lotus" panose="00000400000000000000" pitchFamily="2" charset="-78"/>
              </a:rPr>
              <a:t>در واقع کلاسهای ویژه، تحصیل جدا، یا طرد کودک استثنایی از آموزش و پرورش با کودکان عادی تنها زمانی رواست که شدت نیازهای آموزشی کودک و دیگر نیازهای مربوطه چنان باشند که در محیطی که کودکان عادی وجود دارند، برآورده نشوند. </a:t>
            </a:r>
            <a:endParaRPr lang="en-US" sz="2400" dirty="0">
              <a:cs typeface="B Lotus" panose="00000400000000000000" pitchFamily="2" charset="-78"/>
            </a:endParaRPr>
          </a:p>
        </p:txBody>
      </p:sp>
    </p:spTree>
    <p:extLst>
      <p:ext uri="{BB962C8B-B14F-4D97-AF65-F5344CB8AC3E}">
        <p14:creationId xmlns:p14="http://schemas.microsoft.com/office/powerpoint/2010/main" val="493254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21973"/>
            <a:ext cx="8596668" cy="5719390"/>
          </a:xfrm>
        </p:spPr>
        <p:txBody>
          <a:bodyPr>
            <a:normAutofit/>
          </a:bodyPr>
          <a:lstStyle/>
          <a:p>
            <a:pPr marL="0" indent="0" algn="just" rtl="1">
              <a:buNone/>
            </a:pPr>
            <a:r>
              <a:rPr lang="fa-IR" sz="2400" dirty="0" smtClean="0">
                <a:cs typeface="B Lotus" panose="00000400000000000000" pitchFamily="2" charset="-78"/>
              </a:rPr>
              <a:t>باچراچ مدعی است که مفهوم اصل </a:t>
            </a:r>
            <a:r>
              <a:rPr lang="fa-IR" sz="2400" dirty="0">
                <a:cs typeface="B Lotus" panose="00000400000000000000" pitchFamily="2" charset="-78"/>
              </a:rPr>
              <a:t>محیط با حداقل </a:t>
            </a:r>
            <a:r>
              <a:rPr lang="fa-IR" sz="2400" dirty="0" smtClean="0">
                <a:cs typeface="B Lotus" panose="00000400000000000000" pitchFamily="2" charset="-78"/>
              </a:rPr>
              <a:t>محدودیت یک ملاک نسبی است بدین معنا که مفهوم اصل </a:t>
            </a:r>
            <a:r>
              <a:rPr lang="fa-IR" sz="2400" dirty="0">
                <a:cs typeface="B Lotus" panose="00000400000000000000" pitchFamily="2" charset="-78"/>
              </a:rPr>
              <a:t>محیط با حداقل </a:t>
            </a:r>
            <a:r>
              <a:rPr lang="fa-IR" sz="2400" dirty="0" smtClean="0">
                <a:cs typeface="B Lotus" panose="00000400000000000000" pitchFamily="2" charset="-78"/>
              </a:rPr>
              <a:t>محدودیت ناظر بر محدودیتهای ثابت یا برنامه ریزی یک شکل در تدارک خدمات و منابع برای کودکان استثنایی ناتوان نیست.</a:t>
            </a:r>
          </a:p>
          <a:p>
            <a:pPr marL="0" indent="0" algn="just" rtl="1">
              <a:buNone/>
            </a:pPr>
            <a:r>
              <a:rPr lang="fa-IR" sz="2400" dirty="0" smtClean="0">
                <a:cs typeface="B Lotus" panose="00000400000000000000" pitchFamily="2" charset="-78"/>
              </a:rPr>
              <a:t>ارایه خدمات بسته به سطح کارگزاری و نیازهای تربیتی کودکان ناتوان و عوامل فیزیکی و اجتماعی محیط تغییر می کند.</a:t>
            </a:r>
          </a:p>
          <a:p>
            <a:pPr marL="0" indent="0" algn="just" rtl="1">
              <a:buNone/>
            </a:pPr>
            <a:r>
              <a:rPr lang="fa-IR" sz="2400" dirty="0" smtClean="0">
                <a:cs typeface="B Lotus" panose="00000400000000000000" pitchFamily="2" charset="-78"/>
              </a:rPr>
              <a:t>مفهوم دلالت دارد بر منابع خانه، مدرسه و اجتماع که باید در داوریهای مربوط به ارایه خدمات و سطوح ادغام مدنظر قرار گیرند.</a:t>
            </a:r>
          </a:p>
          <a:p>
            <a:pPr marL="0" indent="0" algn="just" rtl="1">
              <a:buNone/>
            </a:pPr>
            <a:r>
              <a:rPr lang="fa-IR" sz="2400" dirty="0" smtClean="0">
                <a:cs typeface="B Lotus" panose="00000400000000000000" pitchFamily="2" charset="-78"/>
              </a:rPr>
              <a:t>برای یک کودک مبتلا به ناتوانی های عمیق که نیاز به مراقبت پزشکی همیشگی دارد</a:t>
            </a:r>
            <a:r>
              <a:rPr lang="fa-IR" sz="2400" dirty="0">
                <a:cs typeface="B Lotus" panose="00000400000000000000" pitchFamily="2" charset="-78"/>
              </a:rPr>
              <a:t>اصل محیط با حداقل </a:t>
            </a:r>
            <a:r>
              <a:rPr lang="fa-IR" sz="2400" dirty="0" smtClean="0">
                <a:cs typeface="B Lotus" panose="00000400000000000000" pitchFamily="2" charset="-78"/>
              </a:rPr>
              <a:t>محدودیت موسسه یا بیمارستان است، برای دانش آموز با ناتوانی هوشی خفیف که در یک محیط حمایتی زندگی می کند</a:t>
            </a:r>
            <a:r>
              <a:rPr lang="fa-IR" sz="2400" dirty="0">
                <a:cs typeface="B Lotus" panose="00000400000000000000" pitchFamily="2" charset="-78"/>
              </a:rPr>
              <a:t>اصل محیط با حداقل </a:t>
            </a:r>
            <a:r>
              <a:rPr lang="fa-IR" sz="2400" dirty="0" smtClean="0">
                <a:cs typeface="B Lotus" panose="00000400000000000000" pitchFamily="2" charset="-78"/>
              </a:rPr>
              <a:t>محدودیت، به احتمال زیاد یک کلاس عادی در مدارس محلی به همراه حمایت والدین و معلمان است.</a:t>
            </a:r>
          </a:p>
          <a:p>
            <a:pPr marL="0" indent="0" algn="just" rtl="1">
              <a:buNone/>
            </a:pPr>
            <a:r>
              <a:rPr lang="fa-IR" sz="2400" dirty="0" smtClean="0">
                <a:cs typeface="B Lotus" panose="00000400000000000000" pitchFamily="2" charset="-78"/>
              </a:rPr>
              <a:t>در این مدل برخی والدین شاید خواهان ادغام کودکان خود در مدارس عادی نباشند و لذا معارضه ای با حق آنها در مورد نگهداری کودکان در موقعیت های جداگانه ندارد.</a:t>
            </a:r>
          </a:p>
          <a:p>
            <a:pPr marL="0" indent="0" algn="r" rtl="1">
              <a:buNone/>
            </a:pPr>
            <a:endParaRPr lang="en-US" dirty="0"/>
          </a:p>
        </p:txBody>
      </p:sp>
    </p:spTree>
    <p:extLst>
      <p:ext uri="{BB962C8B-B14F-4D97-AF65-F5344CB8AC3E}">
        <p14:creationId xmlns:p14="http://schemas.microsoft.com/office/powerpoint/2010/main" val="3626707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002" y="184597"/>
            <a:ext cx="8596668" cy="716924"/>
          </a:xfrm>
        </p:spPr>
        <p:txBody>
          <a:bodyPr/>
          <a:lstStyle/>
          <a:p>
            <a:pPr algn="r" rtl="1"/>
            <a:r>
              <a:rPr lang="fa-IR" dirty="0" smtClean="0">
                <a:solidFill>
                  <a:srgbClr val="90C226"/>
                </a:solidFill>
                <a:cs typeface="B Homa" panose="00000400000000000000" pitchFamily="2" charset="-78"/>
              </a:rPr>
              <a:t>پنج اصل تلفیق </a:t>
            </a:r>
            <a:r>
              <a:rPr lang="fa-IR" dirty="0">
                <a:solidFill>
                  <a:srgbClr val="90C226"/>
                </a:solidFill>
                <a:cs typeface="B Homa" panose="00000400000000000000" pitchFamily="2" charset="-78"/>
              </a:rPr>
              <a:t>سازی</a:t>
            </a:r>
            <a:endParaRPr lang="en-US" dirty="0"/>
          </a:p>
        </p:txBody>
      </p:sp>
      <p:sp>
        <p:nvSpPr>
          <p:cNvPr id="3" name="Content Placeholder 2"/>
          <p:cNvSpPr>
            <a:spLocks noGrp="1"/>
          </p:cNvSpPr>
          <p:nvPr>
            <p:ph idx="1"/>
          </p:nvPr>
        </p:nvSpPr>
        <p:spPr>
          <a:xfrm>
            <a:off x="677333" y="901521"/>
            <a:ext cx="8738337" cy="5139841"/>
          </a:xfrm>
        </p:spPr>
        <p:txBody>
          <a:bodyPr/>
          <a:lstStyle/>
          <a:p>
            <a:pPr algn="r" rtl="1">
              <a:lnSpc>
                <a:spcPct val="150000"/>
              </a:lnSpc>
              <a:buFont typeface="Wingdings" panose="05000000000000000000" pitchFamily="2" charset="2"/>
              <a:buChar char="q"/>
            </a:pPr>
            <a:r>
              <a:rPr lang="fa-IR" sz="2400" dirty="0" smtClean="0">
                <a:cs typeface="B Lotus" panose="00000400000000000000" pitchFamily="2" charset="-78"/>
              </a:rPr>
              <a:t>1) هر کودک حق بهره مندی از آموزش و پرورش در یک مدرسه معمولی دارد.</a:t>
            </a:r>
          </a:p>
          <a:p>
            <a:pPr algn="r" rtl="1">
              <a:lnSpc>
                <a:spcPct val="150000"/>
              </a:lnSpc>
              <a:buFont typeface="Wingdings" panose="05000000000000000000" pitchFamily="2" charset="2"/>
              <a:buChar char="q"/>
            </a:pPr>
            <a:r>
              <a:rPr lang="fa-IR" sz="2400" dirty="0" smtClean="0">
                <a:cs typeface="B Lotus" panose="00000400000000000000" pitchFamily="2" charset="-78"/>
              </a:rPr>
              <a:t>2) دانش آموزان نباید در گروههای مختلف ناتوانی دسته بندی شوند.</a:t>
            </a:r>
          </a:p>
          <a:p>
            <a:pPr algn="r" rtl="1">
              <a:lnSpc>
                <a:spcPct val="150000"/>
              </a:lnSpc>
              <a:buFont typeface="Wingdings" panose="05000000000000000000" pitchFamily="2" charset="2"/>
              <a:buChar char="q"/>
            </a:pPr>
            <a:r>
              <a:rPr lang="fa-IR" sz="2400" dirty="0" smtClean="0">
                <a:cs typeface="B Lotus" panose="00000400000000000000" pitchFamily="2" charset="-78"/>
              </a:rPr>
              <a:t>3) منابع و خدمات ارایه شده بایستی مدرسه مدار باشد.</a:t>
            </a:r>
          </a:p>
          <a:p>
            <a:pPr algn="r" rtl="1">
              <a:lnSpc>
                <a:spcPct val="150000"/>
              </a:lnSpc>
              <a:buFont typeface="Wingdings" panose="05000000000000000000" pitchFamily="2" charset="2"/>
              <a:buChar char="q"/>
            </a:pPr>
            <a:r>
              <a:rPr lang="fa-IR" sz="2400" dirty="0" smtClean="0">
                <a:cs typeface="B Lotus" panose="00000400000000000000" pitchFamily="2" charset="-78"/>
              </a:rPr>
              <a:t>4) تصمیم گیری ها باید جمعی بوده و اطلاعات برابر از همه کسانی که در بهزیستی کودک سهیم هستند اخذ گردد.</a:t>
            </a:r>
          </a:p>
          <a:p>
            <a:pPr algn="r" rtl="1">
              <a:lnSpc>
                <a:spcPct val="150000"/>
              </a:lnSpc>
              <a:buFont typeface="Wingdings" panose="05000000000000000000" pitchFamily="2" charset="2"/>
              <a:buChar char="q"/>
            </a:pPr>
            <a:r>
              <a:rPr lang="fa-IR" sz="2400" dirty="0" smtClean="0">
                <a:cs typeface="B Lotus" panose="00000400000000000000" pitchFamily="2" charset="-78"/>
              </a:rPr>
              <a:t>5) همه کودکان می توانند بیاموزند و آموزش قرار گیرند.</a:t>
            </a:r>
          </a:p>
          <a:p>
            <a:pPr marL="0" indent="0" algn="r" rtl="1">
              <a:buNone/>
            </a:pPr>
            <a:r>
              <a:rPr lang="fa-IR" dirty="0" smtClean="0"/>
              <a:t>  </a:t>
            </a:r>
            <a:endParaRPr lang="en-US" dirty="0"/>
          </a:p>
        </p:txBody>
      </p:sp>
    </p:spTree>
    <p:extLst>
      <p:ext uri="{BB962C8B-B14F-4D97-AF65-F5344CB8AC3E}">
        <p14:creationId xmlns:p14="http://schemas.microsoft.com/office/powerpoint/2010/main" val="3200111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33082"/>
            <a:ext cx="8596668" cy="742681"/>
          </a:xfrm>
        </p:spPr>
        <p:txBody>
          <a:bodyPr/>
          <a:lstStyle/>
          <a:p>
            <a:pPr algn="r" rtl="1"/>
            <a:r>
              <a:rPr lang="fa-IR" dirty="0" smtClean="0">
                <a:cs typeface="B Homa" panose="00000400000000000000" pitchFamily="2" charset="-78"/>
              </a:rPr>
              <a:t>مفاهیم تلفیق سازی</a:t>
            </a:r>
            <a:endParaRPr lang="en-US" dirty="0">
              <a:cs typeface="B Homa" panose="00000400000000000000" pitchFamily="2" charset="-78"/>
            </a:endParaRPr>
          </a:p>
        </p:txBody>
      </p:sp>
      <p:sp>
        <p:nvSpPr>
          <p:cNvPr id="3" name="Content Placeholder 2"/>
          <p:cNvSpPr>
            <a:spLocks noGrp="1"/>
          </p:cNvSpPr>
          <p:nvPr>
            <p:ph idx="1"/>
          </p:nvPr>
        </p:nvSpPr>
        <p:spPr>
          <a:xfrm>
            <a:off x="677334" y="785611"/>
            <a:ext cx="8596668" cy="5255752"/>
          </a:xfrm>
        </p:spPr>
        <p:txBody>
          <a:bodyPr>
            <a:noAutofit/>
          </a:bodyPr>
          <a:lstStyle/>
          <a:p>
            <a:pPr marL="0" indent="0" algn="just" rtl="1">
              <a:lnSpc>
                <a:spcPct val="150000"/>
              </a:lnSpc>
              <a:buNone/>
            </a:pPr>
            <a:r>
              <a:rPr lang="fa-IR" sz="2400" dirty="0" smtClean="0">
                <a:cs typeface="B Lotus" panose="00000400000000000000" pitchFamily="2" charset="-78"/>
              </a:rPr>
              <a:t>مفهوم تلفیق سازی ترکیبی است از همه عناصری که در مفاهیم بهنجارسازی، عادی سازی و محیط با حداقل محدودیت وجود دارند در حقیقت تلفیق سازی به معنای آموزش و پرورش کودکان مبتلا به ناتوانی ها و کودکان عادی با هم است که بر پایه ی این اصل بنا شده است که کودکان مبتلا به ناتوانی ها بایستی از فرصت های برابر تربیتی با دیگر کودکان برخوردار شوند.</a:t>
            </a:r>
          </a:p>
          <a:p>
            <a:pPr marL="0" indent="0" algn="just" rtl="1">
              <a:lnSpc>
                <a:spcPct val="150000"/>
              </a:lnSpc>
              <a:buNone/>
            </a:pPr>
            <a:r>
              <a:rPr lang="fa-IR" sz="2400" dirty="0" smtClean="0">
                <a:cs typeface="B Lotus" panose="00000400000000000000" pitchFamily="2" charset="-78"/>
              </a:rPr>
              <a:t>جنکینسن بیان می کند که تلفیق سازی عبارت است از تدارک آموزش و پرورش استثنایی برای کودکان ناتوان در مدارس عادی. این مفهوم معمولا به رد وجود دو طبقه از کودکان یکی با عنوان ناتوان و دیگری به عنوان بهنجار منجر می شود.</a:t>
            </a:r>
            <a:endParaRPr lang="en-US" sz="2400" dirty="0">
              <a:cs typeface="B Lotus" panose="00000400000000000000" pitchFamily="2" charset="-78"/>
            </a:endParaRPr>
          </a:p>
        </p:txBody>
      </p:sp>
    </p:spTree>
    <p:extLst>
      <p:ext uri="{BB962C8B-B14F-4D97-AF65-F5344CB8AC3E}">
        <p14:creationId xmlns:p14="http://schemas.microsoft.com/office/powerpoint/2010/main" val="147696196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117</TotalTime>
  <Words>1931</Words>
  <Application>Microsoft Office PowerPoint</Application>
  <PresentationFormat>Widescreen</PresentationFormat>
  <Paragraphs>79</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B Homa</vt:lpstr>
      <vt:lpstr>B Lotus</vt:lpstr>
      <vt:lpstr>B Titr</vt:lpstr>
      <vt:lpstr>Tahoma</vt:lpstr>
      <vt:lpstr>Trebuchet MS</vt:lpstr>
      <vt:lpstr>Wingdings</vt:lpstr>
      <vt:lpstr>Wingdings 3</vt:lpstr>
      <vt:lpstr>Facet</vt:lpstr>
      <vt:lpstr>آموزش و پرورش فراگیر(2)</vt:lpstr>
      <vt:lpstr>فصل دوم:تلفیق سازی</vt:lpstr>
      <vt:lpstr>بهنجارسازی چیست؟</vt:lpstr>
      <vt:lpstr>عادی سازی چیست؟</vt:lpstr>
      <vt:lpstr>PowerPoint Presentation</vt:lpstr>
      <vt:lpstr>اصل محیط با حداقل محدودیت</vt:lpstr>
      <vt:lpstr>PowerPoint Presentation</vt:lpstr>
      <vt:lpstr>پنج اصل تلفیق سازی</vt:lpstr>
      <vt:lpstr>مفاهیم تلفیق سازی</vt:lpstr>
      <vt:lpstr>انواع تلفیق سازی</vt:lpstr>
      <vt:lpstr>PowerPoint Presentation</vt:lpstr>
      <vt:lpstr>سه نکته مهم  در ارتباط با تلفیق سازی و اصطلاحات وابسته عادی سازی و بهنجارسازی </vt:lpstr>
      <vt:lpstr>PowerPoint Presentation</vt:lpstr>
      <vt:lpstr>PowerPoint Presentation</vt:lpstr>
      <vt:lpstr>اثرات تلفیق سازی</vt:lpstr>
      <vt:lpstr>اثرات جداسازی</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آموزش و پرورش فراگیر(2)</dc:title>
  <dc:creator>ATC</dc:creator>
  <cp:lastModifiedBy>ATC</cp:lastModifiedBy>
  <cp:revision>22</cp:revision>
  <dcterms:created xsi:type="dcterms:W3CDTF">2020-03-08T21:18:59Z</dcterms:created>
  <dcterms:modified xsi:type="dcterms:W3CDTF">2020-03-09T09:30:09Z</dcterms:modified>
</cp:coreProperties>
</file>