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27"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324"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25"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6" r:id="rId7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2217" y="412125"/>
            <a:ext cx="7766936" cy="1068946"/>
          </a:xfrm>
        </p:spPr>
        <p:txBody>
          <a:bodyPr/>
          <a:lstStyle/>
          <a:p>
            <a:pPr algn="ctr"/>
            <a:r>
              <a:rPr lang="fa-IR" sz="6000" dirty="0" smtClean="0">
                <a:cs typeface="B Titr" panose="00000700000000000000" pitchFamily="2" charset="-78"/>
              </a:rPr>
              <a:t>آموزش و پرورش فراگیر(2)</a:t>
            </a:r>
            <a:endParaRPr lang="en-US" sz="6000" dirty="0">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9284" y="1674254"/>
            <a:ext cx="3639701" cy="4762500"/>
          </a:xfrm>
          <a:prstGeom prst="rect">
            <a:avLst/>
          </a:prstGeom>
        </p:spPr>
      </p:pic>
    </p:spTree>
    <p:extLst>
      <p:ext uri="{BB962C8B-B14F-4D97-AF65-F5344CB8AC3E}">
        <p14:creationId xmlns:p14="http://schemas.microsoft.com/office/powerpoint/2010/main" val="3652901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3082"/>
            <a:ext cx="8596668" cy="742681"/>
          </a:xfrm>
        </p:spPr>
        <p:txBody>
          <a:bodyPr/>
          <a:lstStyle/>
          <a:p>
            <a:pPr algn="r" rtl="1"/>
            <a:r>
              <a:rPr lang="fa-IR" dirty="0" smtClean="0">
                <a:cs typeface="B Homa" panose="00000400000000000000" pitchFamily="2" charset="-78"/>
              </a:rPr>
              <a:t>مفاهیم 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785611"/>
            <a:ext cx="8596668" cy="5255752"/>
          </a:xfrm>
        </p:spPr>
        <p:txBody>
          <a:bodyPr>
            <a:noAutofit/>
          </a:bodyPr>
          <a:lstStyle/>
          <a:p>
            <a:pPr marL="0" indent="0" algn="just" rtl="1">
              <a:lnSpc>
                <a:spcPct val="150000"/>
              </a:lnSpc>
              <a:buNone/>
            </a:pPr>
            <a:r>
              <a:rPr lang="fa-IR" sz="2400" dirty="0" smtClean="0">
                <a:cs typeface="B Lotus" panose="00000400000000000000" pitchFamily="2" charset="-78"/>
              </a:rPr>
              <a:t>مفهوم تلفیق سازی ترکیبی است از همه عناصری که در مفاهیم بهنجارسازی، عادی سازی و محیط با حداقل محدودیت وجود دارند در حقیقت تلفیق سازی به معنای آموزش و پرورش کودکان مبتلا به ناتوانی ها و کودکان عادی با هم است که بر پایه ی این اصل بنا شده است که کودکان مبتلا به ناتوانی ها بایستی از فرصت های برابر تربیتی با دیگر کودکان برخوردار شوند.</a:t>
            </a:r>
          </a:p>
          <a:p>
            <a:pPr marL="0" indent="0" algn="just" rtl="1">
              <a:lnSpc>
                <a:spcPct val="150000"/>
              </a:lnSpc>
              <a:buNone/>
            </a:pPr>
            <a:r>
              <a:rPr lang="fa-IR" sz="2400" dirty="0" smtClean="0">
                <a:cs typeface="B Lotus" panose="00000400000000000000" pitchFamily="2" charset="-78"/>
              </a:rPr>
              <a:t>جنکینسن بیان می کند که تلفیق سازی عبارت است از تدارک آموزش و پرورش استثنایی برای کودکان ناتوان در مدارس عادی. این مفهوم معمولا به رد وجود دو طبقه از کودکان یکی با عنوان ناتوان و دیگری به عنوان بهنجار منجر می شود.</a:t>
            </a:r>
            <a:endParaRPr lang="en-US" sz="2400" dirty="0">
              <a:cs typeface="B Lotus" panose="00000400000000000000" pitchFamily="2" charset="-78"/>
            </a:endParaRPr>
          </a:p>
        </p:txBody>
      </p:sp>
    </p:spTree>
    <p:extLst>
      <p:ext uri="{BB962C8B-B14F-4D97-AF65-F5344CB8AC3E}">
        <p14:creationId xmlns:p14="http://schemas.microsoft.com/office/powerpoint/2010/main" val="1476961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13386"/>
            <a:ext cx="8596668" cy="845713"/>
          </a:xfrm>
        </p:spPr>
        <p:txBody>
          <a:bodyPr/>
          <a:lstStyle/>
          <a:p>
            <a:pPr algn="r" rtl="1"/>
            <a:r>
              <a:rPr lang="fa-IR" dirty="0" smtClean="0">
                <a:cs typeface="B Homa" panose="00000400000000000000" pitchFamily="2" charset="-78"/>
              </a:rPr>
              <a:t>انواع </a:t>
            </a:r>
            <a:r>
              <a:rPr lang="fa-IR" dirty="0">
                <a:cs typeface="B Homa" panose="00000400000000000000" pitchFamily="2" charset="-78"/>
              </a:rPr>
              <a:t>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1004553"/>
            <a:ext cx="8596668" cy="5447762"/>
          </a:xfrm>
        </p:spPr>
        <p:txBody>
          <a:bodyPr>
            <a:normAutofit/>
          </a:bodyPr>
          <a:lstStyle/>
          <a:p>
            <a:pPr algn="r" rtl="1">
              <a:buFont typeface="Wingdings" panose="05000000000000000000" pitchFamily="2" charset="2"/>
              <a:buChar char="Ø"/>
            </a:pPr>
            <a:r>
              <a:rPr lang="fa-IR" sz="2400" b="1" dirty="0">
                <a:effectLst>
                  <a:outerShdw blurRad="38100" dist="38100" dir="2700000" algn="tl">
                    <a:srgbClr val="000000">
                      <a:alpha val="43137"/>
                    </a:srgbClr>
                  </a:outerShdw>
                </a:effectLst>
                <a:cs typeface="B Lotus" panose="00000400000000000000" pitchFamily="2" charset="-78"/>
              </a:rPr>
              <a:t>تلفیق </a:t>
            </a:r>
            <a:r>
              <a:rPr lang="fa-IR" sz="2400" b="1" dirty="0" smtClean="0">
                <a:effectLst>
                  <a:outerShdw blurRad="38100" dist="38100" dir="2700000" algn="tl">
                    <a:srgbClr val="000000">
                      <a:alpha val="43137"/>
                    </a:srgbClr>
                  </a:outerShdw>
                </a:effectLst>
                <a:cs typeface="B Lotus" panose="00000400000000000000" pitchFamily="2" charset="-78"/>
              </a:rPr>
              <a:t>سازی مکانی:</a:t>
            </a:r>
          </a:p>
          <a:p>
            <a:pPr marL="0" indent="0" algn="r" rtl="1">
              <a:buNone/>
            </a:pPr>
            <a:r>
              <a:rPr lang="fa-IR" sz="2400" dirty="0" smtClean="0">
                <a:cs typeface="B Lotus" panose="00000400000000000000" pitchFamily="2" charset="-78"/>
              </a:rPr>
              <a:t>به کودکان استثنایی ناتوان در همان جایی باید مورد آموزش و پرورش قرار گیرند که کودکان مدارس عادی تعلیم می بینند اما در واحد ها یا مدارس جدا.</a:t>
            </a:r>
          </a:p>
          <a:p>
            <a:pPr algn="r" rtl="1">
              <a:buFont typeface="Wingdings" panose="05000000000000000000" pitchFamily="2" charset="2"/>
              <a:buChar char="Ø"/>
            </a:pPr>
            <a:r>
              <a:rPr lang="fa-IR" sz="2400" b="1" dirty="0">
                <a:effectLst>
                  <a:outerShdw blurRad="38100" dist="38100" dir="2700000" algn="tl">
                    <a:srgbClr val="000000">
                      <a:alpha val="43137"/>
                    </a:srgbClr>
                  </a:outerShdw>
                </a:effectLst>
                <a:cs typeface="B Lotus" panose="00000400000000000000" pitchFamily="2" charset="-78"/>
              </a:rPr>
              <a:t>تلفیق </a:t>
            </a:r>
            <a:r>
              <a:rPr lang="fa-IR" sz="2400" b="1" dirty="0" smtClean="0">
                <a:effectLst>
                  <a:outerShdw blurRad="38100" dist="38100" dir="2700000" algn="tl">
                    <a:srgbClr val="000000">
                      <a:alpha val="43137"/>
                    </a:srgbClr>
                  </a:outerShdw>
                </a:effectLst>
                <a:cs typeface="B Lotus" panose="00000400000000000000" pitchFamily="2" charset="-78"/>
              </a:rPr>
              <a:t>سازی اجتماعی:</a:t>
            </a:r>
          </a:p>
          <a:p>
            <a:pPr marL="0" indent="0" algn="r" rtl="1">
              <a:buNone/>
            </a:pPr>
            <a:r>
              <a:rPr lang="fa-IR" sz="2400" dirty="0" smtClean="0">
                <a:cs typeface="B Lotus" panose="00000400000000000000" pitchFamily="2" charset="-78"/>
              </a:rPr>
              <a:t>مبادله و تعاملات اجتماعی در طول بازی و خارج از فعالیتهای تحصیلی انجام می گیرد اما تعلیم و تربیت رسمی در مکانهای مختلف انجام می شود.</a:t>
            </a:r>
          </a:p>
          <a:p>
            <a:pPr algn="r" rtl="1">
              <a:buFont typeface="Wingdings" panose="05000000000000000000" pitchFamily="2" charset="2"/>
              <a:buChar char="Ø"/>
            </a:pPr>
            <a:r>
              <a:rPr lang="fa-IR" sz="2400" b="1" dirty="0">
                <a:effectLst>
                  <a:outerShdw blurRad="38100" dist="38100" dir="2700000" algn="tl">
                    <a:srgbClr val="000000">
                      <a:alpha val="43137"/>
                    </a:srgbClr>
                  </a:outerShdw>
                </a:effectLst>
                <a:cs typeface="B Lotus" panose="00000400000000000000" pitchFamily="2" charset="-78"/>
              </a:rPr>
              <a:t>تلفیق </a:t>
            </a:r>
            <a:r>
              <a:rPr lang="fa-IR" sz="2400" b="1" dirty="0" smtClean="0">
                <a:effectLst>
                  <a:outerShdw blurRad="38100" dist="38100" dir="2700000" algn="tl">
                    <a:srgbClr val="000000">
                      <a:alpha val="43137"/>
                    </a:srgbClr>
                  </a:outerShdw>
                </a:effectLst>
                <a:cs typeface="B Lotus" panose="00000400000000000000" pitchFamily="2" charset="-78"/>
              </a:rPr>
              <a:t>سازی کنشی:</a:t>
            </a:r>
          </a:p>
          <a:p>
            <a:pPr marL="0" indent="0" algn="r" rtl="1">
              <a:buNone/>
            </a:pPr>
            <a:r>
              <a:rPr lang="fa-IR" sz="2400" dirty="0" smtClean="0">
                <a:cs typeface="B Lotus" panose="00000400000000000000" pitchFamily="2" charset="-78"/>
              </a:rPr>
              <a:t>کودکان استثنایی ناتوان به کلاسهای درس معمولی می روند و در کلیه فعالیتهای مدرسه با دیگر دانش آموزان مشارکت می کنند.برنامه درسی مشترک است و این کودکان از فعالیت های تحصیلی محروم یا جدا نمی شوند.</a:t>
            </a:r>
          </a:p>
          <a:p>
            <a:pPr marL="0" indent="0" algn="r" rtl="1">
              <a:buNone/>
            </a:pPr>
            <a:endParaRPr lang="fa-IR" dirty="0" smtClean="0"/>
          </a:p>
          <a:p>
            <a:pPr marL="0" indent="0" algn="r" rtl="1">
              <a:buNone/>
            </a:pPr>
            <a:endParaRPr lang="en-US" dirty="0"/>
          </a:p>
        </p:txBody>
      </p:sp>
    </p:spTree>
    <p:extLst>
      <p:ext uri="{BB962C8B-B14F-4D97-AF65-F5344CB8AC3E}">
        <p14:creationId xmlns:p14="http://schemas.microsoft.com/office/powerpoint/2010/main" val="2746273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12124"/>
            <a:ext cx="8596668" cy="5629239"/>
          </a:xfrm>
        </p:spPr>
        <p:txBody>
          <a:bodyPr>
            <a:normAutofit/>
          </a:bodyPr>
          <a:lstStyle/>
          <a:p>
            <a:pPr algn="r" rtl="1">
              <a:lnSpc>
                <a:spcPct val="150000"/>
              </a:lnSpc>
              <a:buFont typeface="Wingdings" panose="05000000000000000000" pitchFamily="2" charset="2"/>
              <a:buChar char="q"/>
            </a:pPr>
            <a:r>
              <a:rPr lang="fa-IR" sz="2400" dirty="0" smtClean="0">
                <a:cs typeface="B Lotus" panose="00000400000000000000" pitchFamily="2" charset="-78"/>
              </a:rPr>
              <a:t>وارنک تاکید می کند که برای اجرای موفق تلفیق سازی به تشخیص و تمیز به نفع کودکان استثنایی ناتوان نیاز داریم. ملاکها عبارتند از:</a:t>
            </a:r>
          </a:p>
          <a:p>
            <a:pPr algn="r" rtl="1">
              <a:lnSpc>
                <a:spcPct val="150000"/>
              </a:lnSpc>
              <a:buFont typeface="Wingdings" panose="05000000000000000000" pitchFamily="2" charset="2"/>
              <a:buChar char="v"/>
            </a:pPr>
            <a:r>
              <a:rPr lang="fa-IR" sz="2400" dirty="0" smtClean="0">
                <a:cs typeface="B Lotus" panose="00000400000000000000" pitchFamily="2" charset="-78"/>
              </a:rPr>
              <a:t>والدین باید با تصمیمات مربوط به کارگماری دانش آموزان موافق باشند.</a:t>
            </a:r>
          </a:p>
          <a:p>
            <a:pPr algn="r" rtl="1">
              <a:lnSpc>
                <a:spcPct val="150000"/>
              </a:lnSpc>
              <a:buFont typeface="Wingdings" panose="05000000000000000000" pitchFamily="2" charset="2"/>
              <a:buChar char="v"/>
            </a:pPr>
            <a:r>
              <a:rPr lang="fa-IR" sz="2400" dirty="0" smtClean="0">
                <a:cs typeface="B Lotus" panose="00000400000000000000" pitchFamily="2" charset="-78"/>
              </a:rPr>
              <a:t>تصمیمات مربوط به ادغام باید تصمیمات عملی باشند.</a:t>
            </a:r>
          </a:p>
          <a:p>
            <a:pPr algn="r" rtl="1">
              <a:lnSpc>
                <a:spcPct val="150000"/>
              </a:lnSpc>
              <a:buFont typeface="Wingdings" panose="05000000000000000000" pitchFamily="2" charset="2"/>
              <a:buChar char="v"/>
            </a:pPr>
            <a:r>
              <a:rPr lang="fa-IR" sz="2400" dirty="0" smtClean="0">
                <a:cs typeface="B Lotus" panose="00000400000000000000" pitchFamily="2" charset="-78"/>
              </a:rPr>
              <a:t>تصمیمات باید از لحاظ تربیتی کارآمد باشند و به طور غیر معقول گران نباشند.</a:t>
            </a:r>
          </a:p>
          <a:p>
            <a:pPr algn="r" rtl="1">
              <a:lnSpc>
                <a:spcPct val="150000"/>
              </a:lnSpc>
              <a:buFont typeface="Wingdings" panose="05000000000000000000" pitchFamily="2" charset="2"/>
              <a:buChar char="§"/>
            </a:pPr>
            <a:r>
              <a:rPr lang="fa-IR" sz="2400" dirty="0" smtClean="0">
                <a:cs typeface="B Lotus" panose="00000400000000000000" pitchFamily="2" charset="-78"/>
              </a:rPr>
              <a:t>مشکل این ملاکها این است که اغلب تشخیص دقیق آنچه که عملی است و یا به طور غیر معقول گران نمی باشند، مشکل است.</a:t>
            </a:r>
            <a:endParaRPr lang="en-US" sz="2400" dirty="0">
              <a:cs typeface="B Lotus" panose="00000400000000000000" pitchFamily="2" charset="-78"/>
            </a:endParaRPr>
          </a:p>
        </p:txBody>
      </p:sp>
    </p:spTree>
    <p:extLst>
      <p:ext uri="{BB962C8B-B14F-4D97-AF65-F5344CB8AC3E}">
        <p14:creationId xmlns:p14="http://schemas.microsoft.com/office/powerpoint/2010/main" val="900115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3184"/>
            <a:ext cx="8596668" cy="811368"/>
          </a:xfrm>
        </p:spPr>
        <p:txBody>
          <a:bodyPr>
            <a:normAutofit fontScale="90000"/>
          </a:bodyPr>
          <a:lstStyle/>
          <a:p>
            <a:pPr algn="ctr" rtl="1"/>
            <a:r>
              <a:rPr lang="fa-IR" dirty="0" smtClean="0">
                <a:solidFill>
                  <a:srgbClr val="C00000"/>
                </a:solidFill>
                <a:cs typeface="B Titr" panose="00000700000000000000" pitchFamily="2" charset="-78"/>
              </a:rPr>
              <a:t>سه نکته مهم</a:t>
            </a:r>
            <a:br>
              <a:rPr lang="fa-IR" dirty="0" smtClean="0">
                <a:solidFill>
                  <a:srgbClr val="C00000"/>
                </a:solidFill>
                <a:cs typeface="B Titr" panose="00000700000000000000" pitchFamily="2" charset="-78"/>
              </a:rPr>
            </a:br>
            <a:r>
              <a:rPr lang="fa-IR" dirty="0" smtClean="0">
                <a:solidFill>
                  <a:srgbClr val="00B050"/>
                </a:solidFill>
                <a:cs typeface="B Titr" panose="00000700000000000000" pitchFamily="2" charset="-78"/>
              </a:rPr>
              <a:t> در ارتباط با </a:t>
            </a:r>
            <a:r>
              <a:rPr lang="fa-IR" dirty="0">
                <a:solidFill>
                  <a:srgbClr val="00B050"/>
                </a:solidFill>
                <a:cs typeface="B Titr" panose="00000700000000000000" pitchFamily="2" charset="-78"/>
              </a:rPr>
              <a:t>تلفیق </a:t>
            </a:r>
            <a:r>
              <a:rPr lang="fa-IR" dirty="0" smtClean="0">
                <a:solidFill>
                  <a:srgbClr val="00B050"/>
                </a:solidFill>
                <a:cs typeface="B Titr" panose="00000700000000000000" pitchFamily="2" charset="-78"/>
              </a:rPr>
              <a:t>سازی و اصطلاحات وابسته عادی سازی و بهنجارسازی </a:t>
            </a:r>
            <a:endParaRPr lang="en-US" dirty="0">
              <a:solidFill>
                <a:srgbClr val="00B050"/>
              </a:solidFill>
              <a:cs typeface="B Titr" panose="00000700000000000000" pitchFamily="2" charset="-78"/>
            </a:endParaRPr>
          </a:p>
        </p:txBody>
      </p:sp>
      <p:sp>
        <p:nvSpPr>
          <p:cNvPr id="3" name="Content Placeholder 2"/>
          <p:cNvSpPr>
            <a:spLocks noGrp="1"/>
          </p:cNvSpPr>
          <p:nvPr>
            <p:ph idx="1"/>
          </p:nvPr>
        </p:nvSpPr>
        <p:spPr>
          <a:xfrm>
            <a:off x="677334" y="1635617"/>
            <a:ext cx="8596668" cy="4405745"/>
          </a:xfrm>
        </p:spPr>
        <p:txBody>
          <a:bodyPr>
            <a:noAutofit/>
          </a:bodyPr>
          <a:lstStyle/>
          <a:p>
            <a:pPr marL="0" indent="0" algn="just" rtl="1">
              <a:lnSpc>
                <a:spcPct val="150000"/>
              </a:lnSpc>
              <a:buNone/>
            </a:pPr>
            <a:r>
              <a:rPr lang="fa-IR" sz="2400" dirty="0" smtClean="0">
                <a:cs typeface="B Lotus" panose="00000400000000000000" pitchFamily="2" charset="-78"/>
              </a:rPr>
              <a:t>اول اینکه </a:t>
            </a:r>
            <a:r>
              <a:rPr lang="fa-IR" sz="2400" dirty="0">
                <a:cs typeface="B Lotus" panose="00000400000000000000" pitchFamily="2" charset="-78"/>
              </a:rPr>
              <a:t>تلفیق </a:t>
            </a:r>
            <a:r>
              <a:rPr lang="fa-IR" sz="2400" dirty="0" smtClean="0">
                <a:cs typeface="B Lotus" panose="00000400000000000000" pitchFamily="2" charset="-78"/>
              </a:rPr>
              <a:t>سازی اصطلاح ارزشیابانه است بدین معنا که اصطلاح تلفیق سازی را نمی توان بدون ارجاع به ملاحظات اخلاقی و ارزشی روشن نمود چرا که برنامه های تلفیق سازی متضمن داوری های ارزشی در مورد انواع آموزش و پرورش مناسب برای انواع دانش آموزان مبتلا به انواع مختلف معلولیت ها و نیازهای تربیتی متفاوت است. ارزشها در تصمیمات مربوط به معنای همزاد با مفاهیم مربوط به سیاستهای </a:t>
            </a:r>
            <a:r>
              <a:rPr lang="fa-IR" sz="2400" dirty="0">
                <a:cs typeface="B Lotus" panose="00000400000000000000" pitchFamily="2" charset="-78"/>
              </a:rPr>
              <a:t>تلفیق </a:t>
            </a:r>
            <a:r>
              <a:rPr lang="fa-IR" sz="2400" dirty="0" smtClean="0">
                <a:cs typeface="B Lotus" panose="00000400000000000000" pitchFamily="2" charset="-78"/>
              </a:rPr>
              <a:t>سازی مداخله می کنند برای مثال معنای اصطلاحات </a:t>
            </a:r>
            <a:r>
              <a:rPr lang="fa-IR" sz="2400" u="sng" dirty="0" smtClean="0">
                <a:cs typeface="B Lotus" panose="00000400000000000000" pitchFamily="2" charset="-78"/>
              </a:rPr>
              <a:t>عملی</a:t>
            </a:r>
            <a:r>
              <a:rPr lang="fa-IR" sz="2400" dirty="0" smtClean="0">
                <a:cs typeface="B Lotus" panose="00000400000000000000" pitchFamily="2" charset="-78"/>
              </a:rPr>
              <a:t> و </a:t>
            </a:r>
            <a:r>
              <a:rPr lang="fa-IR" sz="2400" u="sng" dirty="0" smtClean="0">
                <a:cs typeface="B Lotus" panose="00000400000000000000" pitchFamily="2" charset="-78"/>
              </a:rPr>
              <a:t>به طور غیر معقول </a:t>
            </a:r>
            <a:r>
              <a:rPr lang="fa-IR" sz="2400" dirty="0" smtClean="0">
                <a:cs typeface="B Lotus" panose="00000400000000000000" pitchFamily="2" charset="-78"/>
              </a:rPr>
              <a:t>گران ناظر بر همین ماجراست.</a:t>
            </a:r>
          </a:p>
        </p:txBody>
      </p:sp>
    </p:spTree>
    <p:extLst>
      <p:ext uri="{BB962C8B-B14F-4D97-AF65-F5344CB8AC3E}">
        <p14:creationId xmlns:p14="http://schemas.microsoft.com/office/powerpoint/2010/main" val="624037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89397"/>
            <a:ext cx="8596668" cy="5551965"/>
          </a:xfrm>
        </p:spPr>
        <p:txBody>
          <a:bodyPr>
            <a:normAutofit/>
          </a:bodyPr>
          <a:lstStyle/>
          <a:p>
            <a:pPr marL="0" indent="0" algn="just" rtl="1">
              <a:lnSpc>
                <a:spcPct val="150000"/>
              </a:lnSpc>
              <a:buNone/>
            </a:pPr>
            <a:r>
              <a:rPr lang="fa-IR" sz="2400" dirty="0">
                <a:cs typeface="B Lotus" panose="00000400000000000000" pitchFamily="2" charset="-78"/>
              </a:rPr>
              <a:t>دومین نکته مهم آن است که تلفیق سازی اغلب به عنوان یک امر آرمانی و نه یک واقعیت مشاهده پذیر ادراک شده است. این مفهوم گاه به عنوان آرمان و هدفی تلقی می شود که برای همه افرادی که در حوزه آموزش و پرورش دانش آموزان مبتلا به ناتوانی کار می کنند ارزشمند است. که هدف نهایی آن کارگماری همه دانش آموزان مبتلا به ناتوانی ها در مدارس عادی است حتی اگر در حال حاضر دانش آموز ناگزیر از تحصیل در یک محیط جدا باشد.  </a:t>
            </a:r>
            <a:r>
              <a:rPr lang="fa-IR" sz="2400" dirty="0" smtClean="0">
                <a:cs typeface="B Lotus" panose="00000400000000000000" pitchFamily="2" charset="-78"/>
              </a:rPr>
              <a:t>در بسیاری از اوقات اتاق منبع یا کلاس ویژه ممکن است برچسب موقعیت یکپارچه داشته باشد در حالیکه در دیگر موقعیت ها، موقعیت جدا خوانده می شود.</a:t>
            </a:r>
            <a:endParaRPr lang="en-US" sz="2400" dirty="0">
              <a:cs typeface="B Lotus" panose="00000400000000000000" pitchFamily="2" charset="-78"/>
            </a:endParaRPr>
          </a:p>
        </p:txBody>
      </p:sp>
    </p:spTree>
    <p:extLst>
      <p:ext uri="{BB962C8B-B14F-4D97-AF65-F5344CB8AC3E}">
        <p14:creationId xmlns:p14="http://schemas.microsoft.com/office/powerpoint/2010/main" val="1704592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79549"/>
            <a:ext cx="8596668" cy="5461813"/>
          </a:xfrm>
        </p:spPr>
        <p:txBody>
          <a:bodyPr/>
          <a:lstStyle/>
          <a:p>
            <a:pPr algn="r" rtl="1">
              <a:lnSpc>
                <a:spcPct val="150000"/>
              </a:lnSpc>
            </a:pPr>
            <a:r>
              <a:rPr lang="fa-IR" sz="2400" dirty="0" smtClean="0">
                <a:cs typeface="B Lotus" panose="00000400000000000000" pitchFamily="2" charset="-78"/>
              </a:rPr>
              <a:t>سومین نکته مهم آن است که درجات مختلفی از تلفیق سازی وجود دارد:</a:t>
            </a:r>
          </a:p>
          <a:p>
            <a:pPr marL="0" indent="0" algn="r" rtl="1">
              <a:lnSpc>
                <a:spcPct val="150000"/>
              </a:lnSpc>
              <a:buNone/>
            </a:pPr>
            <a:r>
              <a:rPr lang="fa-IR" sz="2400" dirty="0" smtClean="0">
                <a:cs typeface="B Lotus" panose="00000400000000000000" pitchFamily="2" charset="-78"/>
              </a:rPr>
              <a:t>الف) تلفیق سازی کامل به معنی درگیری کلی یک کودک ناتوان در یک کلاس ویژه است.</a:t>
            </a:r>
          </a:p>
          <a:p>
            <a:pPr marL="0" indent="0" algn="r" rtl="1">
              <a:lnSpc>
                <a:spcPct val="150000"/>
              </a:lnSpc>
              <a:buNone/>
            </a:pPr>
            <a:r>
              <a:rPr lang="fa-IR" sz="2400" dirty="0" smtClean="0">
                <a:cs typeface="B Lotus" panose="00000400000000000000" pitchFamily="2" charset="-78"/>
              </a:rPr>
              <a:t>ب)تلفیق سازی بخشی به معنی آن است که کودک مبتلا به ناتوانی ها تنها برخی از خدمات مربوط به کودک عادی را دریافت می کند.</a:t>
            </a:r>
          </a:p>
          <a:p>
            <a:pPr marL="0" indent="0" algn="r" rtl="1">
              <a:buNone/>
            </a:pPr>
            <a:endParaRPr lang="en-US" dirty="0"/>
          </a:p>
        </p:txBody>
      </p:sp>
    </p:spTree>
    <p:extLst>
      <p:ext uri="{BB962C8B-B14F-4D97-AF65-F5344CB8AC3E}">
        <p14:creationId xmlns:p14="http://schemas.microsoft.com/office/powerpoint/2010/main" val="1290951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26265"/>
            <a:ext cx="8596668" cy="1320800"/>
          </a:xfrm>
        </p:spPr>
        <p:txBody>
          <a:bodyPr/>
          <a:lstStyle/>
          <a:p>
            <a:pPr algn="r" rtl="1"/>
            <a:r>
              <a:rPr lang="fa-IR" dirty="0" smtClean="0">
                <a:cs typeface="B Homa" panose="00000400000000000000" pitchFamily="2" charset="-78"/>
              </a:rPr>
              <a:t>اثرات 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1313645"/>
            <a:ext cx="8596668" cy="4727717"/>
          </a:xfrm>
        </p:spPr>
        <p:txBody>
          <a:bodyPr/>
          <a:lstStyle/>
          <a:p>
            <a:pPr algn="r" rtl="1">
              <a:buAutoNum type="arabicParenR"/>
            </a:pPr>
            <a:r>
              <a:rPr lang="fa-IR" sz="2400" b="1" dirty="0" smtClean="0">
                <a:effectLst>
                  <a:outerShdw blurRad="38100" dist="38100" dir="2700000" algn="tl">
                    <a:srgbClr val="000000">
                      <a:alpha val="43137"/>
                    </a:srgbClr>
                  </a:outerShdw>
                </a:effectLst>
                <a:cs typeface="B Lotus" panose="00000400000000000000" pitchFamily="2" charset="-78"/>
              </a:rPr>
              <a:t>اثرات مثبت:</a:t>
            </a:r>
          </a:p>
          <a:p>
            <a:pPr algn="r" rtl="1">
              <a:buFont typeface="Wingdings" panose="05000000000000000000" pitchFamily="2" charset="2"/>
              <a:buChar char="ü"/>
            </a:pPr>
            <a:r>
              <a:rPr lang="fa-IR" sz="2400" dirty="0" smtClean="0">
                <a:cs typeface="B Lotus" panose="00000400000000000000" pitchFamily="2" charset="-78"/>
              </a:rPr>
              <a:t>رشد و پرورش رفتارهای اجتماعی مناسب</a:t>
            </a:r>
          </a:p>
          <a:p>
            <a:pPr algn="r" rtl="1">
              <a:buFont typeface="Wingdings" panose="05000000000000000000" pitchFamily="2" charset="2"/>
              <a:buChar char="ü"/>
            </a:pPr>
            <a:r>
              <a:rPr lang="fa-IR" sz="2400" dirty="0" smtClean="0">
                <a:cs typeface="B Lotus" panose="00000400000000000000" pitchFamily="2" charset="-78"/>
              </a:rPr>
              <a:t>پرداختن و شرکت در بازیهای سازنده و مثبت</a:t>
            </a:r>
          </a:p>
          <a:p>
            <a:pPr algn="r" rtl="1">
              <a:buFont typeface="Wingdings" panose="05000000000000000000" pitchFamily="2" charset="2"/>
              <a:buChar char="ü"/>
            </a:pPr>
            <a:r>
              <a:rPr lang="fa-IR" sz="2400" dirty="0" smtClean="0">
                <a:cs typeface="B Lotus" panose="00000400000000000000" pitchFamily="2" charset="-78"/>
              </a:rPr>
              <a:t>تقلید و الگو گرفتن از دانش آموزان عادی</a:t>
            </a:r>
          </a:p>
          <a:p>
            <a:pPr marL="0" indent="0" algn="r" rtl="1">
              <a:buNone/>
            </a:pPr>
            <a:r>
              <a:rPr lang="fa-IR" sz="2400" b="1" dirty="0" smtClean="0">
                <a:effectLst>
                  <a:outerShdw blurRad="38100" dist="38100" dir="2700000" algn="tl">
                    <a:srgbClr val="000000">
                      <a:alpha val="43137"/>
                    </a:srgbClr>
                  </a:outerShdw>
                </a:effectLst>
                <a:cs typeface="B Lotus" panose="00000400000000000000" pitchFamily="2" charset="-78"/>
              </a:rPr>
              <a:t>2) اثرات منفی:</a:t>
            </a:r>
          </a:p>
          <a:p>
            <a:pPr algn="r" rtl="1">
              <a:buFont typeface="Wingdings" panose="05000000000000000000" pitchFamily="2" charset="2"/>
              <a:buChar char="Ø"/>
            </a:pPr>
            <a:r>
              <a:rPr lang="fa-IR" sz="2400" dirty="0" smtClean="0">
                <a:cs typeface="B Lotus" panose="00000400000000000000" pitchFamily="2" charset="-78"/>
              </a:rPr>
              <a:t>همیشه دانش آموزان مبتلا به ناتوانی یادگیری از برنامه های تلفیق سازی سود نمی برند و گاه در کنار آمدن با برنامه های فشرده در مدارس عادی با مشکل مواجه می شوند.</a:t>
            </a:r>
          </a:p>
          <a:p>
            <a:pPr algn="r" rtl="1">
              <a:buFont typeface="Wingdings" panose="05000000000000000000" pitchFamily="2" charset="2"/>
              <a:buChar char="Ø"/>
            </a:pPr>
            <a:r>
              <a:rPr lang="fa-IR" sz="2400" dirty="0" smtClean="0">
                <a:cs typeface="B Lotus" panose="00000400000000000000" pitchFamily="2" charset="-78"/>
              </a:rPr>
              <a:t>تلفیق سازی تنها در موقعیتهایی که یک برنامه درسی مدون وجود دارد بهتر تحقق می یابد.</a:t>
            </a:r>
          </a:p>
          <a:p>
            <a:pPr algn="r" rtl="1">
              <a:buFont typeface="Wingdings" panose="05000000000000000000" pitchFamily="2" charset="2"/>
              <a:buChar char="Ø"/>
            </a:pPr>
            <a:endParaRPr lang="en-US" dirty="0"/>
          </a:p>
        </p:txBody>
      </p:sp>
    </p:spTree>
    <p:extLst>
      <p:ext uri="{BB962C8B-B14F-4D97-AF65-F5344CB8AC3E}">
        <p14:creationId xmlns:p14="http://schemas.microsoft.com/office/powerpoint/2010/main" val="935868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87629"/>
            <a:ext cx="8596668" cy="1320800"/>
          </a:xfrm>
        </p:spPr>
        <p:txBody>
          <a:bodyPr/>
          <a:lstStyle/>
          <a:p>
            <a:pPr algn="r" rtl="1"/>
            <a:r>
              <a:rPr lang="fa-IR" dirty="0" smtClean="0">
                <a:cs typeface="B Homa" panose="00000400000000000000" pitchFamily="2" charset="-78"/>
              </a:rPr>
              <a:t>اثرات جداسازی</a:t>
            </a:r>
            <a:endParaRPr lang="en-US" dirty="0">
              <a:cs typeface="B Homa" panose="00000400000000000000" pitchFamily="2" charset="-78"/>
            </a:endParaRPr>
          </a:p>
        </p:txBody>
      </p:sp>
      <p:sp>
        <p:nvSpPr>
          <p:cNvPr id="3" name="Content Placeholder 2"/>
          <p:cNvSpPr>
            <a:spLocks noGrp="1"/>
          </p:cNvSpPr>
          <p:nvPr>
            <p:ph idx="1"/>
          </p:nvPr>
        </p:nvSpPr>
        <p:spPr>
          <a:xfrm>
            <a:off x="677334" y="875763"/>
            <a:ext cx="8596668" cy="5602310"/>
          </a:xfrm>
        </p:spPr>
        <p:txBody>
          <a:bodyPr/>
          <a:lstStyle/>
          <a:p>
            <a:pPr algn="r" rtl="1">
              <a:lnSpc>
                <a:spcPct val="150000"/>
              </a:lnSpc>
              <a:buFont typeface="Wingdings" panose="05000000000000000000" pitchFamily="2" charset="2"/>
              <a:buChar char="ü"/>
            </a:pPr>
            <a:r>
              <a:rPr lang="fa-IR" sz="2400" dirty="0" smtClean="0">
                <a:cs typeface="B Lotus" panose="00000400000000000000" pitchFamily="2" charset="-78"/>
              </a:rPr>
              <a:t>دانش آموزان مبتلا به ناتوانی ها از لحاظ تحصیلی منزلت و مقام پایینی دارند. پیشرفت تحصیلی ناچیزی دارند.</a:t>
            </a:r>
          </a:p>
          <a:p>
            <a:pPr algn="r" rtl="1">
              <a:lnSpc>
                <a:spcPct val="150000"/>
              </a:lnSpc>
              <a:buFont typeface="Wingdings" panose="05000000000000000000" pitchFamily="2" charset="2"/>
              <a:buChar char="ü"/>
            </a:pPr>
            <a:r>
              <a:rPr lang="fa-IR" sz="2400" dirty="0">
                <a:cs typeface="B Lotus" panose="00000400000000000000" pitchFamily="2" charset="-78"/>
              </a:rPr>
              <a:t>دانش آموزان مبتلا به ناتوانی </a:t>
            </a:r>
            <a:r>
              <a:rPr lang="fa-IR" sz="2400" dirty="0" smtClean="0">
                <a:cs typeface="B Lotus" panose="00000400000000000000" pitchFamily="2" charset="-78"/>
              </a:rPr>
              <a:t>ها انگیزه لازم را برای رسیدن به موفقیتها از دست می دهند.</a:t>
            </a:r>
          </a:p>
          <a:p>
            <a:pPr algn="r" rtl="1">
              <a:lnSpc>
                <a:spcPct val="150000"/>
              </a:lnSpc>
              <a:buFont typeface="Wingdings" panose="05000000000000000000" pitchFamily="2" charset="2"/>
              <a:buChar char="ü"/>
            </a:pPr>
            <a:r>
              <a:rPr lang="fa-IR" sz="2400" dirty="0" smtClean="0">
                <a:cs typeface="B Lotus" panose="00000400000000000000" pitchFamily="2" charset="-78"/>
              </a:rPr>
              <a:t>برچسب استثنایی بودن  و متفاوت بودن از دیگران را همیشه در ذهنیت خود حفظ می کنند. چرا که در محیطی مجزا از افراد عادی تربیت می شوند.</a:t>
            </a:r>
          </a:p>
          <a:p>
            <a:pPr marL="0" indent="0" algn="r" rtl="1">
              <a:buNone/>
            </a:pPr>
            <a:endParaRPr lang="en-US" dirty="0"/>
          </a:p>
        </p:txBody>
      </p:sp>
    </p:spTree>
    <p:extLst>
      <p:ext uri="{BB962C8B-B14F-4D97-AF65-F5344CB8AC3E}">
        <p14:creationId xmlns:p14="http://schemas.microsoft.com/office/powerpoint/2010/main" val="3097127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47731"/>
            <a:ext cx="8595455" cy="5693632"/>
          </a:xfrm>
        </p:spPr>
        <p:txBody>
          <a:bodyPr/>
          <a:lstStyle/>
          <a:p>
            <a:pPr algn="r" rtl="1"/>
            <a:r>
              <a:rPr lang="fa-IR" dirty="0" smtClean="0"/>
              <a:t>تکالیف دانشجویان:</a:t>
            </a:r>
          </a:p>
          <a:p>
            <a:pPr algn="r" rtl="1"/>
            <a:endParaRPr lang="fa-IR" dirty="0"/>
          </a:p>
          <a:p>
            <a:pPr marL="0" indent="0" algn="r" rtl="1">
              <a:buNone/>
            </a:pPr>
            <a:r>
              <a:rPr lang="fa-IR" dirty="0" smtClean="0"/>
              <a:t>تکلیف شماره 1. لطفا </a:t>
            </a:r>
            <a:r>
              <a:rPr lang="fa-IR" dirty="0" smtClean="0"/>
              <a:t>دو مقاله در ارتباط با آموزش و پرورش فراگیر دانلود نمایید و مطالب مورد بحث مقاله را در ارتباط با محاسن و معایب آموزش و پرورش تلفیقی یا جدا مورد نقد و بررسی قرار دهید. تا انشالله در کلاس در س ارائه نمایید.</a:t>
            </a:r>
            <a:endParaRPr lang="en-US" dirty="0"/>
          </a:p>
        </p:txBody>
      </p:sp>
    </p:spTree>
    <p:extLst>
      <p:ext uri="{BB962C8B-B14F-4D97-AF65-F5344CB8AC3E}">
        <p14:creationId xmlns:p14="http://schemas.microsoft.com/office/powerpoint/2010/main" val="3424493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2217" y="412125"/>
            <a:ext cx="7766936" cy="1068946"/>
          </a:xfrm>
        </p:spPr>
        <p:txBody>
          <a:bodyPr/>
          <a:lstStyle/>
          <a:p>
            <a:pPr algn="ctr"/>
            <a:r>
              <a:rPr lang="fa-IR" sz="6000" dirty="0" smtClean="0">
                <a:cs typeface="B Titr" panose="00000700000000000000" pitchFamily="2" charset="-78"/>
              </a:rPr>
              <a:t>آموزش و پرورش فراگیر(2)</a:t>
            </a:r>
            <a:endParaRPr lang="en-US" sz="6000" dirty="0">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9284" y="1674254"/>
            <a:ext cx="3639701" cy="4762500"/>
          </a:xfrm>
          <a:prstGeom prst="rect">
            <a:avLst/>
          </a:prstGeom>
        </p:spPr>
      </p:pic>
    </p:spTree>
    <p:extLst>
      <p:ext uri="{BB962C8B-B14F-4D97-AF65-F5344CB8AC3E}">
        <p14:creationId xmlns:p14="http://schemas.microsoft.com/office/powerpoint/2010/main" val="3696473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47731"/>
            <a:ext cx="8646970" cy="5693632"/>
          </a:xfrm>
        </p:spPr>
        <p:txBody>
          <a:bodyPr/>
          <a:lstStyle/>
          <a:p>
            <a:pPr marL="0" indent="0" algn="r" rtl="1">
              <a:buNone/>
            </a:pPr>
            <a:r>
              <a:rPr lang="fa-IR" dirty="0" smtClean="0"/>
              <a:t>نکات مهم:  </a:t>
            </a:r>
          </a:p>
          <a:p>
            <a:pPr marL="0" indent="0" algn="r" rtl="1">
              <a:buNone/>
            </a:pPr>
            <a:endParaRPr lang="fa-IR" dirty="0"/>
          </a:p>
          <a:p>
            <a:pPr marL="0" indent="0" algn="r" rtl="1">
              <a:buNone/>
            </a:pPr>
            <a:r>
              <a:rPr lang="fa-IR" dirty="0" smtClean="0"/>
              <a:t>منبع اصلی آموزش و پرورش فراگیر دو  کتاب </a:t>
            </a:r>
          </a:p>
          <a:p>
            <a:pPr marL="0" indent="0" algn="ctr" rtl="1">
              <a:buNone/>
            </a:pPr>
            <a:r>
              <a:rPr lang="fa-IR" dirty="0" smtClean="0"/>
              <a:t>مقدمه ای بر آموزش و پرورش کودکان استثنایی ناتوان از نظریه تا عمل </a:t>
            </a:r>
          </a:p>
          <a:p>
            <a:pPr marL="0" indent="0" algn="ctr" rtl="1">
              <a:buNone/>
            </a:pPr>
            <a:r>
              <a:rPr lang="fa-IR" dirty="0" smtClean="0"/>
              <a:t>می باشد.</a:t>
            </a:r>
          </a:p>
          <a:p>
            <a:pPr marL="0" indent="0" algn="r" rtl="1">
              <a:buNone/>
            </a:pPr>
            <a:endParaRPr lang="fa-IR" dirty="0" smtClean="0"/>
          </a:p>
          <a:p>
            <a:pPr marL="0" indent="0" algn="r" rtl="1">
              <a:buNone/>
            </a:pPr>
            <a:r>
              <a:rPr lang="fa-IR" dirty="0" smtClean="0"/>
              <a:t>در پایان هر فصل تکالیفی ارائه شده است که از دانشجویان انتظار می رود بدقت آنها را انجام دهند. چرا که 8 نمره از نمره پایانی را بخود اختصاص می دهند. لطفا تکالیف را بر روی یک فایل وورد پشت سر با شماره گذاری هر تکلیف انجام دهید و در پایان فایل را برای بنده ارسال نمایید تا انشاالله حق کسی ضایع نشود.</a:t>
            </a:r>
          </a:p>
          <a:p>
            <a:pPr marL="0" indent="0" algn="r" rtl="1">
              <a:buNone/>
            </a:pPr>
            <a:endParaRPr lang="fa-IR" dirty="0"/>
          </a:p>
          <a:p>
            <a:pPr marL="0" indent="0" algn="r" rtl="1">
              <a:buNone/>
            </a:pPr>
            <a:r>
              <a:rPr lang="fa-IR" dirty="0" smtClean="0"/>
              <a:t>در مورد زمان دریافت فایل تکالیف به نماینده کلاس اطلاع رسانی خواهد شد.</a:t>
            </a:r>
          </a:p>
        </p:txBody>
      </p:sp>
    </p:spTree>
    <p:extLst>
      <p:ext uri="{BB962C8B-B14F-4D97-AF65-F5344CB8AC3E}">
        <p14:creationId xmlns:p14="http://schemas.microsoft.com/office/powerpoint/2010/main" val="3183460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914400"/>
          </a:xfrm>
        </p:spPr>
        <p:txBody>
          <a:bodyPr/>
          <a:lstStyle/>
          <a:p>
            <a:pPr algn="r" rtl="1"/>
            <a:r>
              <a:rPr lang="fa-IR" dirty="0" smtClean="0">
                <a:cs typeface="B Homa" panose="00000400000000000000" pitchFamily="2" charset="-78"/>
              </a:rPr>
              <a:t>فصل سوم:تحلیل رفتار (ارزیابی رفتار)</a:t>
            </a:r>
            <a:endParaRPr lang="en-US" dirty="0">
              <a:cs typeface="B Homa" panose="00000400000000000000" pitchFamily="2" charset="-78"/>
            </a:endParaRPr>
          </a:p>
        </p:txBody>
      </p:sp>
      <p:sp>
        <p:nvSpPr>
          <p:cNvPr id="3" name="Content Placeholder 2"/>
          <p:cNvSpPr>
            <a:spLocks noGrp="1"/>
          </p:cNvSpPr>
          <p:nvPr>
            <p:ph idx="1"/>
          </p:nvPr>
        </p:nvSpPr>
        <p:spPr>
          <a:xfrm>
            <a:off x="677334" y="1210615"/>
            <a:ext cx="8596668" cy="4830748"/>
          </a:xfrm>
        </p:spPr>
        <p:txBody>
          <a:bodyPr>
            <a:normAutofit/>
          </a:bodyPr>
          <a:lstStyle/>
          <a:p>
            <a:pPr marL="0" indent="0" algn="just" rtl="1">
              <a:buNone/>
            </a:pPr>
            <a:r>
              <a:rPr lang="fa-IR" sz="2400" dirty="0" smtClean="0">
                <a:cs typeface="B Lotus" panose="00000400000000000000" pitchFamily="2" charset="-78"/>
              </a:rPr>
              <a:t>بسیاری از روش های متداول تدریس در آموزش و پرورش کودکان مبتلا به ناتوانی ریشه در نظریه های رفتاری دارند.</a:t>
            </a:r>
          </a:p>
          <a:p>
            <a:pPr marL="0" indent="0" algn="just" rtl="1">
              <a:buNone/>
            </a:pPr>
            <a:r>
              <a:rPr lang="fa-IR" sz="2400" dirty="0" smtClean="0">
                <a:cs typeface="B Lotus" panose="00000400000000000000" pitchFamily="2" charset="-78"/>
              </a:rPr>
              <a:t>رفتارگرا ها معتقد هستند که یک نظریه یادگیری باید بر پایه مطالعه رفتارهای مشاهده پذیر و نه فرضیاتی که از رفتار استنباط می شود، استوار باشد.</a:t>
            </a:r>
          </a:p>
          <a:p>
            <a:pPr marL="0" indent="0" algn="just" rtl="1">
              <a:buNone/>
            </a:pPr>
            <a:r>
              <a:rPr lang="fa-IR" sz="2400" dirty="0" smtClean="0">
                <a:cs typeface="B Lotus" panose="00000400000000000000" pitchFamily="2" charset="-78"/>
              </a:rPr>
              <a:t>در دیدگاه رفتاری اعتقاد بر این است که رفتار آدمی تحت کنترل پیش آیند ها و پیامد های رویداد ها است.</a:t>
            </a:r>
          </a:p>
          <a:p>
            <a:pPr marL="0" indent="0" algn="just" rtl="1">
              <a:buNone/>
            </a:pPr>
            <a:r>
              <a:rPr lang="fa-IR" sz="2400" dirty="0" smtClean="0">
                <a:cs typeface="B Lotus" panose="00000400000000000000" pitchFamily="2" charset="-78"/>
              </a:rPr>
              <a:t>روش های تحلیل رفتار مبتنی بر سه روش تحلیل تکلیف(تحلیل رفتارهای هدفی که باید آموخته شوند)، دقت آموزی(اندازه گیری و بررسی تغییر رفتار) و آموزش داده پایه(استفاده از داده ها برای تصمیم گیری آموزشی) است.</a:t>
            </a:r>
          </a:p>
          <a:p>
            <a:pPr marL="0" indent="0" algn="just" rtl="1">
              <a:buNone/>
            </a:pPr>
            <a:r>
              <a:rPr lang="fa-IR" sz="2400" dirty="0" smtClean="0">
                <a:cs typeface="B Lotus" panose="00000400000000000000" pitchFamily="2" charset="-78"/>
              </a:rPr>
              <a:t>این سه روش به رفتارهای مشاهده پذیر به عنوان پایه مداخلات تکیه دارند.	</a:t>
            </a:r>
            <a:endParaRPr lang="en-US" sz="2400" dirty="0">
              <a:cs typeface="B Lotus" panose="00000400000000000000" pitchFamily="2" charset="-78"/>
            </a:endParaRPr>
          </a:p>
        </p:txBody>
      </p:sp>
    </p:spTree>
    <p:extLst>
      <p:ext uri="{BB962C8B-B14F-4D97-AF65-F5344CB8AC3E}">
        <p14:creationId xmlns:p14="http://schemas.microsoft.com/office/powerpoint/2010/main" val="3729193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34851"/>
            <a:ext cx="8608334" cy="5706511"/>
          </a:xfrm>
        </p:spPr>
        <p:txBody>
          <a:bodyPr>
            <a:normAutofit/>
          </a:bodyPr>
          <a:lstStyle/>
          <a:p>
            <a:pPr algn="r" rtl="1"/>
            <a:r>
              <a:rPr lang="fa-IR" sz="2400" dirty="0" smtClean="0">
                <a:cs typeface="B Lotus" panose="00000400000000000000" pitchFamily="2" charset="-78"/>
              </a:rPr>
              <a:t>تکنیک تحلیل تکلیف: تاکید بر تقسیم رفتار به گام های کوچکتری که باید آموخته شود.</a:t>
            </a:r>
          </a:p>
          <a:p>
            <a:pPr algn="r" rtl="1"/>
            <a:r>
              <a:rPr lang="fa-IR" sz="2400" dirty="0" smtClean="0">
                <a:cs typeface="B Lotus" panose="00000400000000000000" pitchFamily="2" charset="-78"/>
              </a:rPr>
              <a:t>تکنیک دقت آموزی: اندازه گیری و سنجش بهمراه رسم نمودار منظم ار رفتار</a:t>
            </a:r>
          </a:p>
          <a:p>
            <a:pPr algn="r" rtl="1"/>
            <a:r>
              <a:rPr lang="fa-IR" sz="2400" dirty="0" smtClean="0">
                <a:cs typeface="B Lotus" panose="00000400000000000000" pitchFamily="2" charset="-78"/>
              </a:rPr>
              <a:t>تکنیک داده پایه: بررسی مجدد داده های رفتاری بمنظور تصمیم گیری صحیح در امر آموزش</a:t>
            </a:r>
          </a:p>
          <a:p>
            <a:pPr marL="0" indent="0" algn="ctr" rtl="1">
              <a:buNone/>
            </a:pPr>
            <a:r>
              <a:rPr lang="fa-IR" sz="2400" b="1" u="sng" dirty="0" smtClean="0">
                <a:solidFill>
                  <a:srgbClr val="FF0000"/>
                </a:solidFill>
                <a:cs typeface="B Lotus" panose="00000400000000000000" pitchFamily="2" charset="-78"/>
              </a:rPr>
              <a:t>مفاهیم پایه</a:t>
            </a:r>
          </a:p>
          <a:p>
            <a:pPr marL="0" indent="0" algn="r" rtl="1">
              <a:buNone/>
            </a:pPr>
            <a:r>
              <a:rPr lang="fa-IR" sz="2400" b="1" dirty="0" smtClean="0">
                <a:effectLst>
                  <a:outerShdw blurRad="38100" dist="38100" dir="2700000" algn="tl">
                    <a:srgbClr val="000000">
                      <a:alpha val="43137"/>
                    </a:srgbClr>
                  </a:outerShdw>
                </a:effectLst>
                <a:cs typeface="B Lotus" panose="00000400000000000000" pitchFamily="2" charset="-78"/>
              </a:rPr>
              <a:t>تعریف رفتار: </a:t>
            </a:r>
          </a:p>
          <a:p>
            <a:pPr algn="r" rtl="1">
              <a:buFont typeface="Wingdings" panose="05000000000000000000" pitchFamily="2" charset="2"/>
              <a:buChar char="Ø"/>
            </a:pPr>
            <a:r>
              <a:rPr lang="fa-IR" sz="2400" dirty="0" smtClean="0">
                <a:cs typeface="B Lotus" panose="00000400000000000000" pitchFamily="2" charset="-78"/>
              </a:rPr>
              <a:t>پاسخ های مشاهده پذیر و سنجش پذیر یک فرد یا موجود زنده</a:t>
            </a:r>
          </a:p>
          <a:p>
            <a:pPr algn="r" rtl="1">
              <a:buFont typeface="Wingdings" panose="05000000000000000000" pitchFamily="2" charset="2"/>
              <a:buChar char="Ø"/>
            </a:pPr>
            <a:r>
              <a:rPr lang="fa-IR" sz="2400" dirty="0" smtClean="0">
                <a:cs typeface="B Lotus" panose="00000400000000000000" pitchFamily="2" charset="-78"/>
              </a:rPr>
              <a:t>برخی رفتارها به عنوان اهداف تغییر در آموزش تلقی می شوند که به هدف های آموزشی تبدیل می شوند که در نهایت رفتارهای هدف خوانده می شوند.</a:t>
            </a:r>
          </a:p>
          <a:p>
            <a:pPr algn="r" rtl="1">
              <a:buFont typeface="Wingdings" panose="05000000000000000000" pitchFamily="2" charset="2"/>
              <a:buChar char="Ø"/>
            </a:pPr>
            <a:r>
              <a:rPr lang="fa-IR" sz="2400" dirty="0" smtClean="0">
                <a:cs typeface="B Lotus" panose="00000400000000000000" pitchFamily="2" charset="-78"/>
              </a:rPr>
              <a:t>رفتارهای هدف می توانند مطلوب باشند(توجه به معلم) یا نامطلوب باشند(حرف زدن سر کلاس) یا شامل مهارتهای اجتماعی می شوند مثل(اجازه گرفتن برای صحبت کردن) و یا مهارتهای تحصیلی مثل(درست روخوانی کردن) می باشند.</a:t>
            </a:r>
          </a:p>
          <a:p>
            <a:pPr marL="0" indent="0" algn="r" rtl="1">
              <a:buNone/>
            </a:pPr>
            <a:endParaRPr lang="en-US" sz="2400" dirty="0">
              <a:cs typeface="B Lotus" panose="00000400000000000000" pitchFamily="2" charset="-78"/>
            </a:endParaRPr>
          </a:p>
        </p:txBody>
      </p:sp>
    </p:spTree>
    <p:extLst>
      <p:ext uri="{BB962C8B-B14F-4D97-AF65-F5344CB8AC3E}">
        <p14:creationId xmlns:p14="http://schemas.microsoft.com/office/powerpoint/2010/main" val="18310334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41669"/>
            <a:ext cx="8596668" cy="6181858"/>
          </a:xfrm>
        </p:spPr>
        <p:txBody>
          <a:bodyPr>
            <a:normAutofit/>
          </a:bodyPr>
          <a:lstStyle/>
          <a:p>
            <a:pPr marL="0" indent="0" algn="just" rtl="1">
              <a:lnSpc>
                <a:spcPct val="150000"/>
              </a:lnSpc>
              <a:buNone/>
            </a:pPr>
            <a:r>
              <a:rPr lang="fa-IR" sz="2400" dirty="0" smtClean="0">
                <a:cs typeface="B Lotus" panose="00000400000000000000" pitchFamily="2" charset="-78"/>
              </a:rPr>
              <a:t>استنفر پاسخ یا رفتار را در سه سطح تبیین میکند:</a:t>
            </a:r>
          </a:p>
          <a:p>
            <a:pPr algn="just" rtl="1">
              <a:lnSpc>
                <a:spcPct val="150000"/>
              </a:lnSpc>
              <a:buAutoNum type="arabicParenR"/>
            </a:pPr>
            <a:r>
              <a:rPr lang="fa-IR" sz="2400" dirty="0" smtClean="0">
                <a:cs typeface="B Lotus" panose="00000400000000000000" pitchFamily="2" charset="-78"/>
              </a:rPr>
              <a:t>سطح مشاهده پذیر: این سطح بر توصیف پاسخهای رفتار استوار است.</a:t>
            </a:r>
          </a:p>
          <a:p>
            <a:pPr algn="just" rtl="1">
              <a:lnSpc>
                <a:spcPct val="150000"/>
              </a:lnSpc>
              <a:buAutoNum type="arabicParenR"/>
            </a:pPr>
            <a:r>
              <a:rPr lang="fa-IR" sz="2400" dirty="0" smtClean="0">
                <a:cs typeface="B Lotus" panose="00000400000000000000" pitchFamily="2" charset="-78"/>
              </a:rPr>
              <a:t>سطح استنباطی: این سطح بر دلالت های حاصل از رفتارهای مشاهده پذیر تاکید دارد.</a:t>
            </a:r>
          </a:p>
          <a:p>
            <a:pPr algn="just" rtl="1">
              <a:lnSpc>
                <a:spcPct val="150000"/>
              </a:lnSpc>
              <a:buAutoNum type="arabicParenR"/>
            </a:pPr>
            <a:r>
              <a:rPr lang="fa-IR" sz="2400" dirty="0" smtClean="0">
                <a:cs typeface="B Lotus" panose="00000400000000000000" pitchFamily="2" charset="-78"/>
              </a:rPr>
              <a:t>سطح فرضیه ای: این سطح پیشنهادهایی در مورد علل پاسخ مشاهده شده ارایه می دهد.</a:t>
            </a:r>
          </a:p>
          <a:p>
            <a:pPr marL="0" indent="0" algn="ctr" rtl="1">
              <a:lnSpc>
                <a:spcPct val="150000"/>
              </a:lnSpc>
              <a:buNone/>
            </a:pPr>
            <a:r>
              <a:rPr lang="fa-IR" sz="2400" b="1" dirty="0" smtClean="0">
                <a:solidFill>
                  <a:srgbClr val="FF0000"/>
                </a:solidFill>
                <a:effectLst>
                  <a:outerShdw blurRad="38100" dist="38100" dir="2700000" algn="tl">
                    <a:srgbClr val="000000">
                      <a:alpha val="43137"/>
                    </a:srgbClr>
                  </a:outerShdw>
                </a:effectLst>
                <a:cs typeface="B Lotus" panose="00000400000000000000" pitchFamily="2" charset="-78"/>
              </a:rPr>
              <a:t>مثال</a:t>
            </a:r>
          </a:p>
          <a:p>
            <a:pPr marL="0" indent="0" algn="just" rtl="1">
              <a:lnSpc>
                <a:spcPct val="150000"/>
              </a:lnSpc>
              <a:buNone/>
            </a:pPr>
            <a:r>
              <a:rPr lang="fa-IR" sz="2400" dirty="0" smtClean="0">
                <a:cs typeface="B Lotus" panose="00000400000000000000" pitchFamily="2" charset="-78"/>
              </a:rPr>
              <a:t>به عنوان مثال حرف زدن دانش آموزی به هنگام نوشتن سطح مشاهده پذیر را نشان می دهد و در سطح استنباطی مشکل ادراکی- حرکتی و در سطح فرضیه ای یک نقص عصب شناختی نمایان می سازد.</a:t>
            </a:r>
            <a:endParaRPr lang="en-US" sz="2400" dirty="0">
              <a:cs typeface="B Lotus" panose="00000400000000000000" pitchFamily="2" charset="-78"/>
            </a:endParaRPr>
          </a:p>
        </p:txBody>
      </p:sp>
    </p:spTree>
    <p:extLst>
      <p:ext uri="{BB962C8B-B14F-4D97-AF65-F5344CB8AC3E}">
        <p14:creationId xmlns:p14="http://schemas.microsoft.com/office/powerpoint/2010/main" val="3300765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486" y="158840"/>
            <a:ext cx="8596668" cy="794197"/>
          </a:xfrm>
        </p:spPr>
        <p:txBody>
          <a:bodyPr/>
          <a:lstStyle/>
          <a:p>
            <a:pPr algn="ctr"/>
            <a:r>
              <a:rPr lang="fa-IR" dirty="0" smtClean="0">
                <a:solidFill>
                  <a:srgbClr val="FF0000"/>
                </a:solidFill>
                <a:cs typeface="B Titr" panose="00000700000000000000" pitchFamily="2" charset="-78"/>
              </a:rPr>
              <a:t>نکات مهم</a:t>
            </a:r>
            <a:endParaRPr lang="en-US" dirty="0">
              <a:solidFill>
                <a:srgbClr val="FF0000"/>
              </a:solidFill>
              <a:cs typeface="B Titr" panose="00000700000000000000" pitchFamily="2" charset="-78"/>
            </a:endParaRPr>
          </a:p>
        </p:txBody>
      </p:sp>
      <p:sp>
        <p:nvSpPr>
          <p:cNvPr id="3" name="Content Placeholder 2"/>
          <p:cNvSpPr>
            <a:spLocks noGrp="1"/>
          </p:cNvSpPr>
          <p:nvPr>
            <p:ph idx="1"/>
          </p:nvPr>
        </p:nvSpPr>
        <p:spPr>
          <a:xfrm>
            <a:off x="767486" y="953037"/>
            <a:ext cx="8596668" cy="5062568"/>
          </a:xfrm>
        </p:spPr>
        <p:txBody>
          <a:bodyPr>
            <a:normAutofit fontScale="92500"/>
          </a:bodyPr>
          <a:lstStyle/>
          <a:p>
            <a:pPr marL="0" indent="0" algn="r" rtl="1">
              <a:lnSpc>
                <a:spcPct val="150000"/>
              </a:lnSpc>
              <a:buNone/>
            </a:pPr>
            <a:r>
              <a:rPr lang="fa-IR" sz="2400" dirty="0" smtClean="0">
                <a:cs typeface="B Lotus" panose="00000400000000000000" pitchFamily="2" charset="-78"/>
              </a:rPr>
              <a:t>روش های تحلیل رفتار بر تعیین و اندازه گیری رفتار مشاهده پذیر به عنوان اساس آموزش تاکید دارد.</a:t>
            </a:r>
          </a:p>
          <a:p>
            <a:pPr marL="0" indent="0" algn="r" rtl="1">
              <a:lnSpc>
                <a:spcPct val="150000"/>
              </a:lnSpc>
              <a:buNone/>
            </a:pPr>
            <a:r>
              <a:rPr lang="fa-IR" sz="2400" dirty="0" smtClean="0">
                <a:cs typeface="B Lotus" panose="00000400000000000000" pitchFamily="2" charset="-78"/>
              </a:rPr>
              <a:t>در این روش فرض بر این است که رفتار از طریق یادگیری قابل تغییر است و تغییر در رفتار تابعی است از تغییر در محیط.</a:t>
            </a:r>
          </a:p>
          <a:p>
            <a:pPr marL="0" indent="0" algn="r" rtl="1">
              <a:lnSpc>
                <a:spcPct val="150000"/>
              </a:lnSpc>
              <a:buNone/>
            </a:pPr>
            <a:r>
              <a:rPr lang="fa-IR" sz="2400" dirty="0" smtClean="0">
                <a:cs typeface="B Lotus" panose="00000400000000000000" pitchFamily="2" charset="-78"/>
              </a:rPr>
              <a:t>تحلیل رفتار دارای دو هدف کلیدی است که عبارتند از:</a:t>
            </a:r>
          </a:p>
          <a:p>
            <a:pPr marL="0" indent="0" algn="r" rtl="1">
              <a:lnSpc>
                <a:spcPct val="150000"/>
              </a:lnSpc>
              <a:buNone/>
            </a:pPr>
            <a:r>
              <a:rPr lang="fa-IR" sz="2400" dirty="0" smtClean="0">
                <a:cs typeface="B Lotus" panose="00000400000000000000" pitchFamily="2" charset="-78"/>
              </a:rPr>
              <a:t>الف) بررسی ارتباط بین رفتار و محیط که در این روش به طور منظم پیشایندها و پیامدهای رفتار مورد بررسی قرار می گیرد.</a:t>
            </a:r>
          </a:p>
          <a:p>
            <a:pPr marL="0" indent="0" algn="r" rtl="1">
              <a:lnSpc>
                <a:spcPct val="150000"/>
              </a:lnSpc>
              <a:buNone/>
            </a:pPr>
            <a:r>
              <a:rPr lang="fa-IR" sz="2400" dirty="0" smtClean="0">
                <a:cs typeface="B Lotus" panose="00000400000000000000" pitchFamily="2" charset="-78"/>
              </a:rPr>
              <a:t>ب) تعیین مولفه های اساسی و پیش نیازهای رفتاری که برای کسب مهارت یا دانش نیاز است.</a:t>
            </a:r>
            <a:endParaRPr lang="en-US" sz="2400" dirty="0">
              <a:cs typeface="B Lotus" panose="00000400000000000000" pitchFamily="2" charset="-78"/>
            </a:endParaRPr>
          </a:p>
        </p:txBody>
      </p:sp>
    </p:spTree>
    <p:extLst>
      <p:ext uri="{BB962C8B-B14F-4D97-AF65-F5344CB8AC3E}">
        <p14:creationId xmlns:p14="http://schemas.microsoft.com/office/powerpoint/2010/main" val="2358382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3" y="107324"/>
            <a:ext cx="8596668" cy="974501"/>
          </a:xfrm>
        </p:spPr>
        <p:txBody>
          <a:bodyPr>
            <a:normAutofit/>
          </a:bodyPr>
          <a:lstStyle/>
          <a:p>
            <a:pPr algn="ctr"/>
            <a:r>
              <a:rPr lang="fa-IR" dirty="0" smtClean="0">
                <a:solidFill>
                  <a:srgbClr val="00B0F0"/>
                </a:solidFill>
                <a:cs typeface="B Titr" panose="00000700000000000000" pitchFamily="2" charset="-78"/>
              </a:rPr>
              <a:t>مراحل روش های تحلیل رفتار</a:t>
            </a:r>
            <a:endParaRPr lang="en-US" dirty="0">
              <a:solidFill>
                <a:srgbClr val="00B0F0"/>
              </a:solidFill>
              <a:cs typeface="B Titr" panose="00000700000000000000" pitchFamily="2" charset="-78"/>
            </a:endParaRPr>
          </a:p>
        </p:txBody>
      </p:sp>
      <p:sp>
        <p:nvSpPr>
          <p:cNvPr id="3" name="Content Placeholder 2"/>
          <p:cNvSpPr>
            <a:spLocks noGrp="1"/>
          </p:cNvSpPr>
          <p:nvPr>
            <p:ph idx="1"/>
          </p:nvPr>
        </p:nvSpPr>
        <p:spPr>
          <a:xfrm>
            <a:off x="677334" y="901521"/>
            <a:ext cx="8596668" cy="5139841"/>
          </a:xfrm>
        </p:spPr>
        <p:txBody>
          <a:bodyPr>
            <a:noAutofit/>
          </a:bodyPr>
          <a:lstStyle/>
          <a:p>
            <a:pPr algn="r" rtl="1">
              <a:buAutoNum type="arabicPeriod"/>
            </a:pPr>
            <a:r>
              <a:rPr lang="fa-IR" sz="2400" dirty="0" smtClean="0">
                <a:cs typeface="B Lotus" panose="00000400000000000000" pitchFamily="2" charset="-78"/>
              </a:rPr>
              <a:t>تعریف رفتار: اولین مرحله بیانگر این است که رفتار مورد نظر را مشخص کنیم و آن را به صورت عملیاتی که قابل مشاهده و قابل سنجش باشد ارایه دهیم.</a:t>
            </a:r>
          </a:p>
          <a:p>
            <a:pPr algn="r" rtl="1">
              <a:buAutoNum type="arabicPeriod"/>
            </a:pPr>
            <a:r>
              <a:rPr lang="fa-IR" sz="2400" dirty="0" smtClean="0">
                <a:cs typeface="B Lotus" panose="00000400000000000000" pitchFamily="2" charset="-78"/>
              </a:rPr>
              <a:t>اندازه گیری یا سنجش رفتار: در این مرحله معلم باید ابزاری تهیه کند تا براساس تعریف عملیاتی مرحله اول به طور دقیق رفتار مشخص را اندازه گیری کند. که </a:t>
            </a:r>
            <a:r>
              <a:rPr lang="fa-IR" sz="2400" u="sng" dirty="0" smtClean="0">
                <a:cs typeface="B Lotus" panose="00000400000000000000" pitchFamily="2" charset="-78"/>
              </a:rPr>
              <a:t>پنج روش </a:t>
            </a:r>
            <a:r>
              <a:rPr lang="fa-IR" sz="2400" dirty="0" smtClean="0">
                <a:cs typeface="B Lotus" panose="00000400000000000000" pitchFamily="2" charset="-78"/>
              </a:rPr>
              <a:t>اندازه گیری و ثبت رفتار وجود دارد:</a:t>
            </a:r>
          </a:p>
          <a:p>
            <a:pPr marL="0" indent="0" algn="just" rtl="1">
              <a:buNone/>
            </a:pPr>
            <a:r>
              <a:rPr lang="fa-IR" sz="2400" dirty="0" smtClean="0">
                <a:cs typeface="B Lotus" panose="00000400000000000000" pitchFamily="2" charset="-78"/>
              </a:rPr>
              <a:t>الف) ثبت فراوانی: در این روش تعداد دفعاتی که یک رفتار در یک محدوده زمانی مشاهده می شود ثبت می گردد.مثلا تعداد دفعاتی که در هنگام صرف نهار، دانش آموز شروع به گفت و گو می کند.</a:t>
            </a:r>
          </a:p>
          <a:p>
            <a:pPr marL="0" indent="0" algn="just" rtl="1">
              <a:buNone/>
            </a:pPr>
            <a:r>
              <a:rPr lang="fa-IR" sz="2400" dirty="0" smtClean="0">
                <a:cs typeface="B Lotus" panose="00000400000000000000" pitchFamily="2" charset="-78"/>
              </a:rPr>
              <a:t>ب) ثبت تحلیلی تکلیف: در این روش فراوانی پاسخهای درست و نادرست به هنگام انجام دادن یک تکلیف ثبت می شود. مثل رسم یک نمودار</a:t>
            </a:r>
          </a:p>
          <a:p>
            <a:pPr marL="0" indent="0" algn="just" rtl="1">
              <a:buNone/>
            </a:pPr>
            <a:r>
              <a:rPr lang="fa-IR" sz="2400" dirty="0" smtClean="0">
                <a:cs typeface="B Lotus" panose="00000400000000000000" pitchFamily="2" charset="-78"/>
              </a:rPr>
              <a:t>ج) ثبت مدت درگیری: طول مدت زمانی که فرد درگیر یک رفتار است برای مثال مدت زمانی که کودک به انجام یک تکلیف مشغول است.</a:t>
            </a:r>
          </a:p>
        </p:txBody>
      </p:sp>
    </p:spTree>
    <p:extLst>
      <p:ext uri="{BB962C8B-B14F-4D97-AF65-F5344CB8AC3E}">
        <p14:creationId xmlns:p14="http://schemas.microsoft.com/office/powerpoint/2010/main" val="3234577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43945"/>
            <a:ext cx="8596668" cy="5397418"/>
          </a:xfrm>
        </p:spPr>
        <p:txBody>
          <a:bodyPr/>
          <a:lstStyle/>
          <a:p>
            <a:pPr algn="r" rtl="1"/>
            <a:endParaRPr lang="fa-IR" dirty="0" smtClean="0"/>
          </a:p>
          <a:p>
            <a:pPr marL="0" indent="0" algn="just" rtl="1">
              <a:buNone/>
            </a:pPr>
            <a:r>
              <a:rPr lang="fa-IR" sz="2400" dirty="0">
                <a:cs typeface="B Lotus" panose="00000400000000000000" pitchFamily="2" charset="-78"/>
              </a:rPr>
              <a:t>د) ثبت فاصله ای: این روش رخداد یا عدم رخداد رفتار را در مجموعه ای از فواصل زمانی برابر اندازه گیری می کند. برای مثال وقوع خطایی که در طول هر هفته از خواندن شفاهی رخ می دهد</a:t>
            </a:r>
          </a:p>
          <a:p>
            <a:pPr marL="0" indent="0" algn="just" rtl="1">
              <a:buNone/>
            </a:pPr>
            <a:r>
              <a:rPr lang="fa-IR" sz="2400" dirty="0">
                <a:cs typeface="B Lotus" panose="00000400000000000000" pitchFamily="2" charset="-78"/>
              </a:rPr>
              <a:t>ه) نمونه گیری زمانی لحظه ای: در این روش رخداد یا عدم رخداد یک رفتار را در طول بررسی زمان وقوع تصادفی اندازه گیری می کند یعنی رفتار در صورتی ثبت می شود که در یک زمان مشخص مشاهده شود. این روش برای موقعیت هایی که بیش از یک دانش اموز مورد مشاهده قرار می گیرد مناسب است</a:t>
            </a:r>
            <a:r>
              <a:rPr lang="fa-IR" sz="2400" dirty="0" smtClean="0">
                <a:cs typeface="B Lotus" panose="00000400000000000000" pitchFamily="2" charset="-78"/>
              </a:rPr>
              <a:t>.</a:t>
            </a:r>
          </a:p>
          <a:p>
            <a:pPr marL="0" indent="0" algn="just" rtl="1">
              <a:buNone/>
            </a:pPr>
            <a:r>
              <a:rPr lang="fa-IR" sz="2400" dirty="0" smtClean="0">
                <a:cs typeface="B Lotus" panose="00000400000000000000" pitchFamily="2" charset="-78"/>
              </a:rPr>
              <a:t>3. ثبت رفتار: در این مرحله اندازه گیری های مکرر براساس خط پایه و بازگشت به خط پایه بعد از مداخله ای که انجام شده است به طور دقیق ثبت می شوند و بر روی نمودار منعکس می گردند.</a:t>
            </a:r>
          </a:p>
          <a:p>
            <a:pPr marL="0" indent="0" algn="just" rtl="1">
              <a:buNone/>
            </a:pPr>
            <a:r>
              <a:rPr lang="fa-IR" sz="2400" dirty="0" smtClean="0">
                <a:cs typeface="B Lotus" panose="00000400000000000000" pitchFamily="2" charset="-78"/>
              </a:rPr>
              <a:t>4. تحلیل رفتار: داده های ترسیم شده مورد تجزیه و تحلیل قرا می گیرند تا مشخص شود بعد از مداخله چه تغییری در رفتارهای هدف رخ داده است.</a:t>
            </a:r>
            <a:endParaRPr lang="fa-IR" sz="2400" dirty="0">
              <a:cs typeface="B Lotus" panose="00000400000000000000" pitchFamily="2" charset="-78"/>
            </a:endParaRPr>
          </a:p>
          <a:p>
            <a:pPr marL="0" indent="0" algn="r" rtl="1">
              <a:buNone/>
            </a:pPr>
            <a:endParaRPr lang="en-US" dirty="0"/>
          </a:p>
        </p:txBody>
      </p:sp>
    </p:spTree>
    <p:extLst>
      <p:ext uri="{BB962C8B-B14F-4D97-AF65-F5344CB8AC3E}">
        <p14:creationId xmlns:p14="http://schemas.microsoft.com/office/powerpoint/2010/main" val="8583729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609" y="437882"/>
            <a:ext cx="8596668" cy="1287887"/>
          </a:xfrm>
        </p:spPr>
        <p:txBody>
          <a:bodyPr/>
          <a:lstStyle/>
          <a:p>
            <a:pPr algn="ctr"/>
            <a:r>
              <a:rPr lang="fa-IR" dirty="0" smtClean="0">
                <a:cs typeface="B Titr" panose="00000700000000000000" pitchFamily="2" charset="-78"/>
              </a:rPr>
              <a:t>روش های تحلیل رفتار</a:t>
            </a:r>
            <a:endParaRPr lang="en-US" dirty="0">
              <a:cs typeface="B Titr" panose="00000700000000000000" pitchFamily="2" charset="-78"/>
            </a:endParaRPr>
          </a:p>
        </p:txBody>
      </p:sp>
      <p:sp>
        <p:nvSpPr>
          <p:cNvPr id="3" name="Content Placeholder 2"/>
          <p:cNvSpPr>
            <a:spLocks noGrp="1"/>
          </p:cNvSpPr>
          <p:nvPr>
            <p:ph idx="1"/>
          </p:nvPr>
        </p:nvSpPr>
        <p:spPr>
          <a:xfrm>
            <a:off x="360609" y="1532585"/>
            <a:ext cx="9016424" cy="4508777"/>
          </a:xfrm>
        </p:spPr>
        <p:txBody>
          <a:bodyPr>
            <a:noAutofit/>
          </a:bodyPr>
          <a:lstStyle/>
          <a:p>
            <a:pPr algn="just" rtl="1">
              <a:lnSpc>
                <a:spcPct val="200000"/>
              </a:lnSpc>
              <a:buAutoNum type="arabicParenR"/>
            </a:pPr>
            <a:r>
              <a:rPr lang="fa-IR" sz="2800" b="1" dirty="0" smtClean="0">
                <a:cs typeface="B Lotus" panose="00000400000000000000" pitchFamily="2" charset="-78"/>
              </a:rPr>
              <a:t>روش تحلیل تکلیف: (1. تحلیل پردازش اطلاعات 2. طبقه بندی تکلیف 3. تحلیل تکلیف یادگیری)</a:t>
            </a:r>
          </a:p>
          <a:p>
            <a:pPr algn="just" rtl="1">
              <a:lnSpc>
                <a:spcPct val="200000"/>
              </a:lnSpc>
              <a:buAutoNum type="arabicParenR"/>
            </a:pPr>
            <a:r>
              <a:rPr lang="fa-IR" sz="2800" b="1" dirty="0" smtClean="0">
                <a:cs typeface="B Lotus" panose="00000400000000000000" pitchFamily="2" charset="-78"/>
              </a:rPr>
              <a:t>روش آموزش دقت: (1.اندازه گیری و بازبینی تغییر رفتار)</a:t>
            </a:r>
          </a:p>
          <a:p>
            <a:pPr algn="just" rtl="1">
              <a:lnSpc>
                <a:spcPct val="200000"/>
              </a:lnSpc>
              <a:buAutoNum type="arabicParenR"/>
            </a:pPr>
            <a:r>
              <a:rPr lang="fa-IR" sz="2800" b="1" dirty="0" smtClean="0">
                <a:cs typeface="B Lotus" panose="00000400000000000000" pitchFamily="2" charset="-78"/>
              </a:rPr>
              <a:t>روش آموزش داده – پایه (استفاده از داده برای تصمیم گیری های آموزشی)</a:t>
            </a:r>
          </a:p>
          <a:p>
            <a:pPr marL="0" indent="0" algn="just" rtl="1">
              <a:buNone/>
            </a:pPr>
            <a:endParaRPr lang="en-US" sz="2400" dirty="0">
              <a:cs typeface="B Lotus" panose="00000400000000000000" pitchFamily="2" charset="-78"/>
            </a:endParaRPr>
          </a:p>
        </p:txBody>
      </p:sp>
    </p:spTree>
    <p:extLst>
      <p:ext uri="{BB962C8B-B14F-4D97-AF65-F5344CB8AC3E}">
        <p14:creationId xmlns:p14="http://schemas.microsoft.com/office/powerpoint/2010/main" val="32198962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56823"/>
            <a:ext cx="8596668" cy="5384540"/>
          </a:xfrm>
        </p:spPr>
        <p:txBody>
          <a:bodyPr>
            <a:normAutofit lnSpcReduction="10000"/>
          </a:bodyPr>
          <a:lstStyle/>
          <a:p>
            <a:pPr lvl="0" algn="just" rtl="1">
              <a:buClr>
                <a:srgbClr val="90C226"/>
              </a:buClr>
              <a:buFont typeface="Wingdings 3" charset="2"/>
              <a:buAutoNum type="arabicParenR"/>
            </a:pPr>
            <a:r>
              <a:rPr lang="fa-IR" sz="2600" b="1" dirty="0">
                <a:solidFill>
                  <a:srgbClr val="54A021">
                    <a:lumMod val="60000"/>
                    <a:lumOff val="40000"/>
                  </a:srgbClr>
                </a:solidFill>
                <a:effectLst>
                  <a:outerShdw blurRad="38100" dist="38100" dir="2700000" algn="tl">
                    <a:srgbClr val="000000">
                      <a:alpha val="43137"/>
                    </a:srgbClr>
                  </a:outerShdw>
                </a:effectLst>
                <a:cs typeface="B Lotus" panose="00000400000000000000" pitchFamily="2" charset="-78"/>
              </a:rPr>
              <a:t>تکنیک تحلیل تکلیف:</a:t>
            </a:r>
          </a:p>
          <a:p>
            <a:pPr marL="0" lvl="0" indent="0" algn="just" rtl="1">
              <a:buClr>
                <a:srgbClr val="90C226"/>
              </a:buClr>
              <a:buNone/>
            </a:pPr>
            <a:r>
              <a:rPr lang="fa-IR" sz="2400" dirty="0">
                <a:solidFill>
                  <a:prstClr val="black">
                    <a:lumMod val="75000"/>
                    <a:lumOff val="25000"/>
                  </a:prstClr>
                </a:solidFill>
                <a:cs typeface="B Lotus" panose="00000400000000000000" pitchFamily="2" charset="-78"/>
              </a:rPr>
              <a:t>در این دیدگاه اعتقاد بر این است که یادگیری زمانی تسهیل خواهد شد که مولفه ها و پیش نیازهای تکلیف قبل از ارایه تکلیف اصلی آموخته شده باشند.</a:t>
            </a:r>
          </a:p>
          <a:p>
            <a:pPr marL="0" lvl="0" indent="0" algn="just" rtl="1">
              <a:buClr>
                <a:srgbClr val="90C226"/>
              </a:buClr>
              <a:buNone/>
            </a:pPr>
            <a:r>
              <a:rPr lang="fa-IR" sz="2400" dirty="0">
                <a:solidFill>
                  <a:prstClr val="black">
                    <a:lumMod val="75000"/>
                    <a:lumOff val="25000"/>
                  </a:prstClr>
                </a:solidFill>
                <a:cs typeface="B Lotus" panose="00000400000000000000" pitchFamily="2" charset="-78"/>
              </a:rPr>
              <a:t>معلمان باید سعی کنند مولفه ها و پیش نیازهای تکلیفی که قرار است در کلاس آموزش داده شود را از قبل مشخص کنند تا در مورد زمان و مرحله شروع آموزش تصمیم گیری کنند.</a:t>
            </a:r>
          </a:p>
          <a:p>
            <a:pPr marL="0" lvl="0" indent="0" algn="just" rtl="1">
              <a:buClr>
                <a:srgbClr val="90C226"/>
              </a:buClr>
              <a:buNone/>
            </a:pPr>
            <a:r>
              <a:rPr lang="fa-IR" sz="2400" dirty="0">
                <a:solidFill>
                  <a:prstClr val="black">
                    <a:lumMod val="75000"/>
                    <a:lumOff val="25000"/>
                  </a:prstClr>
                </a:solidFill>
                <a:cs typeface="B Lotus" panose="00000400000000000000" pitchFamily="2" charset="-78"/>
              </a:rPr>
              <a:t>یک تکلیف رفتاری است که فرد باید در آن درگیر شود تا نشان دهد فرد مهارت و دانش کافی را در این زمینه کسب کرده است.</a:t>
            </a:r>
          </a:p>
          <a:p>
            <a:pPr marL="0" lvl="0" indent="0" algn="just" rtl="1">
              <a:buClr>
                <a:srgbClr val="90C226"/>
              </a:buClr>
              <a:buNone/>
            </a:pPr>
            <a:r>
              <a:rPr lang="fa-IR" sz="2400" dirty="0">
                <a:solidFill>
                  <a:prstClr val="black">
                    <a:lumMod val="75000"/>
                    <a:lumOff val="25000"/>
                  </a:prstClr>
                </a:solidFill>
                <a:cs typeface="B Lotus" panose="00000400000000000000" pitchFamily="2" charset="-78"/>
              </a:rPr>
              <a:t>شرایط یک تکلیف را می توان به شکل اهداف رفتاری مشخص کرد: برای نمونه یک تکلیف یادگیری در کلاس، قرائت است. و زمانیکه خواندن یک پاراگراف با 90 % دقت مشخص می کنیم آن را به عنوان هدف رفتاری تعیین می کنیم.</a:t>
            </a:r>
          </a:p>
          <a:p>
            <a:pPr marL="0" lvl="0" indent="0" algn="just" rtl="1">
              <a:buClr>
                <a:srgbClr val="90C226"/>
              </a:buClr>
              <a:buNone/>
            </a:pPr>
            <a:r>
              <a:rPr lang="fa-IR" sz="2400" dirty="0">
                <a:solidFill>
                  <a:prstClr val="black">
                    <a:lumMod val="75000"/>
                    <a:lumOff val="25000"/>
                  </a:prstClr>
                </a:solidFill>
                <a:cs typeface="B Lotus" panose="00000400000000000000" pitchFamily="2" charset="-78"/>
              </a:rPr>
              <a:t>تحلیل تکلیف روشی است برای تقسیم بندی هر تکلیف به مجموعه ای از مولفه ها، تکالیف فرعی و پیش نیازهای آن است.</a:t>
            </a:r>
            <a:endParaRPr lang="en-US" sz="2400" dirty="0">
              <a:solidFill>
                <a:prstClr val="black">
                  <a:lumMod val="75000"/>
                  <a:lumOff val="25000"/>
                </a:prstClr>
              </a:solidFill>
              <a:cs typeface="B Lotus" panose="00000400000000000000" pitchFamily="2" charset="-78"/>
            </a:endParaRPr>
          </a:p>
          <a:p>
            <a:pPr algn="r" rtl="1"/>
            <a:endParaRPr lang="en-US" dirty="0"/>
          </a:p>
        </p:txBody>
      </p:sp>
    </p:spTree>
    <p:extLst>
      <p:ext uri="{BB962C8B-B14F-4D97-AF65-F5344CB8AC3E}">
        <p14:creationId xmlns:p14="http://schemas.microsoft.com/office/powerpoint/2010/main" val="6923580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45960"/>
            <a:ext cx="8596668" cy="472225"/>
          </a:xfrm>
        </p:spPr>
        <p:txBody>
          <a:bodyPr>
            <a:normAutofit fontScale="90000"/>
          </a:bodyPr>
          <a:lstStyle/>
          <a:p>
            <a:pPr algn="r" rtl="1"/>
            <a:r>
              <a:rPr lang="fa-IR" dirty="0" smtClean="0">
                <a:cs typeface="B Titr" panose="00000700000000000000" pitchFamily="2" charset="-78"/>
              </a:rPr>
              <a:t>انواع تحلیل تکلیف</a:t>
            </a:r>
            <a:endParaRPr lang="en-US" dirty="0">
              <a:cs typeface="B Titr" panose="00000700000000000000" pitchFamily="2" charset="-78"/>
            </a:endParaRPr>
          </a:p>
        </p:txBody>
      </p:sp>
      <p:sp>
        <p:nvSpPr>
          <p:cNvPr id="3" name="Content Placeholder 2"/>
          <p:cNvSpPr>
            <a:spLocks noGrp="1"/>
          </p:cNvSpPr>
          <p:nvPr>
            <p:ph idx="1"/>
          </p:nvPr>
        </p:nvSpPr>
        <p:spPr>
          <a:xfrm>
            <a:off x="677334" y="759855"/>
            <a:ext cx="8596668" cy="5281508"/>
          </a:xfrm>
        </p:spPr>
        <p:txBody>
          <a:bodyPr>
            <a:normAutofit fontScale="92500"/>
          </a:bodyPr>
          <a:lstStyle/>
          <a:p>
            <a:pPr marL="457200" indent="-457200" algn="just" rtl="1">
              <a:lnSpc>
                <a:spcPct val="150000"/>
              </a:lnSpc>
              <a:buAutoNum type="arabicPeriod"/>
            </a:pPr>
            <a:r>
              <a:rPr lang="fa-IR" sz="2400" b="1" u="sng" dirty="0" smtClean="0">
                <a:solidFill>
                  <a:srgbClr val="C00000"/>
                </a:solidFill>
                <a:cs typeface="B Lotus" panose="00000400000000000000" pitchFamily="2" charset="-78"/>
              </a:rPr>
              <a:t>تحلیل پردازش اطلاعات: </a:t>
            </a:r>
            <a:r>
              <a:rPr lang="fa-IR" sz="2400" dirty="0" smtClean="0">
                <a:cs typeface="B Lotus" panose="00000400000000000000" pitchFamily="2" charset="-78"/>
              </a:rPr>
              <a:t>عبارت است از توصیف توالی مراحل درگیر در اجرای تکلیف، در این روش یک فلوچارتی از مولفه ها یا تکالیف فرعی مشخص می شود که دانش آموز باید سرانجام قادر به انجام متوالی آن برای کامل کردن تکلیف هدف باشد. بنابراین تکالیف فرعی شکل کوچکتر یا ابتدایی تر تکالیف هدف هستند که انجام آن ها پیش نیاز تکلیف هدف است. به عنوان مثال جمع برای عمل تقسیم یک تکلیف فرعی به حساب می آید.</a:t>
            </a:r>
          </a:p>
          <a:p>
            <a:pPr marL="457200" indent="-457200" algn="just" rtl="1">
              <a:lnSpc>
                <a:spcPct val="150000"/>
              </a:lnSpc>
              <a:buAutoNum type="arabicPeriod"/>
            </a:pPr>
            <a:r>
              <a:rPr lang="fa-IR" sz="2400" b="1" u="sng" dirty="0" smtClean="0">
                <a:solidFill>
                  <a:srgbClr val="C00000"/>
                </a:solidFill>
                <a:cs typeface="B Lotus" panose="00000400000000000000" pitchFamily="2" charset="-78"/>
              </a:rPr>
              <a:t>طبقه بندی تکلیف: </a:t>
            </a:r>
            <a:r>
              <a:rPr lang="fa-IR" sz="2400" dirty="0" smtClean="0">
                <a:solidFill>
                  <a:schemeClr val="tx1"/>
                </a:solidFill>
                <a:cs typeface="B Lotus" panose="00000400000000000000" pitchFamily="2" charset="-78"/>
              </a:rPr>
              <a:t>در این روش رفتارهای هدف به مقولات یادگیری از قبیل مهارتهای هوشی، راهکارهای شناختی، دانش، بازخورد و یا مهارتهای حرکتی طبقه بندی می شوند. هدف هر طبقه بندی شناسایی شرایط لازم برای یادگیری است نکته مهم اینکه در طبقه بندی تکلیف، معلم، تکلیف را به تکالیف فرعی تقسیم نمی کند بلکه به شناسایی ماهیت تکلیف می پردازد.</a:t>
            </a:r>
          </a:p>
          <a:p>
            <a:pPr marL="0" indent="0" algn="just" rtl="1">
              <a:lnSpc>
                <a:spcPct val="150000"/>
              </a:lnSpc>
              <a:buNone/>
            </a:pPr>
            <a:endParaRPr lang="fa-IR" sz="2400" dirty="0" smtClean="0">
              <a:solidFill>
                <a:schemeClr val="tx1"/>
              </a:solidFill>
              <a:cs typeface="B Lotus" panose="00000400000000000000" pitchFamily="2" charset="-78"/>
            </a:endParaRPr>
          </a:p>
          <a:p>
            <a:pPr marL="457200" indent="-457200" algn="just" rtl="1">
              <a:lnSpc>
                <a:spcPct val="150000"/>
              </a:lnSpc>
              <a:buAutoNum type="arabicPeriod"/>
            </a:pPr>
            <a:endParaRPr lang="en-US" sz="2400" dirty="0">
              <a:cs typeface="B Lotus" panose="00000400000000000000" pitchFamily="2" charset="-78"/>
            </a:endParaRPr>
          </a:p>
        </p:txBody>
      </p:sp>
    </p:spTree>
    <p:extLst>
      <p:ext uri="{BB962C8B-B14F-4D97-AF65-F5344CB8AC3E}">
        <p14:creationId xmlns:p14="http://schemas.microsoft.com/office/powerpoint/2010/main" val="5793032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12125"/>
            <a:ext cx="8596668" cy="5629238"/>
          </a:xfrm>
        </p:spPr>
        <p:txBody>
          <a:bodyPr/>
          <a:lstStyle/>
          <a:p>
            <a:pPr marL="0" lvl="0" indent="0" algn="just" rtl="1">
              <a:lnSpc>
                <a:spcPct val="150000"/>
              </a:lnSpc>
              <a:buClr>
                <a:srgbClr val="90C226"/>
              </a:buClr>
              <a:buNone/>
            </a:pPr>
            <a:r>
              <a:rPr lang="fa-IR" sz="2400" b="1" u="sng" dirty="0" smtClean="0">
                <a:solidFill>
                  <a:srgbClr val="92D050"/>
                </a:solidFill>
                <a:cs typeface="B Lotus" panose="00000400000000000000" pitchFamily="2" charset="-78"/>
              </a:rPr>
              <a:t>3. </a:t>
            </a:r>
            <a:r>
              <a:rPr lang="fa-IR" sz="2400" b="1" u="sng" dirty="0" smtClean="0">
                <a:solidFill>
                  <a:srgbClr val="C00000"/>
                </a:solidFill>
                <a:cs typeface="B Lotus" panose="00000400000000000000" pitchFamily="2" charset="-78"/>
              </a:rPr>
              <a:t>تحلیل </a:t>
            </a:r>
            <a:r>
              <a:rPr lang="fa-IR" sz="2400" b="1" u="sng" dirty="0">
                <a:solidFill>
                  <a:srgbClr val="C00000"/>
                </a:solidFill>
                <a:cs typeface="B Lotus" panose="00000400000000000000" pitchFamily="2" charset="-78"/>
              </a:rPr>
              <a:t>تکلیف یادگیری: </a:t>
            </a:r>
            <a:r>
              <a:rPr lang="fa-IR" sz="2400" dirty="0">
                <a:solidFill>
                  <a:prstClr val="black"/>
                </a:solidFill>
                <a:cs typeface="B Lotus" panose="00000400000000000000" pitchFamily="2" charset="-78"/>
              </a:rPr>
              <a:t>در این روش وقتی براساس تحلیل پردازش اطلاعات، تکلیف هدف، و تکالیف فرعی مشخص شد روش تحلیل تکالیف یادگیری به کار گرفته می شود تا پیش نیازها مشخص گردند. یک مهارت پیش نیاز، مهارتی است که قبل از یادگیری رفتار هدف آموخته می شود و به آن یادگیری کمک می کند. برای مثال پیش نیازهای لازم برای جست و جو در یک فرهنگ نامه لغت عبارتند از : اطلاع از حروف الفبا، مهارت ترتیب دهی کلمات براساس نظم الفبایی</a:t>
            </a:r>
          </a:p>
          <a:p>
            <a:pPr marL="0" indent="0" algn="r" rtl="1">
              <a:buNone/>
            </a:pPr>
            <a:endParaRPr lang="en-US" dirty="0"/>
          </a:p>
        </p:txBody>
      </p:sp>
    </p:spTree>
    <p:extLst>
      <p:ext uri="{BB962C8B-B14F-4D97-AF65-F5344CB8AC3E}">
        <p14:creationId xmlns:p14="http://schemas.microsoft.com/office/powerpoint/2010/main" val="1839137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914400"/>
          </a:xfrm>
        </p:spPr>
        <p:txBody>
          <a:bodyPr/>
          <a:lstStyle/>
          <a:p>
            <a:pPr algn="r" rtl="1"/>
            <a:r>
              <a:rPr lang="fa-IR" dirty="0" smtClean="0">
                <a:cs typeface="B Homa" panose="00000400000000000000" pitchFamily="2" charset="-78"/>
              </a:rPr>
              <a:t>فصل دوم:تلفیق سازی</a:t>
            </a:r>
            <a:endParaRPr lang="en-US" dirty="0">
              <a:cs typeface="B Homa" panose="00000400000000000000" pitchFamily="2" charset="-78"/>
            </a:endParaRPr>
          </a:p>
        </p:txBody>
      </p:sp>
      <p:sp>
        <p:nvSpPr>
          <p:cNvPr id="3" name="Content Placeholder 2"/>
          <p:cNvSpPr>
            <a:spLocks noGrp="1"/>
          </p:cNvSpPr>
          <p:nvPr>
            <p:ph idx="1"/>
          </p:nvPr>
        </p:nvSpPr>
        <p:spPr>
          <a:xfrm>
            <a:off x="677334" y="1210615"/>
            <a:ext cx="8596668" cy="4830748"/>
          </a:xfrm>
        </p:spPr>
        <p:txBody>
          <a:bodyPr>
            <a:normAutofit/>
          </a:bodyPr>
          <a:lstStyle/>
          <a:p>
            <a:pPr marL="0" indent="0" algn="just" rtl="1">
              <a:buNone/>
            </a:pPr>
            <a:r>
              <a:rPr lang="fa-IR" sz="2400" dirty="0" smtClean="0">
                <a:cs typeface="B Lotus" panose="00000400000000000000" pitchFamily="2" charset="-78"/>
              </a:rPr>
              <a:t>مفهوم تلفیق سازی یا ادغام یکی از محورهای اصلی در بحث مربوط به روش ها و برنامه ریزی در آموزش و پرورش استثنایی می باشد. هم چنین یک محور اصلی در بسیاری از احکام دولتی است که در باب دانش آموزان مبتلا به ناتوانی صادر می شود.چنین سیاستهایی اغلب و عمدتا به عنوان آرمان هایی مطلوب بیان می شوند تا اهدافی عملی و دست یافتنی سیاست های حکومتی به ندرت به جزییات اجرایی و منابع سیاست های تلفیق سازی می پردازند. </a:t>
            </a:r>
          </a:p>
          <a:p>
            <a:pPr marL="0" indent="0" algn="just" rtl="1">
              <a:buNone/>
            </a:pPr>
            <a:r>
              <a:rPr lang="fa-IR" sz="2400" dirty="0" smtClean="0">
                <a:cs typeface="B Lotus" panose="00000400000000000000" pitchFamily="2" charset="-78"/>
              </a:rPr>
              <a:t>به علاوه اسناد دولتی به ندرت حاوی رهنمودهایی در مورد شیوه حل مشکلات متعددی است که در تعارض با عقیده مربوط به کارگماری، ارایه خدمات تربیتی و آموزش حرفه ای همراه با اجرای سیاستهای تلفیق سازی قرار دارد.</a:t>
            </a:r>
            <a:endParaRPr lang="en-US" sz="2400" dirty="0">
              <a:cs typeface="B Lotus" panose="00000400000000000000" pitchFamily="2" charset="-78"/>
            </a:endParaRPr>
          </a:p>
        </p:txBody>
      </p:sp>
    </p:spTree>
    <p:extLst>
      <p:ext uri="{BB962C8B-B14F-4D97-AF65-F5344CB8AC3E}">
        <p14:creationId xmlns:p14="http://schemas.microsoft.com/office/powerpoint/2010/main" val="1085371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33082"/>
            <a:ext cx="8596668" cy="781318"/>
          </a:xfrm>
        </p:spPr>
        <p:txBody>
          <a:bodyPr/>
          <a:lstStyle/>
          <a:p>
            <a:pPr algn="ctr"/>
            <a:r>
              <a:rPr lang="fa-IR" dirty="0" smtClean="0">
                <a:solidFill>
                  <a:srgbClr val="FFC000"/>
                </a:solidFill>
                <a:cs typeface="B Titr" panose="00000700000000000000" pitchFamily="2" charset="-78"/>
              </a:rPr>
              <a:t>روش های تحلیل تکلیف            </a:t>
            </a:r>
            <a:endParaRPr lang="en-US" dirty="0">
              <a:solidFill>
                <a:srgbClr val="FFC000"/>
              </a:solidFill>
              <a:cs typeface="B Titr" panose="00000700000000000000" pitchFamily="2" charset="-78"/>
            </a:endParaRPr>
          </a:p>
        </p:txBody>
      </p:sp>
      <p:sp>
        <p:nvSpPr>
          <p:cNvPr id="3" name="Content Placeholder 2"/>
          <p:cNvSpPr>
            <a:spLocks noGrp="1"/>
          </p:cNvSpPr>
          <p:nvPr>
            <p:ph idx="1"/>
          </p:nvPr>
        </p:nvSpPr>
        <p:spPr>
          <a:xfrm>
            <a:off x="677334" y="914400"/>
            <a:ext cx="8596668" cy="5460641"/>
          </a:xfrm>
        </p:spPr>
        <p:txBody>
          <a:bodyPr>
            <a:normAutofit/>
          </a:bodyPr>
          <a:lstStyle/>
          <a:p>
            <a:pPr algn="r" rtl="1">
              <a:buAutoNum type="arabicPeriod"/>
            </a:pPr>
            <a:r>
              <a:rPr lang="fa-IR" sz="2400" dirty="0" smtClean="0">
                <a:cs typeface="B Lotus" panose="00000400000000000000" pitchFamily="2" charset="-78"/>
              </a:rPr>
              <a:t>تعریف تکلیف هدف با بیان اهداف آموزشی</a:t>
            </a:r>
          </a:p>
          <a:p>
            <a:pPr algn="r" rtl="1">
              <a:buAutoNum type="arabicPeriod"/>
            </a:pPr>
            <a:r>
              <a:rPr lang="fa-IR" sz="2400" dirty="0" smtClean="0">
                <a:cs typeface="B Lotus" panose="00000400000000000000" pitchFamily="2" charset="-78"/>
              </a:rPr>
              <a:t>تجزیه کردن رفتارهای هدف به مجموعه ای از مولفه ها یا تکالیف فرعی</a:t>
            </a:r>
          </a:p>
          <a:p>
            <a:pPr algn="r" rtl="1">
              <a:buAutoNum type="arabicPeriod"/>
            </a:pPr>
            <a:r>
              <a:rPr lang="fa-IR" sz="2400" dirty="0" smtClean="0">
                <a:cs typeface="B Lotus" panose="00000400000000000000" pitchFamily="2" charset="-78"/>
              </a:rPr>
              <a:t>تعیین توالی تکالیف فرعی</a:t>
            </a:r>
          </a:p>
          <a:p>
            <a:pPr algn="r" rtl="1">
              <a:buAutoNum type="arabicPeriod"/>
            </a:pPr>
            <a:r>
              <a:rPr lang="fa-IR" sz="2400" dirty="0" smtClean="0">
                <a:cs typeface="B Lotus" panose="00000400000000000000" pitchFamily="2" charset="-78"/>
              </a:rPr>
              <a:t>مشخص کردن پیش نیازهای هر تکلیف فرعی</a:t>
            </a:r>
          </a:p>
          <a:p>
            <a:pPr algn="r" rtl="1">
              <a:buAutoNum type="arabicPeriod"/>
            </a:pPr>
            <a:r>
              <a:rPr lang="fa-IR" sz="2400" dirty="0" smtClean="0">
                <a:cs typeface="B Lotus" panose="00000400000000000000" pitchFamily="2" charset="-78"/>
              </a:rPr>
              <a:t>مرتب کردن رفتارهای توانمند ساز به صورت سلسله مراتبی</a:t>
            </a:r>
          </a:p>
          <a:p>
            <a:pPr algn="r" rtl="1">
              <a:buAutoNum type="arabicPeriod"/>
            </a:pPr>
            <a:r>
              <a:rPr lang="fa-IR" sz="2400" dirty="0" smtClean="0">
                <a:cs typeface="B Lotus" panose="00000400000000000000" pitchFamily="2" charset="-78"/>
              </a:rPr>
              <a:t>تعیین فلوچارت برای مجموعه رفتارهای نهایی و تکالیف فرعی</a:t>
            </a:r>
          </a:p>
          <a:p>
            <a:pPr algn="r" rtl="1">
              <a:buAutoNum type="arabicPeriod"/>
            </a:pPr>
            <a:r>
              <a:rPr lang="fa-IR" sz="2400" dirty="0" smtClean="0">
                <a:cs typeface="B Lotus" panose="00000400000000000000" pitchFamily="2" charset="-78"/>
              </a:rPr>
              <a:t>تهیه آزمونهای فرعی برای بررسی یادگیری دانش آموزان بر رفتارها و تکالیف فرعی</a:t>
            </a:r>
          </a:p>
          <a:p>
            <a:pPr algn="r" rtl="1">
              <a:buAutoNum type="arabicPeriod"/>
            </a:pPr>
            <a:r>
              <a:rPr lang="fa-IR" sz="2400" dirty="0" smtClean="0">
                <a:cs typeface="B Lotus" panose="00000400000000000000" pitchFamily="2" charset="-78"/>
              </a:rPr>
              <a:t>طبقه بندی رفتارهای هدف تا نوع یادگیری شناسایی شود.</a:t>
            </a:r>
          </a:p>
          <a:p>
            <a:pPr algn="r" rtl="1">
              <a:buAutoNum type="arabicPeriod"/>
            </a:pPr>
            <a:r>
              <a:rPr lang="fa-IR" sz="2400" dirty="0" smtClean="0">
                <a:cs typeface="B Lotus" panose="00000400000000000000" pitchFamily="2" charset="-78"/>
              </a:rPr>
              <a:t>طی کردن مراحل آموزشی براساس تحلیل ها و تشخیص های فوق</a:t>
            </a:r>
          </a:p>
          <a:p>
            <a:pPr algn="r" rtl="1">
              <a:buAutoNum type="arabicPeriod"/>
            </a:pPr>
            <a:r>
              <a:rPr lang="fa-IR" sz="2400" dirty="0" smtClean="0">
                <a:cs typeface="B Lotus" panose="00000400000000000000" pitchFamily="2" charset="-78"/>
              </a:rPr>
              <a:t>ادغام تکالیف فرعی جهت آموزش بهتر تکالیف هدف</a:t>
            </a:r>
          </a:p>
          <a:p>
            <a:pPr algn="r" rtl="1">
              <a:buAutoNum type="arabicPeriod"/>
            </a:pPr>
            <a:endParaRPr lang="en-US" dirty="0"/>
          </a:p>
        </p:txBody>
      </p:sp>
    </p:spTree>
    <p:extLst>
      <p:ext uri="{BB962C8B-B14F-4D97-AF65-F5344CB8AC3E}">
        <p14:creationId xmlns:p14="http://schemas.microsoft.com/office/powerpoint/2010/main" val="17961095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2800" b="1" dirty="0">
                <a:solidFill>
                  <a:prstClr val="black">
                    <a:lumMod val="75000"/>
                    <a:lumOff val="25000"/>
                  </a:prstClr>
                </a:solidFill>
                <a:ea typeface="+mn-ea"/>
                <a:cs typeface="B Lotus" panose="00000400000000000000" pitchFamily="2" charset="-78"/>
              </a:rPr>
              <a:t>روش آموزش دقت:</a:t>
            </a:r>
            <a:endParaRPr lang="en-US" dirty="0"/>
          </a:p>
        </p:txBody>
      </p:sp>
      <p:sp>
        <p:nvSpPr>
          <p:cNvPr id="3" name="Content Placeholder 2"/>
          <p:cNvSpPr>
            <a:spLocks noGrp="1"/>
          </p:cNvSpPr>
          <p:nvPr>
            <p:ph idx="1"/>
          </p:nvPr>
        </p:nvSpPr>
        <p:spPr>
          <a:xfrm>
            <a:off x="677334" y="1081825"/>
            <a:ext cx="8878790" cy="4959537"/>
          </a:xfrm>
        </p:spPr>
        <p:txBody>
          <a:bodyPr>
            <a:normAutofit fontScale="92500" lnSpcReduction="10000"/>
          </a:bodyPr>
          <a:lstStyle/>
          <a:p>
            <a:pPr algn="just" rtl="1"/>
            <a:r>
              <a:rPr lang="fa-IR" sz="2400" dirty="0" smtClean="0">
                <a:cs typeface="B Lotus" panose="00000400000000000000" pitchFamily="2" charset="-78"/>
              </a:rPr>
              <a:t>دقت آموزی روش توسعه یافته تکنیک تحلیل تکلیف است. و بر فنونی ناظر است که توسط ادگن لیندزلی جهت ارزشیابی و تغییر آموزش تدوین گردید. دقت آموزی روش تدریس یا برنامه آموزشی خاصی را مشخص نمی کند بلکه بیشتر آن بر استفاده از ارزشیابی منظم پاسخ های دانش آموز به آموزش به عنوان پایه ای برای تصمیم گیری در مورد پیشرفت دانش آموز و طرح برنامه فردی تاکید دارد.</a:t>
            </a:r>
          </a:p>
          <a:p>
            <a:pPr algn="just" rtl="1"/>
            <a:r>
              <a:rPr lang="fa-IR" sz="2400" dirty="0" smtClean="0">
                <a:cs typeface="B Lotus" panose="00000400000000000000" pitchFamily="2" charset="-78"/>
              </a:rPr>
              <a:t>در این روش از تغییر مداوم در محتوای برنامه فعالیت های یادگیری و مطالب درسی حمایت می کند تا پیشرفت یادگیری را سریع تر نماید.</a:t>
            </a:r>
          </a:p>
          <a:p>
            <a:pPr algn="just" rtl="1"/>
            <a:r>
              <a:rPr lang="fa-IR" sz="2400" dirty="0" smtClean="0">
                <a:cs typeface="B Lotus" panose="00000400000000000000" pitchFamily="2" charset="-78"/>
              </a:rPr>
              <a:t>دقت اموزی از سه جهت با تغییر رفتار تفاوت دارد:</a:t>
            </a:r>
          </a:p>
          <a:p>
            <a:pPr marL="0" indent="0" algn="just" rtl="1">
              <a:buNone/>
            </a:pPr>
            <a:r>
              <a:rPr lang="fa-IR" sz="2400" dirty="0" smtClean="0">
                <a:cs typeface="B Lotus" panose="00000400000000000000" pitchFamily="2" charset="-78"/>
              </a:rPr>
              <a:t>1- در دقت آموزی تقویت کننده های بیرونی از جمله پته ها و ... از مولفه های اصلی این روش محسوب نمی شوند.</a:t>
            </a:r>
          </a:p>
          <a:p>
            <a:pPr marL="0" indent="0" algn="just" rtl="1">
              <a:buNone/>
            </a:pPr>
            <a:r>
              <a:rPr lang="fa-IR" sz="2400" dirty="0" smtClean="0">
                <a:cs typeface="B Lotus" panose="00000400000000000000" pitchFamily="2" charset="-78"/>
              </a:rPr>
              <a:t>2- در دقت آموزی تغییرات اساسی بر اساس تحلیل دانش آموز و بخاطر بهبود رفتار او در برنامه درسی رخ می دهد.</a:t>
            </a:r>
          </a:p>
          <a:p>
            <a:pPr marL="0" indent="0" algn="just" rtl="1">
              <a:buNone/>
            </a:pPr>
            <a:r>
              <a:rPr lang="fa-IR" sz="2400" dirty="0" smtClean="0">
                <a:cs typeface="B Lotus" panose="00000400000000000000" pitchFamily="2" charset="-78"/>
              </a:rPr>
              <a:t>3- در دقت آموزی گزارش نموداری عملکرد دانش آموز اولویت دارد که می تواند توسط دانش آموز ترسیم شود.</a:t>
            </a:r>
          </a:p>
          <a:p>
            <a:pPr marL="0" indent="0" algn="r" rtl="1">
              <a:buNone/>
            </a:pPr>
            <a:endParaRPr lang="en-US" dirty="0"/>
          </a:p>
        </p:txBody>
      </p:sp>
    </p:spTree>
    <p:extLst>
      <p:ext uri="{BB962C8B-B14F-4D97-AF65-F5344CB8AC3E}">
        <p14:creationId xmlns:p14="http://schemas.microsoft.com/office/powerpoint/2010/main" val="38791675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3" y="133081"/>
            <a:ext cx="8543939" cy="858592"/>
          </a:xfrm>
        </p:spPr>
        <p:txBody>
          <a:bodyPr/>
          <a:lstStyle/>
          <a:p>
            <a:pPr algn="ctr" rtl="1"/>
            <a:r>
              <a:rPr lang="fa-IR" dirty="0" smtClean="0">
                <a:solidFill>
                  <a:srgbClr val="C00000"/>
                </a:solidFill>
                <a:cs typeface="B Titr" panose="00000700000000000000" pitchFamily="2" charset="-78"/>
              </a:rPr>
              <a:t>اصول راهنمای دقت آموزی</a:t>
            </a:r>
            <a:endParaRPr lang="en-US" dirty="0">
              <a:solidFill>
                <a:srgbClr val="C00000"/>
              </a:solidFill>
              <a:cs typeface="B Titr" panose="00000700000000000000" pitchFamily="2" charset="-78"/>
            </a:endParaRPr>
          </a:p>
        </p:txBody>
      </p:sp>
      <p:sp>
        <p:nvSpPr>
          <p:cNvPr id="3" name="Content Placeholder 2"/>
          <p:cNvSpPr>
            <a:spLocks noGrp="1"/>
          </p:cNvSpPr>
          <p:nvPr>
            <p:ph idx="1"/>
          </p:nvPr>
        </p:nvSpPr>
        <p:spPr>
          <a:xfrm>
            <a:off x="677333" y="875763"/>
            <a:ext cx="8801517" cy="5165599"/>
          </a:xfrm>
        </p:spPr>
        <p:txBody>
          <a:bodyPr/>
          <a:lstStyle/>
          <a:p>
            <a:pPr algn="just" rtl="1">
              <a:buFont typeface="+mj-lt"/>
              <a:buAutoNum type="arabicPeriod"/>
            </a:pPr>
            <a:r>
              <a:rPr lang="fa-IR" sz="2400" dirty="0" smtClean="0">
                <a:cs typeface="B Lotus" panose="00000400000000000000" pitchFamily="2" charset="-78"/>
              </a:rPr>
              <a:t>یادگیرنده بهتر از همه می داند: اعتقاد بر این است که یادگیرنده بهترین راهنما برای گسترش و توسعه برنامه آموزشی منطبق با نیاز های دانش آموزان است.</a:t>
            </a:r>
          </a:p>
          <a:p>
            <a:pPr algn="just" rtl="1">
              <a:buFont typeface="+mj-lt"/>
              <a:buAutoNum type="arabicPeriod"/>
            </a:pPr>
            <a:r>
              <a:rPr lang="fa-IR" sz="2400" dirty="0" smtClean="0">
                <a:cs typeface="B Lotus" panose="00000400000000000000" pitchFamily="2" charset="-78"/>
              </a:rPr>
              <a:t>معلم باید بر رفتارهایی که بط.ر مستقیم قابل مشاهده هستند تمرکز نماید: تمرکز بر رفتار عینی که مستقیما قابل مشاهده، محاسبه و گزارش باشد.</a:t>
            </a:r>
          </a:p>
          <a:p>
            <a:pPr algn="just" rtl="1">
              <a:buFont typeface="+mj-lt"/>
              <a:buAutoNum type="arabicPeriod"/>
            </a:pPr>
            <a:r>
              <a:rPr lang="fa-IR" sz="2400" dirty="0">
                <a:cs typeface="B Lotus" panose="00000400000000000000" pitchFamily="2" charset="-78"/>
              </a:rPr>
              <a:t> </a:t>
            </a:r>
            <a:r>
              <a:rPr lang="fa-IR" sz="2400" dirty="0" smtClean="0">
                <a:cs typeface="B Lotus" panose="00000400000000000000" pitchFamily="2" charset="-78"/>
              </a:rPr>
              <a:t>معلم باید از فراوانی به عنوان شاخص رخداد رفتار استفاده نماید: در دقت آموزی فراوانی رفتار به عنوان شاخص اصلی اندازه گیری عملکرد تحصیلی مورد استفاده قرار می گیرد.تعداد متوسط وقوع یک رفتار مشاهده شده در هر دقیقه مثل تعداد پاسخ های درست در هر دقیقه است. حساس ترین بخش ارزشیابی کنش دانش آموزان از پیشرفت تحصیلی می باشد.</a:t>
            </a:r>
          </a:p>
          <a:p>
            <a:pPr algn="just" rtl="1">
              <a:buFont typeface="+mj-lt"/>
              <a:buAutoNum type="arabicPeriod"/>
            </a:pPr>
            <a:r>
              <a:rPr lang="fa-IR" sz="2400" dirty="0" smtClean="0">
                <a:cs typeface="B Lotus" panose="00000400000000000000" pitchFamily="2" charset="-78"/>
              </a:rPr>
              <a:t>تهیه یک منشور استاندارد برای ارزشیابی الگوهای یادگیری: بهتر است از چارت یا نمودار برای این امر استفاده کرد.</a:t>
            </a:r>
          </a:p>
          <a:p>
            <a:pPr algn="just" rtl="1">
              <a:buFont typeface="+mj-lt"/>
              <a:buAutoNum type="arabicPeriod"/>
            </a:pPr>
            <a:r>
              <a:rPr lang="fa-IR" sz="2400" dirty="0" smtClean="0">
                <a:cs typeface="B Lotus" panose="00000400000000000000" pitchFamily="2" charset="-78"/>
              </a:rPr>
              <a:t>معلم باید به طور منظم به شرح و تحلیل شرایط محیطی نافذ بر رفتار بپردازد.</a:t>
            </a:r>
            <a:endParaRPr lang="en-US" sz="2400" dirty="0" smtClean="0">
              <a:cs typeface="B Lotus" panose="00000400000000000000" pitchFamily="2" charset="-78"/>
            </a:endParaRPr>
          </a:p>
          <a:p>
            <a:pPr algn="r" rtl="1">
              <a:buFont typeface="+mj-lt"/>
              <a:buAutoNum type="arabicPeriod"/>
            </a:pPr>
            <a:endParaRPr lang="en-US" dirty="0"/>
          </a:p>
        </p:txBody>
      </p:sp>
    </p:spTree>
    <p:extLst>
      <p:ext uri="{BB962C8B-B14F-4D97-AF65-F5344CB8AC3E}">
        <p14:creationId xmlns:p14="http://schemas.microsoft.com/office/powerpoint/2010/main" val="8471935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4"/>
            <a:ext cx="8596668" cy="858591"/>
          </a:xfrm>
        </p:spPr>
        <p:txBody>
          <a:bodyPr>
            <a:normAutofit/>
          </a:bodyPr>
          <a:lstStyle/>
          <a:p>
            <a:pPr algn="ctr"/>
            <a:r>
              <a:rPr lang="fa-IR" dirty="0" smtClean="0">
                <a:solidFill>
                  <a:srgbClr val="C00000"/>
                </a:solidFill>
                <a:cs typeface="B Titr" panose="00000700000000000000" pitchFamily="2" charset="-78"/>
              </a:rPr>
              <a:t>کاربست روش دقت آموزی</a:t>
            </a:r>
            <a:endParaRPr lang="en-US" dirty="0">
              <a:solidFill>
                <a:srgbClr val="C00000"/>
              </a:solidFill>
              <a:cs typeface="B Titr" panose="00000700000000000000" pitchFamily="2" charset="-78"/>
            </a:endParaRPr>
          </a:p>
        </p:txBody>
      </p:sp>
      <p:sp>
        <p:nvSpPr>
          <p:cNvPr id="3" name="Content Placeholder 2"/>
          <p:cNvSpPr>
            <a:spLocks noGrp="1"/>
          </p:cNvSpPr>
          <p:nvPr>
            <p:ph idx="1"/>
          </p:nvPr>
        </p:nvSpPr>
        <p:spPr>
          <a:xfrm>
            <a:off x="677334" y="1068945"/>
            <a:ext cx="8596668" cy="4972417"/>
          </a:xfrm>
        </p:spPr>
        <p:txBody>
          <a:bodyPr>
            <a:normAutofit lnSpcReduction="10000"/>
          </a:bodyPr>
          <a:lstStyle/>
          <a:p>
            <a:pPr marL="0" indent="0" algn="just" rtl="1">
              <a:lnSpc>
                <a:spcPct val="150000"/>
              </a:lnSpc>
              <a:buNone/>
            </a:pPr>
            <a:r>
              <a:rPr lang="fa-IR" sz="2400" dirty="0" smtClean="0">
                <a:cs typeface="B Lotus" panose="00000400000000000000" pitchFamily="2" charset="-78"/>
              </a:rPr>
              <a:t>کاربست دقت آموزی شامل 4 مرحله است :</a:t>
            </a:r>
          </a:p>
          <a:p>
            <a:pPr algn="just" rtl="1">
              <a:lnSpc>
                <a:spcPct val="150000"/>
              </a:lnSpc>
              <a:buAutoNum type="arabicPeriod"/>
            </a:pPr>
            <a:r>
              <a:rPr lang="fa-IR" sz="2400" b="1" dirty="0" smtClean="0">
                <a:cs typeface="B Lotus" panose="00000400000000000000" pitchFamily="2" charset="-78"/>
              </a:rPr>
              <a:t>تعیین رفتار : </a:t>
            </a:r>
          </a:p>
          <a:p>
            <a:pPr marL="0" indent="0" algn="just" rtl="1">
              <a:lnSpc>
                <a:spcPct val="150000"/>
              </a:lnSpc>
              <a:buNone/>
            </a:pPr>
            <a:r>
              <a:rPr lang="fa-IR" sz="2400" dirty="0" smtClean="0">
                <a:cs typeface="B Lotus" panose="00000400000000000000" pitchFamily="2" charset="-78"/>
              </a:rPr>
              <a:t>اولین گام تعیین رفتار برای برنامه است که مستلزم این است که معلمان رفتارهای مشاهده پذیر را انتخاب کنند که همراه با حرکات جسمانی است و در طول هر جلسه تکرار می شود مثل راه رفتن، نوشتن، ترک صندلی</a:t>
            </a:r>
          </a:p>
          <a:p>
            <a:pPr marL="0" indent="0" algn="just" rtl="1">
              <a:lnSpc>
                <a:spcPct val="150000"/>
              </a:lnSpc>
              <a:buNone/>
            </a:pPr>
            <a:r>
              <a:rPr lang="fa-IR" sz="2400" dirty="0" smtClean="0">
                <a:cs typeface="B Lotus" panose="00000400000000000000" pitchFamily="2" charset="-78"/>
              </a:rPr>
              <a:t>2</a:t>
            </a:r>
            <a:r>
              <a:rPr lang="fa-IR" sz="2400" b="1" dirty="0" smtClean="0">
                <a:cs typeface="B Lotus" panose="00000400000000000000" pitchFamily="2" charset="-78"/>
              </a:rPr>
              <a:t>. شمارش:</a:t>
            </a:r>
          </a:p>
          <a:p>
            <a:pPr marL="0" indent="0" algn="just" rtl="1">
              <a:lnSpc>
                <a:spcPct val="150000"/>
              </a:lnSpc>
              <a:buNone/>
            </a:pPr>
            <a:r>
              <a:rPr lang="fa-IR" sz="2400" dirty="0" smtClean="0">
                <a:cs typeface="B Lotus" panose="00000400000000000000" pitchFamily="2" charset="-78"/>
              </a:rPr>
              <a:t>معلم باید تعداد دفعاتی که رفتار رخ می دهد را بشمارد. هم چنین معلم باید از آزمون فرعی استفاده کند و فراوانی پاسخ های درست و غلط را در یک دقیقه اندازه گیری کند.</a:t>
            </a:r>
          </a:p>
          <a:p>
            <a:pPr marL="0" indent="0" algn="just" rtl="1">
              <a:buNone/>
            </a:pPr>
            <a:endParaRPr lang="fa-IR" sz="2400" b="1" dirty="0" smtClean="0">
              <a:cs typeface="B Lotus" panose="00000400000000000000" pitchFamily="2" charset="-78"/>
            </a:endParaRPr>
          </a:p>
          <a:p>
            <a:pPr marL="0" indent="0" algn="r" rtl="1">
              <a:buNone/>
            </a:pPr>
            <a:endParaRPr lang="en-US" dirty="0"/>
          </a:p>
        </p:txBody>
      </p:sp>
    </p:spTree>
    <p:extLst>
      <p:ext uri="{BB962C8B-B14F-4D97-AF65-F5344CB8AC3E}">
        <p14:creationId xmlns:p14="http://schemas.microsoft.com/office/powerpoint/2010/main" val="3668210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72733"/>
            <a:ext cx="8596668" cy="5268630"/>
          </a:xfrm>
        </p:spPr>
        <p:txBody>
          <a:bodyPr/>
          <a:lstStyle/>
          <a:p>
            <a:pPr marL="0" lvl="0" indent="0" algn="just" rtl="1">
              <a:lnSpc>
                <a:spcPct val="150000"/>
              </a:lnSpc>
              <a:buClr>
                <a:srgbClr val="90C226"/>
              </a:buClr>
              <a:buNone/>
            </a:pPr>
            <a:r>
              <a:rPr lang="fa-IR" sz="2400" dirty="0" smtClean="0">
                <a:solidFill>
                  <a:prstClr val="black">
                    <a:lumMod val="75000"/>
                    <a:lumOff val="25000"/>
                  </a:prstClr>
                </a:solidFill>
                <a:cs typeface="B Lotus" panose="00000400000000000000" pitchFamily="2" charset="-78"/>
              </a:rPr>
              <a:t>3</a:t>
            </a:r>
            <a:r>
              <a:rPr lang="fa-IR" sz="2400" dirty="0">
                <a:solidFill>
                  <a:prstClr val="black">
                    <a:lumMod val="75000"/>
                    <a:lumOff val="25000"/>
                  </a:prstClr>
                </a:solidFill>
                <a:cs typeface="B Lotus" panose="00000400000000000000" pitchFamily="2" charset="-78"/>
              </a:rPr>
              <a:t>. </a:t>
            </a:r>
            <a:r>
              <a:rPr lang="fa-IR" sz="2400" b="1" dirty="0">
                <a:solidFill>
                  <a:prstClr val="black">
                    <a:lumMod val="75000"/>
                    <a:lumOff val="25000"/>
                  </a:prstClr>
                </a:solidFill>
                <a:cs typeface="B Lotus" panose="00000400000000000000" pitchFamily="2" charset="-78"/>
              </a:rPr>
              <a:t>رسم نمودار:</a:t>
            </a:r>
          </a:p>
          <a:p>
            <a:pPr marL="0" lvl="0" indent="0" algn="just" rtl="1">
              <a:lnSpc>
                <a:spcPct val="150000"/>
              </a:lnSpc>
              <a:buClr>
                <a:srgbClr val="90C226"/>
              </a:buClr>
              <a:buNone/>
            </a:pPr>
            <a:r>
              <a:rPr lang="fa-IR" sz="2400" dirty="0">
                <a:solidFill>
                  <a:prstClr val="black">
                    <a:lumMod val="75000"/>
                    <a:lumOff val="25000"/>
                  </a:prstClr>
                </a:solidFill>
                <a:cs typeface="B Lotus" panose="00000400000000000000" pitchFamily="2" charset="-78"/>
              </a:rPr>
              <a:t>نتایج گزارش شده باید به صورت نمودار رسم شوند که اغلب دانش آموزان خود به کار کشیدن نمودار و مشاهده تغییرات عملکرد می پردازند</a:t>
            </a:r>
            <a:r>
              <a:rPr lang="fa-IR" sz="2400" dirty="0" smtClean="0">
                <a:solidFill>
                  <a:prstClr val="black">
                    <a:lumMod val="75000"/>
                    <a:lumOff val="25000"/>
                  </a:prstClr>
                </a:solidFill>
                <a:cs typeface="B Lotus" panose="00000400000000000000" pitchFamily="2" charset="-78"/>
              </a:rPr>
              <a:t>.</a:t>
            </a:r>
            <a:endParaRPr lang="fa-IR" sz="2400" b="1" dirty="0">
              <a:cs typeface="B Lotus" panose="00000400000000000000" pitchFamily="2" charset="-78"/>
            </a:endParaRPr>
          </a:p>
          <a:p>
            <a:pPr marL="0" indent="0" algn="r" rtl="1">
              <a:lnSpc>
                <a:spcPct val="150000"/>
              </a:lnSpc>
              <a:buNone/>
            </a:pPr>
            <a:r>
              <a:rPr lang="fa-IR" sz="2400" b="1" dirty="0" smtClean="0">
                <a:cs typeface="B Lotus" panose="00000400000000000000" pitchFamily="2" charset="-78"/>
              </a:rPr>
              <a:t>4. ارزشیابی:</a:t>
            </a:r>
          </a:p>
          <a:p>
            <a:pPr marL="0" indent="0" algn="just" rtl="1">
              <a:lnSpc>
                <a:spcPct val="150000"/>
              </a:lnSpc>
              <a:buNone/>
            </a:pPr>
            <a:r>
              <a:rPr lang="fa-IR" sz="2400" dirty="0" smtClean="0">
                <a:cs typeface="B Lotus" panose="00000400000000000000" pitchFamily="2" charset="-78"/>
              </a:rPr>
              <a:t>سرانجام پیشرفت دانش آموز هر روز به صورت لغت مورد ارزشیابی قرار می گیرد تا حد رضایت بخشی یادگیری مشخص گردد و براساس آن در مورد تغییرات مورد نیاز برنامه آموزشی تصمیم گیری می شود.</a:t>
            </a:r>
          </a:p>
          <a:p>
            <a:pPr marL="0" indent="0" algn="just" rtl="1">
              <a:buNone/>
            </a:pPr>
            <a:endParaRPr lang="fa-IR" sz="2400" dirty="0" smtClean="0">
              <a:cs typeface="B Lotus" panose="00000400000000000000" pitchFamily="2" charset="-78"/>
            </a:endParaRPr>
          </a:p>
          <a:p>
            <a:pPr marL="0" indent="0" algn="r" rtl="1">
              <a:buNone/>
            </a:pPr>
            <a:endParaRPr lang="en-US" dirty="0"/>
          </a:p>
        </p:txBody>
      </p:sp>
    </p:spTree>
    <p:extLst>
      <p:ext uri="{BB962C8B-B14F-4D97-AF65-F5344CB8AC3E}">
        <p14:creationId xmlns:p14="http://schemas.microsoft.com/office/powerpoint/2010/main" val="2352823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23234"/>
            <a:ext cx="8596668" cy="755560"/>
          </a:xfrm>
        </p:spPr>
        <p:txBody>
          <a:bodyPr/>
          <a:lstStyle/>
          <a:p>
            <a:pPr algn="ctr"/>
            <a:r>
              <a:rPr lang="fa-IR" dirty="0" smtClean="0">
                <a:cs typeface="B Titr" panose="00000700000000000000" pitchFamily="2" charset="-78"/>
              </a:rPr>
              <a:t>ارزشیابی برنامه - پایه</a:t>
            </a:r>
            <a:endParaRPr lang="en-US" dirty="0">
              <a:cs typeface="B Titr" panose="00000700000000000000" pitchFamily="2" charset="-78"/>
            </a:endParaRPr>
          </a:p>
        </p:txBody>
      </p:sp>
      <p:sp>
        <p:nvSpPr>
          <p:cNvPr id="3" name="Content Placeholder 2"/>
          <p:cNvSpPr>
            <a:spLocks noGrp="1"/>
          </p:cNvSpPr>
          <p:nvPr>
            <p:ph idx="1"/>
          </p:nvPr>
        </p:nvSpPr>
        <p:spPr>
          <a:xfrm>
            <a:off x="677334" y="1068947"/>
            <a:ext cx="8596668" cy="4972416"/>
          </a:xfrm>
        </p:spPr>
        <p:txBody>
          <a:bodyPr/>
          <a:lstStyle/>
          <a:p>
            <a:pPr marL="0" indent="0" algn="just" rtl="1">
              <a:lnSpc>
                <a:spcPct val="150000"/>
              </a:lnSpc>
              <a:buNone/>
            </a:pPr>
            <a:r>
              <a:rPr lang="fa-IR" sz="2400" dirty="0" smtClean="0">
                <a:cs typeface="B Lotus" panose="00000400000000000000" pitchFamily="2" charset="-78"/>
              </a:rPr>
              <a:t> توسعه روش دقت آموزی، ارزیابی برنامه مدار از پیشرفت دانش آموزان به سوی اهداف تحصیلی است که به منظور ارزشیابی برنامه تربیتی و برنامه های آموزشی مورد استفاده قرار می گیرد.</a:t>
            </a:r>
          </a:p>
          <a:p>
            <a:pPr marL="0" indent="0" algn="just" rtl="1">
              <a:lnSpc>
                <a:spcPct val="150000"/>
              </a:lnSpc>
              <a:buNone/>
            </a:pPr>
            <a:r>
              <a:rPr lang="fa-IR" sz="2400" dirty="0" smtClean="0">
                <a:cs typeface="B Lotus" panose="00000400000000000000" pitchFamily="2" charset="-78"/>
              </a:rPr>
              <a:t>در این روش معلمان </a:t>
            </a:r>
            <a:r>
              <a:rPr lang="fa-IR" sz="2400" dirty="0" smtClean="0">
                <a:cs typeface="B Lotus" panose="00000400000000000000" pitchFamily="2" charset="-78"/>
              </a:rPr>
              <a:t>اهداف </a:t>
            </a:r>
            <a:r>
              <a:rPr lang="fa-IR" sz="2400" dirty="0" smtClean="0">
                <a:cs typeface="B Lotus" panose="00000400000000000000" pitchFamily="2" charset="-78"/>
              </a:rPr>
              <a:t>بلند مدت را انتخاب می کنند و نظام های ارزیابی منطبق بر این اهداف طراحی می کنند سپس پیشرفت دانش آموزان را به سمت اهداف مورد بازبینی قرار می دهند.</a:t>
            </a:r>
          </a:p>
          <a:p>
            <a:pPr marL="0" indent="0" algn="r" rtl="1">
              <a:buNone/>
            </a:pPr>
            <a:endParaRPr lang="en-US" dirty="0"/>
          </a:p>
        </p:txBody>
      </p:sp>
    </p:spTree>
    <p:extLst>
      <p:ext uri="{BB962C8B-B14F-4D97-AF65-F5344CB8AC3E}">
        <p14:creationId xmlns:p14="http://schemas.microsoft.com/office/powerpoint/2010/main" val="30005592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94197"/>
          </a:xfrm>
        </p:spPr>
        <p:txBody>
          <a:bodyPr/>
          <a:lstStyle/>
          <a:p>
            <a:r>
              <a:rPr lang="fa-IR" dirty="0" smtClean="0">
                <a:solidFill>
                  <a:srgbClr val="C00000"/>
                </a:solidFill>
                <a:cs typeface="B Titr" panose="00000700000000000000" pitchFamily="2" charset="-78"/>
              </a:rPr>
              <a:t>آموزش داده پایه(سومین تکنیک تحلیل رفتار)</a:t>
            </a:r>
            <a:endParaRPr lang="en-US" dirty="0">
              <a:solidFill>
                <a:srgbClr val="C00000"/>
              </a:solidFill>
              <a:cs typeface="B Titr" panose="00000700000000000000" pitchFamily="2" charset="-78"/>
            </a:endParaRPr>
          </a:p>
        </p:txBody>
      </p:sp>
      <p:sp>
        <p:nvSpPr>
          <p:cNvPr id="3" name="Content Placeholder 2"/>
          <p:cNvSpPr>
            <a:spLocks noGrp="1"/>
          </p:cNvSpPr>
          <p:nvPr>
            <p:ph idx="1"/>
          </p:nvPr>
        </p:nvSpPr>
        <p:spPr>
          <a:xfrm>
            <a:off x="677334" y="1403797"/>
            <a:ext cx="8596668" cy="4637565"/>
          </a:xfrm>
        </p:spPr>
        <p:txBody>
          <a:bodyPr>
            <a:noAutofit/>
          </a:bodyPr>
          <a:lstStyle/>
          <a:p>
            <a:pPr marL="0" indent="0" algn="just" rtl="1">
              <a:buNone/>
            </a:pPr>
            <a:r>
              <a:rPr lang="fa-IR" sz="2400" dirty="0" smtClean="0">
                <a:cs typeface="B Lotus" panose="00000400000000000000" pitchFamily="2" charset="-78"/>
              </a:rPr>
              <a:t> آموزش داده پایه را می توان ادغام و بست روش تحلیلی تکلیف و روش های دقت آموزی تعریف نمود.</a:t>
            </a:r>
          </a:p>
          <a:p>
            <a:pPr marL="0" indent="0" algn="just" rtl="1">
              <a:buNone/>
            </a:pPr>
            <a:r>
              <a:rPr lang="fa-IR" sz="2400" dirty="0" smtClean="0">
                <a:cs typeface="B Lotus" panose="00000400000000000000" pitchFamily="2" charset="-78"/>
              </a:rPr>
              <a:t>روش آموزش داده پایه به عنوان یک نظام آموزش و مدیریت بسیار ساختارمند برای برنامه ریزی فردی تدوین شده است که برای ناتوانی های شدید هوشی نیز مورد استفاده قرار می گیرد.</a:t>
            </a:r>
          </a:p>
          <a:p>
            <a:pPr marL="0" indent="0" algn="just" rtl="1">
              <a:buNone/>
            </a:pPr>
            <a:r>
              <a:rPr lang="fa-IR" sz="2400" dirty="0" smtClean="0">
                <a:cs typeface="B Lotus" panose="00000400000000000000" pitchFamily="2" charset="-78"/>
              </a:rPr>
              <a:t>این تکنیک چند ویژگی دارد که آن را برای تدریس به دانش آموزان مبتلا به ناتوانی ایده آل می کند که نیازمند آموزش های فردی فشرده می باشند. </a:t>
            </a:r>
          </a:p>
          <a:p>
            <a:pPr marL="0" indent="0" algn="just" rtl="1">
              <a:buNone/>
            </a:pPr>
            <a:r>
              <a:rPr lang="fa-IR" sz="2400" dirty="0" smtClean="0">
                <a:cs typeface="B Lotus" panose="00000400000000000000" pitchFamily="2" charset="-78"/>
              </a:rPr>
              <a:t>اصطلاح آموزش داده مدار ناظر است بر یک راهکار آموزشی که بر پایه برنامه ریزی فردی شده، گزارش دقیق رفتار دانش آموز و استفاده از داده ها برای تصمیم گیری در مورد برنامه آموزشی استوار است.</a:t>
            </a:r>
            <a:endParaRPr lang="en-US" sz="2400" dirty="0">
              <a:cs typeface="B Lotus" panose="00000400000000000000" pitchFamily="2" charset="-78"/>
            </a:endParaRPr>
          </a:p>
        </p:txBody>
      </p:sp>
    </p:spTree>
    <p:extLst>
      <p:ext uri="{BB962C8B-B14F-4D97-AF65-F5344CB8AC3E}">
        <p14:creationId xmlns:p14="http://schemas.microsoft.com/office/powerpoint/2010/main" val="29891551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92429"/>
            <a:ext cx="8518181" cy="5448934"/>
          </a:xfrm>
        </p:spPr>
        <p:txBody>
          <a:bodyPr/>
          <a:lstStyle/>
          <a:p>
            <a:pPr algn="r" rtl="1"/>
            <a:r>
              <a:rPr lang="fa-IR" dirty="0" smtClean="0"/>
              <a:t>تکلیف شماره 2.</a:t>
            </a:r>
          </a:p>
          <a:p>
            <a:pPr marL="0" indent="0" algn="r" rtl="1">
              <a:buNone/>
            </a:pPr>
            <a:r>
              <a:rPr lang="fa-IR" dirty="0"/>
              <a:t> </a:t>
            </a:r>
            <a:r>
              <a:rPr lang="fa-IR" dirty="0" smtClean="0"/>
              <a:t>از آنجایی که روش های تحلیل رفتار وسیله ای مناسب برای برنامه های انفرادی برای دانش آموزان مبتلا به ناتوانی ها و مشکلات رفتاری در کلاس های فراگیر می باشند. و طبق گفته های این فصل تکنیک </a:t>
            </a:r>
            <a:r>
              <a:rPr lang="fa-IR" dirty="0" smtClean="0">
                <a:solidFill>
                  <a:srgbClr val="FF0000"/>
                </a:solidFill>
              </a:rPr>
              <a:t>تحلیل تکلیف برای </a:t>
            </a:r>
            <a:r>
              <a:rPr lang="fa-IR" dirty="0" smtClean="0"/>
              <a:t>تقسیم بندی  تکالیف یادگیری به مراحل کوچکتر به گونه ای که به نفع دانش آموزان استثنایی ناتوان مفید است و تکنیک </a:t>
            </a:r>
            <a:r>
              <a:rPr lang="fa-IR" dirty="0" smtClean="0">
                <a:solidFill>
                  <a:srgbClr val="FF0000"/>
                </a:solidFill>
              </a:rPr>
              <a:t>دقت آموزی </a:t>
            </a:r>
            <a:r>
              <a:rPr lang="fa-IR" dirty="0" smtClean="0"/>
              <a:t>نیز که بر بازبینی منظم پیشرفت یادگیری و تغییرات لازم را در برنامه و طرح درس ممکن می سازد. </a:t>
            </a:r>
          </a:p>
          <a:p>
            <a:pPr marL="0" indent="0" algn="r" rtl="1">
              <a:buNone/>
            </a:pPr>
            <a:r>
              <a:rPr lang="fa-IR" dirty="0" smtClean="0"/>
              <a:t>از شما انتظار می رود بر اساس یکی از این دو رویکردها طرح درسی انفرادی برای یک کودک ناتوان یادگیری طراحی و آماده سازید.</a:t>
            </a:r>
            <a:endParaRPr lang="en-US" dirty="0"/>
          </a:p>
        </p:txBody>
      </p:sp>
    </p:spTree>
    <p:extLst>
      <p:ext uri="{BB962C8B-B14F-4D97-AF65-F5344CB8AC3E}">
        <p14:creationId xmlns:p14="http://schemas.microsoft.com/office/powerpoint/2010/main" val="41908930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2217" y="412125"/>
            <a:ext cx="7766936" cy="1068946"/>
          </a:xfrm>
        </p:spPr>
        <p:txBody>
          <a:bodyPr/>
          <a:lstStyle/>
          <a:p>
            <a:pPr algn="ctr"/>
            <a:r>
              <a:rPr lang="fa-IR" sz="6000" dirty="0" smtClean="0">
                <a:cs typeface="B Titr" panose="00000700000000000000" pitchFamily="2" charset="-78"/>
              </a:rPr>
              <a:t>آموزش و پرورش فراگیر(2)</a:t>
            </a:r>
            <a:endParaRPr lang="en-US" sz="6000" dirty="0">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9284" y="1674254"/>
            <a:ext cx="3639701" cy="4762500"/>
          </a:xfrm>
          <a:prstGeom prst="rect">
            <a:avLst/>
          </a:prstGeom>
        </p:spPr>
      </p:pic>
    </p:spTree>
    <p:extLst>
      <p:ext uri="{BB962C8B-B14F-4D97-AF65-F5344CB8AC3E}">
        <p14:creationId xmlns:p14="http://schemas.microsoft.com/office/powerpoint/2010/main" val="4727802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914400"/>
          </a:xfrm>
        </p:spPr>
        <p:txBody>
          <a:bodyPr/>
          <a:lstStyle/>
          <a:p>
            <a:pPr algn="r" rtl="1"/>
            <a:r>
              <a:rPr lang="fa-IR" dirty="0" smtClean="0">
                <a:solidFill>
                  <a:srgbClr val="D90FCB"/>
                </a:solidFill>
                <a:cs typeface="B Homa" panose="00000400000000000000" pitchFamily="2" charset="-78"/>
              </a:rPr>
              <a:t>فصل چهارم: مدیریت وابستگی های تقویت</a:t>
            </a:r>
            <a:endParaRPr lang="en-US" dirty="0">
              <a:solidFill>
                <a:srgbClr val="D90FCB"/>
              </a:solidFill>
              <a:cs typeface="B Homa" panose="00000400000000000000" pitchFamily="2" charset="-78"/>
            </a:endParaRPr>
          </a:p>
        </p:txBody>
      </p:sp>
      <p:sp>
        <p:nvSpPr>
          <p:cNvPr id="3" name="Content Placeholder 2"/>
          <p:cNvSpPr>
            <a:spLocks noGrp="1"/>
          </p:cNvSpPr>
          <p:nvPr>
            <p:ph idx="1"/>
          </p:nvPr>
        </p:nvSpPr>
        <p:spPr>
          <a:xfrm>
            <a:off x="677334" y="1017432"/>
            <a:ext cx="8596668" cy="5023931"/>
          </a:xfrm>
        </p:spPr>
        <p:txBody>
          <a:bodyPr>
            <a:normAutofit/>
          </a:bodyPr>
          <a:lstStyle/>
          <a:p>
            <a:pPr marL="0" indent="0" algn="just" rtl="1">
              <a:buNone/>
            </a:pPr>
            <a:r>
              <a:rPr lang="fa-IR" sz="2400" dirty="0" smtClean="0">
                <a:cs typeface="B Lotus" panose="00000400000000000000" pitchFamily="2" charset="-78"/>
              </a:rPr>
              <a:t> مفاهیم پایه این فصل عبارتند از:</a:t>
            </a:r>
          </a:p>
          <a:p>
            <a:pPr algn="just" rtl="1">
              <a:buFont typeface="Wingdings" panose="05000000000000000000" pitchFamily="2" charset="2"/>
              <a:buChar char="ü"/>
            </a:pPr>
            <a:r>
              <a:rPr lang="fa-IR" sz="2400" dirty="0" smtClean="0">
                <a:cs typeface="B Lotus" panose="00000400000000000000" pitchFamily="2" charset="-78"/>
              </a:rPr>
              <a:t>تقویت کننده	: اشیا، محرک ها یا اعمالی که به طور مشروط در مورد رفتارهای خاصی به کار می روند، یا به طور مشروط در مورد رفتارهای خاصی حذف می شوند و بر استحکام و فراوانی آن رفتار می افزاید.</a:t>
            </a:r>
          </a:p>
          <a:p>
            <a:pPr algn="just" rtl="1">
              <a:buFont typeface="Wingdings" panose="05000000000000000000" pitchFamily="2" charset="2"/>
              <a:buChar char="ü"/>
            </a:pPr>
            <a:r>
              <a:rPr lang="fa-IR" sz="2400" dirty="0" smtClean="0">
                <a:cs typeface="B Lotus" panose="00000400000000000000" pitchFamily="2" charset="-78"/>
              </a:rPr>
              <a:t>این اشیا، محرکها یا کنشها اگرچه برخی مواقع اضافه می شوند، حذف می شوند یا تغییر می یابند اما در همه موارد این تقویت ها باعث افزایش فراوانی و نرخ رفتارهای هدف می شوند.</a:t>
            </a:r>
          </a:p>
          <a:p>
            <a:pPr algn="just" rtl="1">
              <a:buFont typeface="Wingdings" panose="05000000000000000000" pitchFamily="2" charset="2"/>
              <a:buChar char="ü"/>
            </a:pPr>
            <a:r>
              <a:rPr lang="fa-IR" sz="2400" dirty="0" smtClean="0">
                <a:cs typeface="B Lotus" panose="00000400000000000000" pitchFamily="2" charset="-78"/>
              </a:rPr>
              <a:t>تقویت کننده ها به عنوان یک کنش اطلاعاتی یا پسخوراند عمل می کنند به این معنا که تقویت کننده ها به شخص می گویند از آن ها در موقعیتهای خاص چه انتظاری می رود.</a:t>
            </a:r>
          </a:p>
          <a:p>
            <a:pPr algn="just" rtl="1">
              <a:buFont typeface="Wingdings" panose="05000000000000000000" pitchFamily="2" charset="2"/>
              <a:buChar char="ü"/>
            </a:pPr>
            <a:r>
              <a:rPr lang="fa-IR" sz="2400" dirty="0" smtClean="0">
                <a:cs typeface="B Lotus" panose="00000400000000000000" pitchFamily="2" charset="-78"/>
              </a:rPr>
              <a:t>ارزش تقویت کننده ها منوط به انتخابها و ترجیحات اشخاص مختلف در زمانها و مکانهای خاص متفاوت است.</a:t>
            </a:r>
          </a:p>
          <a:p>
            <a:pPr marL="0" indent="0" algn="just" rtl="1">
              <a:buNone/>
            </a:pPr>
            <a:endParaRPr lang="en-US" sz="2400" dirty="0">
              <a:cs typeface="B Lotus" panose="00000400000000000000" pitchFamily="2" charset="-78"/>
            </a:endParaRPr>
          </a:p>
        </p:txBody>
      </p:sp>
    </p:spTree>
    <p:extLst>
      <p:ext uri="{BB962C8B-B14F-4D97-AF65-F5344CB8AC3E}">
        <p14:creationId xmlns:p14="http://schemas.microsoft.com/office/powerpoint/2010/main" val="1326967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877" y="120203"/>
            <a:ext cx="8596668" cy="588135"/>
          </a:xfrm>
        </p:spPr>
        <p:txBody>
          <a:bodyPr>
            <a:normAutofit fontScale="90000"/>
          </a:bodyPr>
          <a:lstStyle/>
          <a:p>
            <a:pPr algn="r" rtl="1"/>
            <a:r>
              <a:rPr lang="fa-IR" dirty="0" smtClean="0">
                <a:cs typeface="B Homa" panose="00000400000000000000" pitchFamily="2" charset="-78"/>
              </a:rPr>
              <a:t>بهنجارسازی چیست؟</a:t>
            </a:r>
            <a:endParaRPr lang="en-US" dirty="0">
              <a:cs typeface="B Homa" panose="00000400000000000000" pitchFamily="2" charset="-78"/>
            </a:endParaRPr>
          </a:p>
        </p:txBody>
      </p:sp>
      <p:sp>
        <p:nvSpPr>
          <p:cNvPr id="3" name="Content Placeholder 2"/>
          <p:cNvSpPr>
            <a:spLocks noGrp="1"/>
          </p:cNvSpPr>
          <p:nvPr>
            <p:ph idx="1"/>
          </p:nvPr>
        </p:nvSpPr>
        <p:spPr>
          <a:xfrm>
            <a:off x="561424" y="708338"/>
            <a:ext cx="8596668" cy="5795493"/>
          </a:xfrm>
        </p:spPr>
        <p:txBody>
          <a:bodyPr>
            <a:noAutofit/>
          </a:bodyPr>
          <a:lstStyle/>
          <a:p>
            <a:pPr algn="just" rtl="1">
              <a:buFontTx/>
              <a:buChar char="-"/>
            </a:pPr>
            <a:r>
              <a:rPr lang="fa-IR" sz="2300" dirty="0" smtClean="0">
                <a:cs typeface="B Lotus" panose="00000400000000000000" pitchFamily="2" charset="-78"/>
              </a:rPr>
              <a:t>مفهوم بهنجار سازی در یک چارچوب جامعه شناختی جای می گیرد که اصطلاح بهنجارسازی ناظر است بر بهره بری از ابزاری که حتی الامکان از جهت فرهنگی هنجاری باشد به طوریکه به ایجاد و حفظ رفتارهای مشخصی بیانجامد که از نظر فرهنگی حتی الامکان هنجاری تلقی شود.</a:t>
            </a:r>
          </a:p>
          <a:p>
            <a:pPr algn="just" rtl="1">
              <a:buFontTx/>
              <a:buChar char="-"/>
            </a:pPr>
            <a:r>
              <a:rPr lang="fa-IR" sz="2300" dirty="0" smtClean="0">
                <a:cs typeface="B Lotus" panose="00000400000000000000" pitchFamily="2" charset="-78"/>
              </a:rPr>
              <a:t>اصل بهنجارسازی بر حق افراد مبتلا به ناتوانی ها برای یک شیوه زندگی نامحدود شده و جدا نشده تأکید می ورزد.</a:t>
            </a:r>
          </a:p>
          <a:p>
            <a:pPr algn="just" rtl="1">
              <a:buFontTx/>
              <a:buChar char="-"/>
            </a:pPr>
            <a:r>
              <a:rPr lang="fa-IR" sz="2300" dirty="0" smtClean="0">
                <a:cs typeface="B Lotus" panose="00000400000000000000" pitchFamily="2" charset="-78"/>
              </a:rPr>
              <a:t>همچنین از عدالت، تحمل و پذیرش اجتماعی برای اشخاص دچار ناتوانی ها حمایت می نماید.</a:t>
            </a:r>
          </a:p>
          <a:p>
            <a:pPr algn="just" rtl="1">
              <a:buFontTx/>
              <a:buChar char="-"/>
            </a:pPr>
            <a:r>
              <a:rPr lang="fa-IR" sz="2300" dirty="0" smtClean="0">
                <a:cs typeface="B Lotus" panose="00000400000000000000" pitchFamily="2" charset="-78"/>
              </a:rPr>
              <a:t>اصل بهنجارسازی در زمین اصول اخلاقی پا گرفته است، اصولی که محتوای اصلی آن ندا می دهد که اشخاص مبتلا به ناتوانی ها باید از احترامی برخوردار باشند که اشخاص سالم و بدون ابتلا به اشکال برخوردار هستند.</a:t>
            </a:r>
          </a:p>
          <a:p>
            <a:pPr algn="just" rtl="1">
              <a:buFontTx/>
              <a:buChar char="-"/>
            </a:pPr>
            <a:r>
              <a:rPr lang="fa-IR" sz="2300" dirty="0" smtClean="0">
                <a:cs typeface="B Lotus" panose="00000400000000000000" pitchFamily="2" charset="-78"/>
              </a:rPr>
              <a:t>سیاست برآمده از مفهوم بهنجار سازی به منظور ترغیب مشارکت کامل افراد مبتلا به ناتوانی ها در زندگی اجتماعی و اقتصادی جامعه و مشارکت در بهزیستی اجتماعی اتخاذ شده اند. </a:t>
            </a:r>
          </a:p>
          <a:p>
            <a:pPr algn="just" rtl="1">
              <a:buFontTx/>
              <a:buChar char="-"/>
            </a:pPr>
            <a:r>
              <a:rPr lang="fa-IR" sz="2300" dirty="0" smtClean="0">
                <a:cs typeface="B Lotus" panose="00000400000000000000" pitchFamily="2" charset="-78"/>
              </a:rPr>
              <a:t>هدف بهنجار سازی افزایش فرصت ها است برای سازگاری سالم با اجتماع برای همه کسانی که دچار نوعی ناتوانی هستند.</a:t>
            </a:r>
            <a:endParaRPr lang="en-US" sz="2300" dirty="0">
              <a:cs typeface="B Lotus" panose="00000400000000000000" pitchFamily="2" charset="-78"/>
            </a:endParaRPr>
          </a:p>
        </p:txBody>
      </p:sp>
    </p:spTree>
    <p:extLst>
      <p:ext uri="{BB962C8B-B14F-4D97-AF65-F5344CB8AC3E}">
        <p14:creationId xmlns:p14="http://schemas.microsoft.com/office/powerpoint/2010/main" val="13180839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96214"/>
            <a:ext cx="8596668" cy="6065949"/>
          </a:xfrm>
        </p:spPr>
        <p:txBody>
          <a:bodyPr>
            <a:normAutofit/>
          </a:bodyPr>
          <a:lstStyle/>
          <a:p>
            <a:pPr algn="just" rtl="1">
              <a:lnSpc>
                <a:spcPct val="150000"/>
              </a:lnSpc>
              <a:buFont typeface="Wingdings" panose="05000000000000000000" pitchFamily="2" charset="2"/>
              <a:buChar char="ü"/>
            </a:pPr>
            <a:r>
              <a:rPr lang="fa-IR" sz="2400" dirty="0" smtClean="0">
                <a:cs typeface="B Lotus" panose="00000400000000000000" pitchFamily="2" charset="-78"/>
              </a:rPr>
              <a:t>تقویت کننده مثبت عبارت است از ارایه یک محرک پس از پاسخ به طوریکه باعث افزایش رخداد آن در آینده شود برای مثال دادن یک کارت شایستگی به یک کودک مبتلا به ناتوانی بعد از انجام تکالیف.</a:t>
            </a:r>
          </a:p>
          <a:p>
            <a:pPr algn="just" rtl="1">
              <a:lnSpc>
                <a:spcPct val="150000"/>
              </a:lnSpc>
              <a:buFont typeface="Wingdings" panose="05000000000000000000" pitchFamily="2" charset="2"/>
              <a:buChar char="ü"/>
            </a:pPr>
            <a:r>
              <a:rPr lang="fa-IR" sz="2400" dirty="0" smtClean="0">
                <a:cs typeface="B Lotus" panose="00000400000000000000" pitchFamily="2" charset="-78"/>
              </a:rPr>
              <a:t>تقویت کننده منفی: حذف محرک بعد از پاسخ به طوریکه باعث افزایش وقوع آن پاسخ شود. برای مثال حذف یک شی آشفته ساز از سر راه دانش آموز که باعث می شود توجه دانش آموز به تکالیف افزایش پیدا کند.</a:t>
            </a:r>
          </a:p>
          <a:p>
            <a:pPr algn="just" rtl="1">
              <a:lnSpc>
                <a:spcPct val="150000"/>
              </a:lnSpc>
              <a:buFont typeface="Wingdings" panose="05000000000000000000" pitchFamily="2" charset="2"/>
              <a:buChar char="ü"/>
            </a:pPr>
            <a:r>
              <a:rPr lang="fa-IR" sz="2400" dirty="0" smtClean="0">
                <a:cs typeface="B Lotus" panose="00000400000000000000" pitchFamily="2" charset="-78"/>
              </a:rPr>
              <a:t>نکته مهم اینکه تقویت کننده مثبت و منفی اثر مشابهی دارند و هر دو باعث افزایش فراوانی پاسخ می شوند اما از لحاظ جهت کاربرد محرکها با هم متفاوتند ولی از جهت پیامد رفتار بسیار همانند. معلمان در ارتباط با دانش آموزان ناتوان می توانند از ترکیب تقویت کننده مثبت و منفی استفاده کنند.</a:t>
            </a:r>
          </a:p>
          <a:p>
            <a:pPr marL="0" indent="0" algn="r" rtl="1">
              <a:buNone/>
            </a:pPr>
            <a:endParaRPr lang="en-US" dirty="0"/>
          </a:p>
        </p:txBody>
      </p:sp>
    </p:spTree>
    <p:extLst>
      <p:ext uri="{BB962C8B-B14F-4D97-AF65-F5344CB8AC3E}">
        <p14:creationId xmlns:p14="http://schemas.microsoft.com/office/powerpoint/2010/main" val="29077215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25003"/>
            <a:ext cx="8596668" cy="5616359"/>
          </a:xfrm>
        </p:spPr>
        <p:txBody>
          <a:bodyPr>
            <a:normAutofit lnSpcReduction="10000"/>
          </a:bodyPr>
          <a:lstStyle/>
          <a:p>
            <a:pPr algn="r" rtl="1">
              <a:buFont typeface="Wingdings" panose="05000000000000000000" pitchFamily="2" charset="2"/>
              <a:buChar char="ü"/>
            </a:pPr>
            <a:r>
              <a:rPr lang="fa-IR" sz="2400" dirty="0">
                <a:cs typeface="B Lotus" panose="00000400000000000000" pitchFamily="2" charset="-78"/>
              </a:rPr>
              <a:t>تقویت کننده درونی: </a:t>
            </a:r>
            <a:endParaRPr lang="fa-IR" sz="2400" dirty="0" smtClean="0">
              <a:cs typeface="B Lotus" panose="00000400000000000000" pitchFamily="2" charset="-78"/>
            </a:endParaRPr>
          </a:p>
          <a:p>
            <a:pPr marL="0" indent="0" algn="r" rtl="1">
              <a:buNone/>
            </a:pPr>
            <a:r>
              <a:rPr lang="fa-IR" sz="2400" dirty="0" smtClean="0">
                <a:cs typeface="B Lotus" panose="00000400000000000000" pitchFamily="2" charset="-78"/>
              </a:rPr>
              <a:t>احساساتی که برای یک شخص در اثر نیل به هدف خشنود کننده است و باعث ایجاد احساس رضایتمندی در فرد می شود.</a:t>
            </a:r>
          </a:p>
          <a:p>
            <a:pPr marL="0" indent="0" algn="r" rtl="1">
              <a:buNone/>
            </a:pPr>
            <a:r>
              <a:rPr lang="fa-IR" sz="2400" dirty="0" smtClean="0">
                <a:cs typeface="B Lotus" panose="00000400000000000000" pitchFamily="2" charset="-78"/>
              </a:rPr>
              <a:t>دانش آموزان مبتلا به ناتوانی در راستای انجام تکالیف و فعالیت های کلاسی احساس رضایتمندی درونی نمی کنند بلکه بیشتر به تقویت کننده های بیرونی وابسته هستند.</a:t>
            </a:r>
          </a:p>
          <a:p>
            <a:pPr algn="r" rtl="1">
              <a:buFont typeface="Wingdings" panose="05000000000000000000" pitchFamily="2" charset="2"/>
              <a:buChar char="ü"/>
            </a:pPr>
            <a:r>
              <a:rPr lang="fa-IR" sz="2400" dirty="0" smtClean="0">
                <a:cs typeface="B Lotus" panose="00000400000000000000" pitchFamily="2" charset="-78"/>
              </a:rPr>
              <a:t>تقویت کننده بیرونی: آندسته از تقویت </a:t>
            </a:r>
            <a:r>
              <a:rPr lang="fa-IR" sz="2400" dirty="0">
                <a:cs typeface="B Lotus" panose="00000400000000000000" pitchFamily="2" charset="-78"/>
              </a:rPr>
              <a:t>کننده </a:t>
            </a:r>
            <a:r>
              <a:rPr lang="fa-IR" sz="2400" dirty="0" smtClean="0">
                <a:cs typeface="B Lotus" panose="00000400000000000000" pitchFamily="2" charset="-78"/>
              </a:rPr>
              <a:t>هایی که توسط یک عامل خارجی همچون معلم بکار برده می شود و تحت کنترل فرد تقویت شونده نیست.</a:t>
            </a:r>
          </a:p>
          <a:p>
            <a:pPr algn="r" rtl="1">
              <a:buFont typeface="Wingdings" panose="05000000000000000000" pitchFamily="2" charset="2"/>
              <a:buChar char="ü"/>
            </a:pPr>
            <a:r>
              <a:rPr lang="fa-IR" sz="2400" dirty="0" smtClean="0">
                <a:cs typeface="B Lotus" panose="00000400000000000000" pitchFamily="2" charset="-78"/>
              </a:rPr>
              <a:t>طیف وسیعی از تقویت کننده های بیرونی که معلمان در ارتباط با دانش آموزان ناتوان یادگیری بکار می برند عبارتند از:</a:t>
            </a:r>
          </a:p>
          <a:p>
            <a:pPr marL="457200" indent="-457200" algn="r" rtl="1">
              <a:buAutoNum type="arabicPeriod"/>
            </a:pPr>
            <a:r>
              <a:rPr lang="fa-IR" sz="2400" dirty="0" smtClean="0">
                <a:cs typeface="B Lotus" panose="00000400000000000000" pitchFamily="2" charset="-78"/>
              </a:rPr>
              <a:t>تقویت کننده های حسی و مادی: مانند شکلات، کادو، در آغوش گرفتن</a:t>
            </a:r>
          </a:p>
          <a:p>
            <a:pPr marL="457200" indent="-457200" algn="r" rtl="1">
              <a:buAutoNum type="arabicPeriod"/>
            </a:pPr>
            <a:r>
              <a:rPr lang="fa-IR" sz="2400" dirty="0" smtClean="0">
                <a:cs typeface="B Lotus" panose="00000400000000000000" pitchFamily="2" charset="-78"/>
              </a:rPr>
              <a:t>تقویت کننده های اجتماعی: که عبارتند ار محرک های بین شخصی که بر رفتار اثر می گذارد مانند لبخند، قدردانی، دست دادن و..</a:t>
            </a:r>
          </a:p>
          <a:p>
            <a:pPr marL="457200" indent="-457200" algn="r" rtl="1">
              <a:buAutoNum type="arabicPeriod"/>
            </a:pPr>
            <a:r>
              <a:rPr lang="fa-IR" sz="2400" dirty="0" smtClean="0">
                <a:cs typeface="B Lotus" panose="00000400000000000000" pitchFamily="2" charset="-78"/>
              </a:rPr>
              <a:t>تقویت کننده های فعالیت: دلالت بر اعمالی دارد که برای افراد واجد علاقه می باشند مانند بازی ورزش یا تکمیل یک کار هنری</a:t>
            </a:r>
          </a:p>
          <a:p>
            <a:pPr marL="0" indent="0" algn="r" rtl="1">
              <a:buNone/>
            </a:pPr>
            <a:endParaRPr lang="fa-IR" sz="2400" dirty="0">
              <a:cs typeface="B Lotus" panose="00000400000000000000" pitchFamily="2" charset="-78"/>
            </a:endParaRPr>
          </a:p>
          <a:p>
            <a:pPr algn="r" rtl="1">
              <a:buFont typeface="Wingdings" panose="05000000000000000000" pitchFamily="2" charset="2"/>
              <a:buChar char="ü"/>
            </a:pPr>
            <a:endParaRPr lang="fa-IR" sz="2400" dirty="0">
              <a:cs typeface="B Lotus" panose="00000400000000000000" pitchFamily="2" charset="-78"/>
            </a:endParaRPr>
          </a:p>
          <a:p>
            <a:pPr marL="0" indent="0" algn="r" rtl="1">
              <a:buNone/>
            </a:pPr>
            <a:endParaRPr lang="en-US" dirty="0"/>
          </a:p>
        </p:txBody>
      </p:sp>
    </p:spTree>
    <p:extLst>
      <p:ext uri="{BB962C8B-B14F-4D97-AF65-F5344CB8AC3E}">
        <p14:creationId xmlns:p14="http://schemas.microsoft.com/office/powerpoint/2010/main" val="33271859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28789"/>
            <a:ext cx="8711365" cy="5912573"/>
          </a:xfrm>
        </p:spPr>
        <p:txBody>
          <a:bodyPr>
            <a:normAutofit lnSpcReduction="10000"/>
          </a:bodyPr>
          <a:lstStyle/>
          <a:p>
            <a:pPr algn="r" rtl="1">
              <a:buAutoNum type="arabicPeriod" startAt="4"/>
            </a:pPr>
            <a:r>
              <a:rPr lang="fa-IR" dirty="0" smtClean="0"/>
              <a:t>تقویت کننده اصلاحی: تبیین های و پسخوراندی که در جهت تلمیل پاسخ فرد ارائه می شود</a:t>
            </a:r>
            <a:r>
              <a:rPr lang="en-US" dirty="0" smtClean="0"/>
              <a:t>.</a:t>
            </a:r>
            <a:endParaRPr lang="fa-IR" dirty="0" smtClean="0"/>
          </a:p>
          <a:p>
            <a:pPr algn="r" rtl="1">
              <a:buAutoNum type="arabicPeriod" startAt="4"/>
            </a:pPr>
            <a:r>
              <a:rPr lang="fa-IR" dirty="0" smtClean="0"/>
              <a:t>تقویت کننده پته ای: نماد ها و اشیایی که به عنوان تقویت کننده جایگزین با دیگر تقویت کننده ها در زمان های بعدی هستند.</a:t>
            </a:r>
          </a:p>
          <a:p>
            <a:pPr algn="r" rtl="1">
              <a:buAutoNum type="arabicPeriod" startAt="4"/>
            </a:pPr>
            <a:r>
              <a:rPr lang="fa-IR" dirty="0" smtClean="0"/>
              <a:t>تقویت کننده پنهان: قدردانی فرد از رفتار خود با هدف افزایش فراوانی رفتارهای خاص. این تقویت کننده از نوع تقویت کننده های درونی می باشد.مثال: معلم به دانش آموز می گوید که با خود بگوید من در این موقعیت خوب کار کردم.</a:t>
            </a:r>
          </a:p>
          <a:p>
            <a:pPr algn="r" rtl="1">
              <a:buFont typeface="Wingdings" panose="05000000000000000000" pitchFamily="2" charset="2"/>
              <a:buChar char="ü"/>
            </a:pPr>
            <a:endParaRPr lang="fa-IR" dirty="0"/>
          </a:p>
          <a:p>
            <a:pPr algn="r" rtl="1">
              <a:buFont typeface="Wingdings" panose="05000000000000000000" pitchFamily="2" charset="2"/>
              <a:buChar char="ü"/>
            </a:pPr>
            <a:r>
              <a:rPr lang="fa-IR" dirty="0" smtClean="0"/>
              <a:t>تنبیه: عبارتست از هرگونه محرک تنفرزایی که به منظور کاهش یا خذف فراوانی رفتارهای نامطلوب بکار برده می شود.</a:t>
            </a:r>
          </a:p>
          <a:p>
            <a:pPr algn="r" rtl="1">
              <a:buFont typeface="Wingdings" panose="05000000000000000000" pitchFamily="2" charset="2"/>
              <a:buChar char="ü"/>
            </a:pPr>
            <a:r>
              <a:rPr lang="fa-IR" dirty="0" smtClean="0"/>
              <a:t>تنبیه در موقعیت هایی مناسب است که رفتارهای نامناسب دانش آموز باعث آسیب رسیدن به دیگران می شود.</a:t>
            </a:r>
          </a:p>
          <a:p>
            <a:pPr algn="r" rtl="1">
              <a:buFont typeface="Wingdings" panose="05000000000000000000" pitchFamily="2" charset="2"/>
              <a:buChar char="ü"/>
            </a:pPr>
            <a:r>
              <a:rPr lang="fa-IR" dirty="0" smtClean="0"/>
              <a:t>ماهیت تنفر آمیز و انزجاری بودن تنبیه با ادراکات افرادی که تنبیه را دریافت می کنند ارتباط دارد. یک سرزنش خفیف برای یک دانش آموزممکن است یک تنبیه شدید محسوب شود.</a:t>
            </a:r>
          </a:p>
          <a:p>
            <a:pPr algn="r" rtl="1">
              <a:buFont typeface="Wingdings" panose="05000000000000000000" pitchFamily="2" charset="2"/>
              <a:buChar char="ü"/>
            </a:pPr>
            <a:r>
              <a:rPr lang="fa-IR" dirty="0" smtClean="0"/>
              <a:t>گاه آنچه از نظر معلم یک شوخی با یک دانش آموز بنظر آید، از سوی دانش اموز یک تنبیه محسوب شود و بالعکس کاهی یک تنبیه از سوی معلم یک تقویت کننده برای یک دانش آموز بحساب آید.</a:t>
            </a:r>
            <a:endParaRPr lang="en-US" dirty="0"/>
          </a:p>
        </p:txBody>
      </p:sp>
    </p:spTree>
    <p:extLst>
      <p:ext uri="{BB962C8B-B14F-4D97-AF65-F5344CB8AC3E}">
        <p14:creationId xmlns:p14="http://schemas.microsoft.com/office/powerpoint/2010/main" val="14107429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24" y="107324"/>
            <a:ext cx="8596668" cy="858592"/>
          </a:xfrm>
        </p:spPr>
        <p:txBody>
          <a:bodyPr/>
          <a:lstStyle/>
          <a:p>
            <a:pPr algn="r" rtl="1"/>
            <a:r>
              <a:rPr lang="fa-IR" dirty="0" smtClean="0">
                <a:cs typeface="B Lotus" panose="00000400000000000000" pitchFamily="2" charset="-78"/>
              </a:rPr>
              <a:t>پج نوع تنبیه که در موقعیت های تحصیلی استفاده می شود</a:t>
            </a:r>
            <a:endParaRPr lang="en-US" dirty="0">
              <a:cs typeface="B Lotus" panose="00000400000000000000" pitchFamily="2" charset="-78"/>
            </a:endParaRPr>
          </a:p>
        </p:txBody>
      </p:sp>
      <p:sp>
        <p:nvSpPr>
          <p:cNvPr id="3" name="Content Placeholder 2"/>
          <p:cNvSpPr>
            <a:spLocks noGrp="1"/>
          </p:cNvSpPr>
          <p:nvPr>
            <p:ph idx="1"/>
          </p:nvPr>
        </p:nvSpPr>
        <p:spPr>
          <a:xfrm>
            <a:off x="334851" y="772732"/>
            <a:ext cx="8976573" cy="5268630"/>
          </a:xfrm>
        </p:spPr>
        <p:txBody>
          <a:bodyPr/>
          <a:lstStyle/>
          <a:p>
            <a:pPr algn="r" rtl="1">
              <a:buFont typeface="+mj-lt"/>
              <a:buAutoNum type="arabicPeriod"/>
            </a:pPr>
            <a:r>
              <a:rPr lang="fa-IR" dirty="0" smtClean="0">
                <a:cs typeface="B Lotus" panose="00000400000000000000" pitchFamily="2" charset="-78"/>
              </a:rPr>
              <a:t>پسخوراند نمادین یا کلامی منفی: تفسیرهای منفی در مورد دانش آموز، برچسب ها(مثلا واژه دیرآموز)، جملات تند و کنایه آمیز</a:t>
            </a:r>
          </a:p>
          <a:p>
            <a:pPr algn="r" rtl="1">
              <a:buFont typeface="+mj-lt"/>
              <a:buAutoNum type="arabicPeriod"/>
            </a:pPr>
            <a:r>
              <a:rPr lang="fa-IR" dirty="0" smtClean="0">
                <a:cs typeface="B Lotus" panose="00000400000000000000" pitchFamily="2" charset="-78"/>
              </a:rPr>
              <a:t>تنبیه اجتماعی: محرومیت از فعالیت های جذاب و مشهور عمومی، گماردن فرد در موقعیت اجتماعی دوست نداشتنی( تخلیه سطل زباله کلاس)</a:t>
            </a:r>
          </a:p>
          <a:p>
            <a:pPr algn="r" rtl="1">
              <a:buFont typeface="+mj-lt"/>
              <a:buAutoNum type="arabicPeriod"/>
            </a:pPr>
            <a:r>
              <a:rPr lang="fa-IR" dirty="0" smtClean="0">
                <a:cs typeface="B Lotus" panose="00000400000000000000" pitchFamily="2" charset="-78"/>
              </a:rPr>
              <a:t>محرومیت: محروم سازی کودک از همسالان یا فعالیت های گروهی یا رویداد تقویت کننده(مثل جشن ها)</a:t>
            </a:r>
          </a:p>
          <a:p>
            <a:pPr algn="r" rtl="1">
              <a:buFont typeface="+mj-lt"/>
              <a:buAutoNum type="arabicPeriod"/>
            </a:pPr>
            <a:r>
              <a:rPr lang="fa-IR" dirty="0" smtClean="0">
                <a:cs typeface="B Lotus" panose="00000400000000000000" pitchFamily="2" charset="-78"/>
              </a:rPr>
              <a:t>هزینه پاسخ: حذف امتیازات و تقویت کننده های مثبت بر اساس جدول از پیش تعیین شده</a:t>
            </a:r>
          </a:p>
          <a:p>
            <a:pPr algn="r" rtl="1">
              <a:buFont typeface="+mj-lt"/>
              <a:buAutoNum type="arabicPeriod"/>
            </a:pPr>
            <a:r>
              <a:rPr lang="fa-IR" dirty="0" smtClean="0">
                <a:cs typeface="B Lotus" panose="00000400000000000000" pitchFamily="2" charset="-78"/>
              </a:rPr>
              <a:t>پر تصحیحی: نمایش مکرر پاسخ درست بجای پاسخ نادرست (چند بار از روی غلط های املا نوشتن)</a:t>
            </a:r>
          </a:p>
          <a:p>
            <a:pPr marL="0" indent="0" algn="r" rtl="1">
              <a:buNone/>
            </a:pPr>
            <a:r>
              <a:rPr lang="fa-IR" dirty="0">
                <a:cs typeface="B Lotus" panose="00000400000000000000" pitchFamily="2" charset="-78"/>
              </a:rPr>
              <a:t> </a:t>
            </a:r>
            <a:r>
              <a:rPr lang="fa-IR" dirty="0" smtClean="0">
                <a:cs typeface="B Lotus" panose="00000400000000000000" pitchFamily="2" charset="-78"/>
              </a:rPr>
              <a:t>نکته مهم در استفاده از روش های تنبیه احترام به حقوق دانش اموزاز مهمترین ملاحظاتی هست که باید مورد توجه قرار داد</a:t>
            </a:r>
          </a:p>
          <a:p>
            <a:pPr marL="0" indent="0" algn="r" rtl="1">
              <a:buNone/>
            </a:pPr>
            <a:r>
              <a:rPr lang="fa-IR" dirty="0" smtClean="0">
                <a:cs typeface="B Lotus" panose="00000400000000000000" pitchFamily="2" charset="-78"/>
              </a:rPr>
              <a:t>تقویت و تنبیه باید بر اساس یک زمانبندی، توالی و فراوانی مشخصی ارائه شود تا تاثیرگذار باشد.</a:t>
            </a:r>
            <a:r>
              <a:rPr lang="fa-IR" dirty="0">
                <a:cs typeface="B Lotus" panose="00000400000000000000" pitchFamily="2" charset="-78"/>
              </a:rPr>
              <a:t> </a:t>
            </a:r>
            <a:r>
              <a:rPr lang="fa-IR" dirty="0" smtClean="0">
                <a:cs typeface="B Lotus" panose="00000400000000000000" pitchFamily="2" charset="-78"/>
              </a:rPr>
              <a:t>مثلا تقویت و تنبیه با تاخیر و بلادرنگ، تقویت مستمر، تقویت متناوب(فواصل زمانی نامنظم)</a:t>
            </a:r>
          </a:p>
          <a:p>
            <a:pPr algn="r" rtl="1">
              <a:buFont typeface="Wingdings" panose="05000000000000000000" pitchFamily="2" charset="2"/>
              <a:buChar char="ü"/>
            </a:pPr>
            <a:r>
              <a:rPr lang="fa-IR" dirty="0" smtClean="0">
                <a:cs typeface="B Lotus" panose="00000400000000000000" pitchFamily="2" charset="-78"/>
              </a:rPr>
              <a:t>وظیفه معلم این است که تقویت کننده های توانمند و قوی را که بر فرد تاثیرگذار هستند شناسایی کند.که بر اساس آزمون و خطا، استفاده از دانش شخصی و تجارب گذشته می توان از اشیاء و رویدادهای متفاوت جهت تقویت دانش آموزان استفاده کرد.</a:t>
            </a:r>
          </a:p>
        </p:txBody>
      </p:sp>
    </p:spTree>
    <p:extLst>
      <p:ext uri="{BB962C8B-B14F-4D97-AF65-F5344CB8AC3E}">
        <p14:creationId xmlns:p14="http://schemas.microsoft.com/office/powerpoint/2010/main" val="31435273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609" y="141669"/>
            <a:ext cx="9002332" cy="5899694"/>
          </a:xfrm>
        </p:spPr>
        <p:txBody>
          <a:bodyPr>
            <a:normAutofit/>
          </a:bodyPr>
          <a:lstStyle/>
          <a:p>
            <a:pPr algn="r" rtl="1"/>
            <a:r>
              <a:rPr lang="fa-IR" sz="2400" dirty="0" smtClean="0">
                <a:cs typeface="B Lotus" panose="00000400000000000000" pitchFamily="2" charset="-78"/>
              </a:rPr>
              <a:t>از تنبیه و تقویت می توان برای طیف وسیعی از رفتارهای شناختی، عاطفی و روانی حرکتی بهره برد. مثلا معلم از تقویت برا بهبود شایستگی های ریاضی(حیطه شناختی) استفاده می کند و یا برای بهبود دیکته و انشاء(روانی حرکتی) و یا بهبود رفتارهای نامناسب اجتماعیمانند پرخاشگری(حیطه عاطفی) بهره ببرد.</a:t>
            </a:r>
          </a:p>
          <a:p>
            <a:pPr algn="r" rtl="1"/>
            <a:r>
              <a:rPr lang="fa-IR" sz="2400" dirty="0" smtClean="0">
                <a:cs typeface="B Lotus" panose="00000400000000000000" pitchFamily="2" charset="-78"/>
              </a:rPr>
              <a:t>یک تقویت کننده زمانی وابسته است که بلافاصلیه و یا همزمان با رخداد رفتار هدف ارائه شود. تقویت کننده های وابسته زمانی ارائه می شوند که رفتار از  نوع مناسب باشد.</a:t>
            </a:r>
          </a:p>
          <a:p>
            <a:pPr algn="r" rtl="1"/>
            <a:r>
              <a:rPr lang="fa-IR" sz="2400" dirty="0" smtClean="0">
                <a:cs typeface="B Lotus" panose="00000400000000000000" pitchFamily="2" charset="-78"/>
              </a:rPr>
              <a:t>تقویت کننده ناوابسته تقویتی است که ربطی به رفتار هدف مورد نظر ندارد.</a:t>
            </a:r>
          </a:p>
          <a:p>
            <a:pPr algn="r" rtl="1"/>
            <a:r>
              <a:rPr lang="fa-IR" sz="2400" dirty="0" smtClean="0">
                <a:cs typeface="B Lotus" panose="00000400000000000000" pitchFamily="2" charset="-78"/>
              </a:rPr>
              <a:t>هدف کلیه تقویت کننده ها آن است که به مورور زمان وابستگی دانش آموزان به تقویت ها کمتر شود و بیشتر بسمت تقویت کننده های درونی و خود تقویتی گرایش پیدا کنند که در نهایت می توان بیان نمود کخ هدف نهایی برنامه مدیریت وابستگی خودکنترلی و خودمدیریتی دانش آموزان می باشد.</a:t>
            </a:r>
            <a:endParaRPr lang="en-US" sz="2400" dirty="0">
              <a:cs typeface="B Lotus" panose="00000400000000000000" pitchFamily="2" charset="-78"/>
            </a:endParaRPr>
          </a:p>
        </p:txBody>
      </p:sp>
    </p:spTree>
    <p:extLst>
      <p:ext uri="{BB962C8B-B14F-4D97-AF65-F5344CB8AC3E}">
        <p14:creationId xmlns:p14="http://schemas.microsoft.com/office/powerpoint/2010/main" val="34725364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94445"/>
            <a:ext cx="8596668" cy="807076"/>
          </a:xfrm>
        </p:spPr>
        <p:txBody>
          <a:bodyPr/>
          <a:lstStyle/>
          <a:p>
            <a:pPr algn="r" rtl="1"/>
            <a:r>
              <a:rPr lang="fa-IR" dirty="0" smtClean="0">
                <a:cs typeface="B Lotus" panose="00000400000000000000" pitchFamily="2" charset="-78"/>
              </a:rPr>
              <a:t>مراحل کاربرد اصول مدیریت وابستگی در موقعیت مدرسه</a:t>
            </a:r>
            <a:endParaRPr lang="en-US" dirty="0">
              <a:cs typeface="B Lotus" panose="00000400000000000000" pitchFamily="2" charset="-78"/>
            </a:endParaRPr>
          </a:p>
        </p:txBody>
      </p:sp>
      <p:sp>
        <p:nvSpPr>
          <p:cNvPr id="3" name="Content Placeholder 2"/>
          <p:cNvSpPr>
            <a:spLocks noGrp="1"/>
          </p:cNvSpPr>
          <p:nvPr>
            <p:ph idx="1"/>
          </p:nvPr>
        </p:nvSpPr>
        <p:spPr>
          <a:xfrm>
            <a:off x="677334" y="746975"/>
            <a:ext cx="8596668" cy="5899695"/>
          </a:xfrm>
        </p:spPr>
        <p:txBody>
          <a:bodyPr>
            <a:normAutofit/>
          </a:bodyPr>
          <a:lstStyle/>
          <a:p>
            <a:pPr marL="457200" indent="-457200" algn="r" rtl="1">
              <a:buAutoNum type="arabicPeriod"/>
            </a:pPr>
            <a:r>
              <a:rPr lang="fa-IR" sz="2400" dirty="0" smtClean="0">
                <a:cs typeface="B Lotus" panose="00000400000000000000" pitchFamily="2" charset="-78"/>
              </a:rPr>
              <a:t>رفتار هدف باید مشخص شود.</a:t>
            </a:r>
          </a:p>
          <a:p>
            <a:pPr marL="457200" indent="-457200" algn="r" rtl="1">
              <a:buAutoNum type="arabicPeriod"/>
            </a:pPr>
            <a:r>
              <a:rPr lang="fa-IR" sz="2400" dirty="0" smtClean="0">
                <a:cs typeface="B Lotus" panose="00000400000000000000" pitchFamily="2" charset="-78"/>
              </a:rPr>
              <a:t>گرداوری داده های پایه(تعیین خط پایه رفتار قبل از مداخله)</a:t>
            </a:r>
          </a:p>
          <a:p>
            <a:pPr marL="457200" indent="-457200" algn="r" rtl="1">
              <a:buAutoNum type="arabicPeriod"/>
            </a:pPr>
            <a:r>
              <a:rPr lang="fa-IR" sz="2400" dirty="0" smtClean="0">
                <a:cs typeface="B Lotus" panose="00000400000000000000" pitchFamily="2" charset="-78"/>
              </a:rPr>
              <a:t>یک طرح در مورد مداخله باید ترسیم شود.</a:t>
            </a:r>
          </a:p>
          <a:p>
            <a:pPr marL="457200" indent="-457200" algn="r" rtl="1">
              <a:buAutoNum type="arabicPeriod"/>
            </a:pPr>
            <a:r>
              <a:rPr lang="fa-IR" sz="2400" dirty="0" smtClean="0">
                <a:cs typeface="B Lotus" panose="00000400000000000000" pitchFamily="2" charset="-78"/>
              </a:rPr>
              <a:t>برامه مداخله باید با نیاز های دانش آموزان منطبق باشد. مثلا کاربرد اقتصاد ژتونی باید در کلاس های مدغم و عادی بر اساس یک برنامه مشخص مورد استفاده قرار گیرند.</a:t>
            </a:r>
          </a:p>
          <a:p>
            <a:pPr marL="457200" indent="-457200" algn="r" rtl="1">
              <a:buAutoNum type="arabicPeriod"/>
            </a:pPr>
            <a:r>
              <a:rPr lang="fa-IR" sz="2400" dirty="0" smtClean="0">
                <a:cs typeface="B Lotus" panose="00000400000000000000" pitchFamily="2" charset="-78"/>
              </a:rPr>
              <a:t>کیفیت و نوع تقویت کننده باید مناسب با موقعیت ویژه باشد</a:t>
            </a:r>
          </a:p>
          <a:p>
            <a:pPr marL="457200" indent="-457200" algn="r" rtl="1">
              <a:buAutoNum type="arabicPeriod"/>
            </a:pPr>
            <a:r>
              <a:rPr lang="fa-IR" sz="2400" dirty="0" smtClean="0">
                <a:cs typeface="B Lotus" panose="00000400000000000000" pitchFamily="2" charset="-78"/>
              </a:rPr>
              <a:t>در یک برنامه مدیریت وابستگی باید معلمان دیگر و والدین همکاری کنند.</a:t>
            </a:r>
          </a:p>
          <a:p>
            <a:pPr marL="457200" indent="-457200" algn="r" rtl="1">
              <a:buAutoNum type="arabicPeriod"/>
            </a:pPr>
            <a:r>
              <a:rPr lang="fa-IR" sz="2400" dirty="0" smtClean="0">
                <a:cs typeface="B Lotus" panose="00000400000000000000" pitchFamily="2" charset="-78"/>
              </a:rPr>
              <a:t>برنامه مدیریت وابستگی باید با دیگر فعالیت های مدرسه هماهنگ باشد</a:t>
            </a:r>
          </a:p>
          <a:p>
            <a:pPr marL="457200" indent="-457200" algn="r" rtl="1">
              <a:buAutoNum type="arabicPeriod"/>
            </a:pPr>
            <a:r>
              <a:rPr lang="fa-IR" sz="2400" dirty="0" smtClean="0">
                <a:cs typeface="B Lotus" panose="00000400000000000000" pitchFamily="2" charset="-78"/>
              </a:rPr>
              <a:t>زمانی که رفتار استحکام پیدا کرد تقویت کننده ها باید حذف شوند.</a:t>
            </a:r>
          </a:p>
          <a:p>
            <a:pPr marL="457200" indent="-457200" algn="r" rtl="1">
              <a:buAutoNum type="arabicPeriod"/>
            </a:pPr>
            <a:r>
              <a:rPr lang="fa-IR" sz="2400" dirty="0" smtClean="0">
                <a:cs typeface="B Lotus" panose="00000400000000000000" pitchFamily="2" charset="-78"/>
              </a:rPr>
              <a:t>کل برنامه مدیریت وابستگی در پایان باید مورد ارزشیابی قرار گیرد.</a:t>
            </a:r>
            <a:endParaRPr lang="en-US" sz="2400" dirty="0">
              <a:cs typeface="B Lotus" panose="00000400000000000000" pitchFamily="2" charset="-78"/>
            </a:endParaRPr>
          </a:p>
        </p:txBody>
      </p:sp>
    </p:spTree>
    <p:extLst>
      <p:ext uri="{BB962C8B-B14F-4D97-AF65-F5344CB8AC3E}">
        <p14:creationId xmlns:p14="http://schemas.microsoft.com/office/powerpoint/2010/main" val="11917772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25" y="94445"/>
            <a:ext cx="8596668" cy="613893"/>
          </a:xfrm>
        </p:spPr>
        <p:txBody>
          <a:bodyPr>
            <a:normAutofit/>
          </a:bodyPr>
          <a:lstStyle/>
          <a:p>
            <a:pPr algn="r" rtl="1"/>
            <a:r>
              <a:rPr lang="fa-IR" sz="2400" dirty="0" smtClean="0">
                <a:cs typeface="B Lotus" panose="00000400000000000000" pitchFamily="2" charset="-78"/>
              </a:rPr>
              <a:t>روش های متداول در برنامه های مدیریت وابستگی</a:t>
            </a:r>
            <a:endParaRPr lang="en-US" sz="2400" dirty="0">
              <a:cs typeface="B Lotus" panose="00000400000000000000" pitchFamily="2" charset="-78"/>
            </a:endParaRPr>
          </a:p>
        </p:txBody>
      </p:sp>
      <p:sp>
        <p:nvSpPr>
          <p:cNvPr id="3" name="Content Placeholder 2"/>
          <p:cNvSpPr>
            <a:spLocks noGrp="1"/>
          </p:cNvSpPr>
          <p:nvPr>
            <p:ph idx="1"/>
          </p:nvPr>
        </p:nvSpPr>
        <p:spPr>
          <a:xfrm>
            <a:off x="677334" y="708339"/>
            <a:ext cx="8596668" cy="5333024"/>
          </a:xfrm>
        </p:spPr>
        <p:txBody>
          <a:bodyPr>
            <a:noAutofit/>
          </a:bodyPr>
          <a:lstStyle/>
          <a:p>
            <a:pPr algn="r" rtl="1"/>
            <a:r>
              <a:rPr lang="fa-IR" sz="2400" dirty="0" smtClean="0">
                <a:cs typeface="B Lotus" panose="00000400000000000000" pitchFamily="2" charset="-78"/>
              </a:rPr>
              <a:t>الف) </a:t>
            </a:r>
            <a:r>
              <a:rPr lang="fa-IR" sz="2400" dirty="0" smtClean="0">
                <a:solidFill>
                  <a:srgbClr val="FF0000"/>
                </a:solidFill>
                <a:cs typeface="B Lotus" panose="00000400000000000000" pitchFamily="2" charset="-78"/>
              </a:rPr>
              <a:t>اقتصاد پته ای: </a:t>
            </a:r>
            <a:r>
              <a:rPr lang="fa-IR" sz="2400" dirty="0" smtClean="0">
                <a:cs typeface="B Lotus" panose="00000400000000000000" pitchFamily="2" charset="-78"/>
              </a:rPr>
              <a:t>مشهور ترین راهبرد مدیریت وابستگی که امروز در مدارس مورد استفاده قرار می گیرد عبارتست از سیستم مبادله ای که مستلزم توزیع نمره برحسب پاداش های نمادینی است که در کلاس درس به عنوان تقویت کننده یادگیری توزیع شده است. </a:t>
            </a:r>
          </a:p>
          <a:p>
            <a:pPr algn="r" rtl="1"/>
            <a:r>
              <a:rPr lang="fa-IR" sz="2400" dirty="0" smtClean="0">
                <a:cs typeface="B Lotus" panose="00000400000000000000" pitchFamily="2" charset="-78"/>
              </a:rPr>
              <a:t>مراحل پسندازهای(اقتصاد) ژتونی: </a:t>
            </a:r>
          </a:p>
          <a:p>
            <a:pPr algn="r" rtl="1">
              <a:buAutoNum type="arabicPeriod"/>
            </a:pPr>
            <a:r>
              <a:rPr lang="fa-IR" sz="2400" dirty="0" smtClean="0">
                <a:cs typeface="B Lotus" panose="00000400000000000000" pitchFamily="2" charset="-78"/>
              </a:rPr>
              <a:t>نظامی از پاداش های پته ای طراحی کنید که به عنوان تقویت کننده مورد استفاده قرار گیرد.</a:t>
            </a:r>
          </a:p>
          <a:p>
            <a:pPr algn="r" rtl="1">
              <a:buAutoNum type="arabicPeriod"/>
            </a:pPr>
            <a:r>
              <a:rPr lang="fa-IR" sz="2400" dirty="0" smtClean="0">
                <a:cs typeface="B Lotus" panose="00000400000000000000" pitchFamily="2" charset="-78"/>
              </a:rPr>
              <a:t>قواعدی وضع شوند تا بر اساس آن ها پته ها در بین دانش آموزان توزیع شود.</a:t>
            </a:r>
          </a:p>
          <a:p>
            <a:pPr algn="r" rtl="1">
              <a:buAutoNum type="arabicPeriod"/>
            </a:pPr>
            <a:r>
              <a:rPr lang="fa-IR" sz="2400" dirty="0" smtClean="0">
                <a:cs typeface="B Lotus" panose="00000400000000000000" pitchFamily="2" charset="-78"/>
              </a:rPr>
              <a:t>پته ها را هم بصورت فردی و هم گروهی می توان بر حست میزان پیشرفت آنها ارائه کرد</a:t>
            </a:r>
          </a:p>
          <a:p>
            <a:pPr algn="r" rtl="1">
              <a:buAutoNum type="arabicPeriod"/>
            </a:pPr>
            <a:r>
              <a:rPr lang="fa-IR" sz="2400" dirty="0" smtClean="0">
                <a:cs typeface="B Lotus" panose="00000400000000000000" pitchFamily="2" charset="-78"/>
              </a:rPr>
              <a:t>به طرح نظامی از مبادله پته ها بپردازید. ( زمان، استمرار و تناوب تقویت کننده ها، فراوانی و ..)</a:t>
            </a:r>
            <a:endParaRPr lang="en-US" sz="2400" dirty="0">
              <a:cs typeface="B Lotus" panose="00000400000000000000" pitchFamily="2" charset="-78"/>
            </a:endParaRPr>
          </a:p>
        </p:txBody>
      </p:sp>
    </p:spTree>
    <p:extLst>
      <p:ext uri="{BB962C8B-B14F-4D97-AF65-F5344CB8AC3E}">
        <p14:creationId xmlns:p14="http://schemas.microsoft.com/office/powerpoint/2010/main" val="16520326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54547"/>
            <a:ext cx="8750001" cy="5886816"/>
          </a:xfrm>
        </p:spPr>
        <p:txBody>
          <a:bodyPr>
            <a:normAutofit/>
          </a:bodyPr>
          <a:lstStyle/>
          <a:p>
            <a:pPr algn="r" rtl="1"/>
            <a:r>
              <a:rPr lang="fa-IR" sz="2400" dirty="0" smtClean="0">
                <a:cs typeface="B Lotus" panose="00000400000000000000" pitchFamily="2" charset="-78"/>
              </a:rPr>
              <a:t>ب) </a:t>
            </a:r>
            <a:r>
              <a:rPr lang="fa-IR" sz="2400" dirty="0" smtClean="0">
                <a:solidFill>
                  <a:srgbClr val="FF0000"/>
                </a:solidFill>
                <a:cs typeface="B Lotus" panose="00000400000000000000" pitchFamily="2" charset="-78"/>
              </a:rPr>
              <a:t>شکل دهی: </a:t>
            </a:r>
            <a:r>
              <a:rPr lang="fa-IR" sz="2400" dirty="0" smtClean="0">
                <a:cs typeface="B Lotus" panose="00000400000000000000" pitchFamily="2" charset="-78"/>
              </a:rPr>
              <a:t>روشی گام به گام است که از تقویت گام های کوچک رفتار در یک توالی برنامه ریزی شده جهت نیل به هدف نهایی انجام می گیرد.</a:t>
            </a:r>
          </a:p>
          <a:p>
            <a:pPr marL="0" indent="0" algn="r" rtl="1">
              <a:buNone/>
            </a:pPr>
            <a:r>
              <a:rPr lang="fa-IR" sz="2400" dirty="0" smtClean="0">
                <a:cs typeface="B Lotus" panose="00000400000000000000" pitchFamily="2" charset="-78"/>
              </a:rPr>
              <a:t>مراحل شکل دهی رفتار:</a:t>
            </a:r>
          </a:p>
          <a:p>
            <a:pPr algn="r" rtl="1">
              <a:buAutoNum type="arabicPeriod"/>
            </a:pPr>
            <a:r>
              <a:rPr lang="fa-IR" sz="2400" dirty="0" smtClean="0">
                <a:cs typeface="B Lotus" panose="00000400000000000000" pitchFamily="2" charset="-78"/>
              </a:rPr>
              <a:t>مشاهده دقیق فردی که باید تحت آموزش قرار گیرد</a:t>
            </a:r>
          </a:p>
          <a:p>
            <a:pPr algn="r" rtl="1">
              <a:buAutoNum type="arabicPeriod"/>
            </a:pPr>
            <a:r>
              <a:rPr lang="fa-IR" sz="2400" dirty="0" smtClean="0">
                <a:cs typeface="B Lotus" panose="00000400000000000000" pitchFamily="2" charset="-78"/>
              </a:rPr>
              <a:t>تصمیم در مورد رفتار پایانی و نهایی و طراحی برنامه جهت حصول به آن</a:t>
            </a:r>
          </a:p>
          <a:p>
            <a:pPr algn="r" rtl="1">
              <a:buAutoNum type="arabicPeriod"/>
            </a:pPr>
            <a:r>
              <a:rPr lang="fa-IR" sz="2400" dirty="0" smtClean="0">
                <a:cs typeface="B Lotus" panose="00000400000000000000" pitchFamily="2" charset="-78"/>
              </a:rPr>
              <a:t>ملاکی برای اولین تقریب ایجاد شود.</a:t>
            </a:r>
          </a:p>
          <a:p>
            <a:pPr algn="r" rtl="1">
              <a:buAutoNum type="arabicPeriod"/>
            </a:pPr>
            <a:r>
              <a:rPr lang="fa-IR" sz="2400" dirty="0" smtClean="0">
                <a:cs typeface="B Lotus" panose="00000400000000000000" pitchFamily="2" charset="-78"/>
              </a:rPr>
              <a:t>موقعیت مناسبی برای آموزش فراهم شود.</a:t>
            </a:r>
          </a:p>
          <a:p>
            <a:pPr algn="r" rtl="1">
              <a:buAutoNum type="arabicPeriod"/>
            </a:pPr>
            <a:r>
              <a:rPr lang="fa-IR" sz="2400" dirty="0" smtClean="0">
                <a:cs typeface="B Lotus" panose="00000400000000000000" pitchFamily="2" charset="-78"/>
              </a:rPr>
              <a:t>رفتارهایی که به پاسخ مورد نظر نزدیک هستند تقویت شوند</a:t>
            </a:r>
          </a:p>
          <a:p>
            <a:pPr algn="r" rtl="1">
              <a:buAutoNum type="arabicPeriod"/>
            </a:pPr>
            <a:r>
              <a:rPr lang="fa-IR" sz="2400" dirty="0" smtClean="0">
                <a:cs typeface="B Lotus" panose="00000400000000000000" pitchFamily="2" charset="-78"/>
              </a:rPr>
              <a:t>استفاده از نشانه ها و سرنخ ها یا حرکات در تمام مراحل آموزش</a:t>
            </a:r>
          </a:p>
          <a:p>
            <a:pPr algn="r" rtl="1">
              <a:buAutoNum type="arabicPeriod"/>
            </a:pPr>
            <a:r>
              <a:rPr lang="fa-IR" sz="2400" dirty="0" smtClean="0">
                <a:cs typeface="B Lotus" panose="00000400000000000000" pitchFamily="2" charset="-78"/>
              </a:rPr>
              <a:t>گزارش تغییرات در رفتار هدف</a:t>
            </a:r>
          </a:p>
        </p:txBody>
      </p:sp>
    </p:spTree>
    <p:extLst>
      <p:ext uri="{BB962C8B-B14F-4D97-AF65-F5344CB8AC3E}">
        <p14:creationId xmlns:p14="http://schemas.microsoft.com/office/powerpoint/2010/main" val="30461971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41669"/>
            <a:ext cx="8737122" cy="5899694"/>
          </a:xfrm>
        </p:spPr>
        <p:txBody>
          <a:bodyPr/>
          <a:lstStyle/>
          <a:p>
            <a:pPr marL="0" indent="0" algn="r" rtl="1">
              <a:buNone/>
            </a:pPr>
            <a:r>
              <a:rPr lang="fa-IR" dirty="0" smtClean="0"/>
              <a:t>ج) </a:t>
            </a:r>
            <a:r>
              <a:rPr lang="fa-IR" dirty="0" smtClean="0">
                <a:solidFill>
                  <a:srgbClr val="FF0000"/>
                </a:solidFill>
              </a:rPr>
              <a:t>قرداد مشروط یا وابستگی:</a:t>
            </a:r>
          </a:p>
          <a:p>
            <a:pPr marL="0" indent="0" algn="r" rtl="1">
              <a:buNone/>
            </a:pPr>
            <a:r>
              <a:rPr lang="fa-IR" dirty="0" smtClean="0"/>
              <a:t>این راهکاری است که در آن معلم با دانش آموزان پیمان می بندد تا مجموعه ای از تکالیف را به شیوه ای خاص کامل شود. در صورتی که دانش آموز بر اساس قرارداد تکالیف خود را انجام دهد از تقویتی که در پیمان تعیین شده بهرمند خواهد شد.</a:t>
            </a:r>
          </a:p>
          <a:p>
            <a:pPr algn="r" rtl="1"/>
            <a:r>
              <a:rPr lang="fa-IR" dirty="0" smtClean="0"/>
              <a:t>این طرح در مورد دانش آموزان زیر 10 سال کاربرد ندارد چرا که آن ها درک درستی از تعهد و پیمان ندارند.</a:t>
            </a:r>
          </a:p>
          <a:p>
            <a:pPr algn="r" rtl="1"/>
            <a:r>
              <a:rPr lang="fa-IR" dirty="0" smtClean="0"/>
              <a:t>البته این روش در مورد دانش آموزان با سن بالا که دارای مشکلات رفتاری هستند، مناسب است.</a:t>
            </a:r>
          </a:p>
          <a:p>
            <a:pPr algn="r" rtl="1"/>
            <a:r>
              <a:rPr lang="fa-IR" dirty="0" smtClean="0"/>
              <a:t>مراحل:</a:t>
            </a:r>
          </a:p>
          <a:p>
            <a:pPr algn="r" rtl="1">
              <a:buAutoNum type="arabicPeriod"/>
            </a:pPr>
            <a:r>
              <a:rPr lang="fa-IR" dirty="0" smtClean="0"/>
              <a:t>قرارداد را بر اساس اصول واقعی بنویسید: قرارداد باید به زبان ساده و تقویت کننده ها باید به زبان رفتاری ارائه شوند.</a:t>
            </a:r>
          </a:p>
          <a:p>
            <a:pPr algn="r" rtl="1">
              <a:buAutoNum type="arabicPeriod"/>
            </a:pPr>
            <a:r>
              <a:rPr lang="fa-IR" dirty="0" smtClean="0"/>
              <a:t>مطمئن شوید که دانش آموز عبارات موافقت نامه را بدرستی می فهمد.</a:t>
            </a:r>
          </a:p>
          <a:p>
            <a:pPr algn="r" rtl="1">
              <a:buAutoNum type="arabicPeriod"/>
            </a:pPr>
            <a:r>
              <a:rPr lang="fa-IR" dirty="0" smtClean="0"/>
              <a:t>از قرارداد به عنوان یک تهدید استفاده نشود</a:t>
            </a:r>
          </a:p>
        </p:txBody>
      </p:sp>
    </p:spTree>
    <p:extLst>
      <p:ext uri="{BB962C8B-B14F-4D97-AF65-F5344CB8AC3E}">
        <p14:creationId xmlns:p14="http://schemas.microsoft.com/office/powerpoint/2010/main" val="1012582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03031"/>
            <a:ext cx="8595455" cy="5938331"/>
          </a:xfrm>
        </p:spPr>
        <p:txBody>
          <a:bodyPr/>
          <a:lstStyle/>
          <a:p>
            <a:pPr marL="0" indent="0" algn="r" rtl="1">
              <a:buNone/>
            </a:pPr>
            <a:r>
              <a:rPr lang="fa-IR" dirty="0" smtClean="0">
                <a:solidFill>
                  <a:srgbClr val="FF0000"/>
                </a:solidFill>
              </a:rPr>
              <a:t>د) خاموشی: </a:t>
            </a:r>
            <a:r>
              <a:rPr lang="fa-IR" dirty="0" smtClean="0"/>
              <a:t>روشی است که در آن تقویت کننده هایی که باعث تداوم رفتار نامطلوب می شوند خذف می شوند. مثلا توجه معلم باعث لوس شدن و پرحرفی زیاد دانش آموز می شود بنابراین با کاهش میزان توجه و بی تفاوتی به رفتار دانش آموز از پرحرفی بی هدف دانش آموز در کلاس کاسته می شود.</a:t>
            </a:r>
          </a:p>
          <a:p>
            <a:pPr marL="0" indent="0" algn="r" rtl="1">
              <a:buNone/>
            </a:pPr>
            <a:r>
              <a:rPr lang="fa-IR" dirty="0" smtClean="0"/>
              <a:t>اصول خاموشی بر اساس دیدگاه کارولی و هاریس:</a:t>
            </a:r>
          </a:p>
          <a:p>
            <a:pPr algn="r" rtl="1">
              <a:buAutoNum type="arabicPeriod"/>
            </a:pPr>
            <a:r>
              <a:rPr lang="fa-IR" dirty="0" smtClean="0"/>
              <a:t>شناسایی تقویت کننده هایی که باعث تداوم رفتار نامطلوب کودک می شود. مثلا تقویت کننده هایی که باعث می شوند دانش آموز صندلی خود را ترک می کنند( توجه همسالان و هم گروه ها باعث این امر می شود لذا باید حذف شود.</a:t>
            </a:r>
          </a:p>
          <a:p>
            <a:pPr algn="r" rtl="1">
              <a:buAutoNum type="arabicPeriod"/>
            </a:pPr>
            <a:r>
              <a:rPr lang="fa-IR" dirty="0" smtClean="0"/>
              <a:t>باید از حذف همه ی منابع تقویت از محیط اطمینان حاصل شود و رویدادهایی را انتخاب کنند منبع اصلی برای حمایت از رفتار نامناسب کودک است.</a:t>
            </a:r>
          </a:p>
          <a:p>
            <a:pPr algn="r" rtl="1">
              <a:buAutoNum type="arabicPeriod"/>
            </a:pPr>
            <a:r>
              <a:rPr lang="fa-IR" dirty="0" smtClean="0"/>
              <a:t>از روش های خاموشی بهتر است که همراه تقویت کننده های مثبت استفاده شود. در کنار حذف تقویت کننده هایی که رفتار نامناسب را تداوم می بخشند از تقویت کننده مثبت در جهت تثبیت رفتار مناسب استفاده نمود.</a:t>
            </a:r>
          </a:p>
          <a:p>
            <a:pPr marL="0" indent="0" algn="r" rtl="1">
              <a:buNone/>
            </a:pPr>
            <a:endParaRPr lang="fa-IR" dirty="0" smtClean="0"/>
          </a:p>
          <a:p>
            <a:pPr marL="0" indent="0" algn="r" rtl="1">
              <a:buNone/>
            </a:pPr>
            <a:endParaRPr lang="en-US" dirty="0"/>
          </a:p>
        </p:txBody>
      </p:sp>
    </p:spTree>
    <p:extLst>
      <p:ext uri="{BB962C8B-B14F-4D97-AF65-F5344CB8AC3E}">
        <p14:creationId xmlns:p14="http://schemas.microsoft.com/office/powerpoint/2010/main" val="2251370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992"/>
            <a:ext cx="8596668" cy="794197"/>
          </a:xfrm>
        </p:spPr>
        <p:txBody>
          <a:bodyPr/>
          <a:lstStyle/>
          <a:p>
            <a:pPr algn="r" rtl="1"/>
            <a:r>
              <a:rPr lang="fa-IR" dirty="0" smtClean="0">
                <a:cs typeface="B Homa" panose="00000400000000000000" pitchFamily="2" charset="-78"/>
              </a:rPr>
              <a:t>عادی سازی چیست؟</a:t>
            </a:r>
            <a:endParaRPr lang="en-US" dirty="0">
              <a:cs typeface="B Homa" panose="00000400000000000000" pitchFamily="2" charset="-78"/>
            </a:endParaRPr>
          </a:p>
        </p:txBody>
      </p:sp>
      <p:sp>
        <p:nvSpPr>
          <p:cNvPr id="3" name="Content Placeholder 2"/>
          <p:cNvSpPr>
            <a:spLocks noGrp="1"/>
          </p:cNvSpPr>
          <p:nvPr>
            <p:ph idx="1"/>
          </p:nvPr>
        </p:nvSpPr>
        <p:spPr>
          <a:xfrm>
            <a:off x="677334" y="1197735"/>
            <a:ext cx="8596668" cy="5331854"/>
          </a:xfrm>
        </p:spPr>
        <p:txBody>
          <a:bodyPr>
            <a:noAutofit/>
          </a:bodyPr>
          <a:lstStyle/>
          <a:p>
            <a:pPr marL="0" indent="0" algn="r" rtl="1">
              <a:buNone/>
            </a:pPr>
            <a:r>
              <a:rPr lang="fa-IR" sz="2400" dirty="0" smtClean="0">
                <a:cs typeface="B Lotus" panose="00000400000000000000" pitchFamily="2" charset="-78"/>
              </a:rPr>
              <a:t>اصطلاح عادی سازی دلالت دارد بر آن دسته از سیاست های تربیتی که به نفع گمارش دانش آموزان مبتلا به ناتوانی ها در مدارس عادی عمل می کند.</a:t>
            </a:r>
          </a:p>
          <a:p>
            <a:pPr marL="0" indent="0" algn="r" rtl="1">
              <a:buNone/>
            </a:pPr>
            <a:r>
              <a:rPr lang="fa-IR" sz="2400" dirty="0" smtClean="0">
                <a:cs typeface="B Lotus" panose="00000400000000000000" pitchFamily="2" charset="-78"/>
              </a:rPr>
              <a:t>عادی سازی متضمن انتقال دانش آموزان مبتلا به ناتوانی ها از موقعیت های جدا به کلاسهای مدارس محلی است </a:t>
            </a:r>
          </a:p>
          <a:p>
            <a:pPr marL="0" indent="0" algn="r" rtl="1">
              <a:buNone/>
            </a:pPr>
            <a:r>
              <a:rPr lang="fa-IR" sz="2400" dirty="0" smtClean="0">
                <a:cs typeface="B Lotus" panose="00000400000000000000" pitchFamily="2" charset="-78"/>
              </a:rPr>
              <a:t>همچنین متضمن نگهداری دانش آموزان مبتلا به ناتوانی ها در مدارس عمومی و رد سیاستهایی است که جایدهی این دانش آموزان را در موقعیت های جدا می طلبد.</a:t>
            </a:r>
          </a:p>
          <a:p>
            <a:pPr marL="0" indent="0" algn="r" rtl="1">
              <a:buNone/>
            </a:pPr>
            <a:r>
              <a:rPr lang="fa-IR" sz="2400" dirty="0" smtClean="0">
                <a:cs typeface="B Lotus" panose="00000400000000000000" pitchFamily="2" charset="-78"/>
              </a:rPr>
              <a:t>تعریف کافمن از عادی سازی:</a:t>
            </a:r>
          </a:p>
          <a:p>
            <a:pPr marL="0" indent="0" algn="r" rtl="1">
              <a:buNone/>
            </a:pPr>
            <a:r>
              <a:rPr lang="fa-IR" sz="2400" dirty="0" smtClean="0">
                <a:cs typeface="B Lotus" panose="00000400000000000000" pitchFamily="2" charset="-78"/>
              </a:rPr>
              <a:t>عادی سازی ناظر است بر تلفیق سازی و ادغام زمانی، آموزشی و اجتماعی کودکان استثنایی در گروه همسالان عادی براساس طرحهای تربیتی که به طور انفرادی تهیه شده اند و فرایند برنامه ای که مستلزم تصریح مسوولیت پرسنل اجرایی، آموزشی می باشد.</a:t>
            </a:r>
          </a:p>
          <a:p>
            <a:pPr marL="0" indent="0" algn="r" rtl="1">
              <a:buNone/>
            </a:pPr>
            <a:r>
              <a:rPr lang="fa-IR" sz="2400" dirty="0" smtClean="0">
                <a:cs typeface="B Lotus" panose="00000400000000000000" pitchFamily="2" charset="-78"/>
              </a:rPr>
              <a:t>طبق تعریف ارایه شده عادی سازی بیش از به کارگیری فیزیکی دانش آموزان مبتلا به ناتوانی ها در کلاس عادی است. </a:t>
            </a:r>
            <a:endParaRPr lang="fa-IR" sz="2400" dirty="0">
              <a:cs typeface="B Lotus" panose="00000400000000000000" pitchFamily="2" charset="-78"/>
            </a:endParaRPr>
          </a:p>
        </p:txBody>
      </p:sp>
    </p:spTree>
    <p:extLst>
      <p:ext uri="{BB962C8B-B14F-4D97-AF65-F5344CB8AC3E}">
        <p14:creationId xmlns:p14="http://schemas.microsoft.com/office/powerpoint/2010/main" val="31329852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0153"/>
            <a:ext cx="8672728" cy="5951210"/>
          </a:xfrm>
        </p:spPr>
        <p:txBody>
          <a:bodyPr/>
          <a:lstStyle/>
          <a:p>
            <a:pPr marL="0" indent="0" algn="r" rtl="1">
              <a:buNone/>
            </a:pPr>
            <a:r>
              <a:rPr lang="fa-IR" dirty="0" smtClean="0">
                <a:solidFill>
                  <a:srgbClr val="FF0000"/>
                </a:solidFill>
              </a:rPr>
              <a:t>ه) تقویت افتراقی: </a:t>
            </a:r>
            <a:r>
              <a:rPr lang="fa-IR" dirty="0" smtClean="0"/>
              <a:t>این تکنیک متضمن این است که معلم نسبت به رفتار مشکل زا بی تفاوت باشد و در مقابل رفتارهایی که باید جایگزین آن شوند را تقویت نماید.</a:t>
            </a:r>
          </a:p>
          <a:p>
            <a:pPr marL="0" indent="0" algn="r" rtl="1">
              <a:buNone/>
            </a:pPr>
            <a:r>
              <a:rPr lang="fa-IR" dirty="0" smtClean="0"/>
              <a:t>اصول بکارگیری تقویت افتراقی:</a:t>
            </a:r>
          </a:p>
          <a:p>
            <a:pPr algn="r" rtl="1">
              <a:buAutoNum type="arabicPeriod"/>
            </a:pPr>
            <a:r>
              <a:rPr lang="fa-IR" dirty="0" smtClean="0"/>
              <a:t>انتخاب پاسخ هایی که با الگوهای فعلی رفتار موجود در ذخیره مهارتی دانش آموز همساز باشد. بدین معنی که معلم باید رفتاری را برگزیند که با رفتار نامطلوب هدف حالت رقابتی و مخالف داشته باشد. به عنوان مثال پرخاشگری کودک که رفتاری که جایگزین آن می توان تقویت نمود رهبری و ساماندهی او در محیط بازی می باشد.</a:t>
            </a:r>
          </a:p>
          <a:p>
            <a:pPr algn="r" rtl="1">
              <a:buAutoNum type="arabicPeriod"/>
            </a:pPr>
            <a:r>
              <a:rPr lang="fa-IR" dirty="0" smtClean="0"/>
              <a:t>اطمینان حاصل کنید که همه ی تقویت های مربوط به رفتار نامطلوب از محیط خذف شده است.</a:t>
            </a:r>
          </a:p>
          <a:p>
            <a:pPr algn="r" rtl="1">
              <a:buAutoNum type="arabicPeriod"/>
            </a:pPr>
            <a:r>
              <a:rPr lang="fa-IR" dirty="0" smtClean="0"/>
              <a:t>زمانی که رفتار هدف رخ می دهد باید بلادرنگ رفتار مطلوب تقویت شود.</a:t>
            </a:r>
          </a:p>
          <a:p>
            <a:pPr algn="r" rtl="1">
              <a:buAutoNum type="arabicPeriod"/>
            </a:pPr>
            <a:r>
              <a:rPr lang="fa-IR" dirty="0" smtClean="0"/>
              <a:t>رفتارهای نامطلوبی که جایگزین رفتار نامناسب می شوند باید معلم انها را نادیده بگیرد و با بی تفاوتی از کنار آنها عبور کند.</a:t>
            </a:r>
          </a:p>
          <a:p>
            <a:pPr algn="r" rtl="1">
              <a:buAutoNum type="arabicPeriod"/>
            </a:pPr>
            <a:r>
              <a:rPr lang="fa-IR" dirty="0" smtClean="0"/>
              <a:t>از جدول تقویت افتراقی در زمینه های دیگر و برای رفتارهای دیگر استفاده شود تا از تعمیم اطمینان حاصل شود.</a:t>
            </a:r>
          </a:p>
          <a:p>
            <a:pPr marL="0" indent="0" algn="r" rtl="1">
              <a:buNone/>
            </a:pPr>
            <a:endParaRPr lang="en-US" dirty="0"/>
          </a:p>
        </p:txBody>
      </p:sp>
    </p:spTree>
    <p:extLst>
      <p:ext uri="{BB962C8B-B14F-4D97-AF65-F5344CB8AC3E}">
        <p14:creationId xmlns:p14="http://schemas.microsoft.com/office/powerpoint/2010/main" val="32236310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28789"/>
            <a:ext cx="8672728" cy="5912573"/>
          </a:xfrm>
        </p:spPr>
        <p:txBody>
          <a:bodyPr>
            <a:normAutofit fontScale="92500" lnSpcReduction="10000"/>
          </a:bodyPr>
          <a:lstStyle/>
          <a:p>
            <a:pPr algn="r" rtl="1"/>
            <a:r>
              <a:rPr lang="fa-IR" dirty="0" smtClean="0">
                <a:solidFill>
                  <a:srgbClr val="FF0000"/>
                </a:solidFill>
              </a:rPr>
              <a:t>خ)محرومیت: </a:t>
            </a:r>
            <a:r>
              <a:rPr lang="fa-IR" dirty="0" smtClean="0"/>
              <a:t>روشی است که کودک را از دسترسی به منابع تقویت محروم می سازد. این مستلزم دور ساختن دانش اموز از یک موقعیت کلاسی یا یک گروه آموزشی برای یک مدت معین می باشد. به عنوان مثال کودکی که مستمرا رفتار اجتماعی نامناسبی از خود بروز می دهد و گروه همسالان را ازار می دهد یک کاندیدای مناسب برای محروم سازی می باشد.</a:t>
            </a:r>
          </a:p>
          <a:p>
            <a:pPr algn="r" rtl="1"/>
            <a:r>
              <a:rPr lang="fa-IR" dirty="0" smtClean="0"/>
              <a:t>در بسیاری از موارد استفاده فردی از محروم سازی به طور غیر ضروری تنبیه محسوب می شود. مثلا از محیط های بسته و موچک برای محروم سازی استفاده می شود. به همین دلیل برخی نسبت به محروم سازی موضع انتقادی دارند.</a:t>
            </a:r>
          </a:p>
          <a:p>
            <a:pPr algn="r" rtl="1"/>
            <a:r>
              <a:rPr lang="fa-IR" dirty="0" smtClean="0"/>
              <a:t>محروم سازی روشی است که به طور بالقوه استعداد زیادی در حیطه آموزش و پرورش استثنایی دارد اما بادی با احتیاط از آن استفاده نمود.</a:t>
            </a:r>
          </a:p>
          <a:p>
            <a:pPr algn="r" rtl="1">
              <a:buAutoNum type="arabicPeriod"/>
            </a:pPr>
            <a:r>
              <a:rPr lang="fa-IR" dirty="0" smtClean="0"/>
              <a:t>از محروم سازی به همراه جدول تقویت افتراقی دیگر رفتارها استفاده کنید.</a:t>
            </a:r>
          </a:p>
          <a:p>
            <a:pPr algn="r" rtl="1">
              <a:buAutoNum type="arabicPeriod"/>
            </a:pPr>
            <a:r>
              <a:rPr lang="fa-IR" dirty="0" smtClean="0"/>
              <a:t>حیطه ای از محرومیت را طراحی نمایید که فارغ از جذابیت برای کودک باشد و به عنوان محلی که برای کودک تقویت کننده باشد ادراک نشود. </a:t>
            </a:r>
          </a:p>
          <a:p>
            <a:pPr algn="r" rtl="1">
              <a:buAutoNum type="arabicPeriod"/>
            </a:pPr>
            <a:r>
              <a:rPr lang="fa-IR" dirty="0" smtClean="0"/>
              <a:t>هیچگاه از محروم سازی به عنوان یک تقویت کننده استفاده نکنید. متاسفانه در برخی مدارس اتاق های محروم ساز به عنوان اتاق بازداشت ادراک می شود که به نوبه خود باعث ایجاد اضطراب و تشویش در بین نوجوانان می شود.</a:t>
            </a:r>
          </a:p>
          <a:p>
            <a:pPr algn="r" rtl="1">
              <a:buAutoNum type="arabicPeriod"/>
            </a:pPr>
            <a:r>
              <a:rPr lang="fa-IR" dirty="0" smtClean="0"/>
              <a:t>دوره های محرومیت را کوتاه در نظر بگیرید. 3 تا 5 دقیقه</a:t>
            </a:r>
          </a:p>
          <a:p>
            <a:pPr algn="r" rtl="1">
              <a:buAutoNum type="arabicPeriod"/>
            </a:pPr>
            <a:r>
              <a:rPr lang="fa-IR" dirty="0" smtClean="0"/>
              <a:t>رفتار فرد را در مکان محرومیت کنترل کنید که این امر یکی از عناصر اصلی موفقیت این برنامه است.</a:t>
            </a:r>
          </a:p>
          <a:p>
            <a:pPr algn="r" rtl="1">
              <a:buAutoNum type="arabicPeriod"/>
            </a:pPr>
            <a:r>
              <a:rPr lang="fa-IR" dirty="0" smtClean="0"/>
              <a:t>هیچ یک از رفتارهای نامطلوب کودک را موقع ورود یا خروج از محیط محرومیت تقویت نکنید.</a:t>
            </a:r>
          </a:p>
        </p:txBody>
      </p:sp>
    </p:spTree>
    <p:extLst>
      <p:ext uri="{BB962C8B-B14F-4D97-AF65-F5344CB8AC3E}">
        <p14:creationId xmlns:p14="http://schemas.microsoft.com/office/powerpoint/2010/main" val="33704308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0"/>
            <a:ext cx="8621212" cy="6857999"/>
          </a:xfrm>
        </p:spPr>
        <p:txBody>
          <a:bodyPr/>
          <a:lstStyle/>
          <a:p>
            <a:pPr algn="r" rtl="1"/>
            <a:r>
              <a:rPr lang="fa-IR" dirty="0" smtClean="0">
                <a:solidFill>
                  <a:srgbClr val="FF0000"/>
                </a:solidFill>
              </a:rPr>
              <a:t>ه) هزینه پاسخ: </a:t>
            </a:r>
            <a:r>
              <a:rPr lang="fa-IR" dirty="0" smtClean="0"/>
              <a:t>هزینه پاسخ یک جریمه بر فرد یا گروه است بخاطر رفتار نامناسبی که داشته اند و بر اساس یک جدول از پیش تعیین شده اعمال می گردد.</a:t>
            </a:r>
            <a:endParaRPr lang="en-US" dirty="0" smtClean="0"/>
          </a:p>
          <a:p>
            <a:pPr algn="r" rtl="1"/>
            <a:r>
              <a:rPr lang="fa-IR" dirty="0" smtClean="0"/>
              <a:t>اصول پیشنهادی کارولی و هاریس:</a:t>
            </a:r>
          </a:p>
          <a:p>
            <a:pPr algn="r" rtl="1">
              <a:buAutoNum type="arabicPeriod"/>
            </a:pPr>
            <a:r>
              <a:rPr lang="fa-IR" dirty="0" smtClean="0"/>
              <a:t>از فن هزینه پاسخ به همراه جدول تقویت مثبت برای دیگر رفتارها استفاده کنید. هزینه پاسخ روشی است جهت حذف رفتارهای نامطلوب بکار می رود در چنین حالتی تاکید تنها بر برخی جنبه های رفتار نامطلوب نیست بلکه دراینجا رفتار دیگری که باید جایگزین ام شود نیز تقویت خواهد شد.</a:t>
            </a:r>
          </a:p>
          <a:p>
            <a:pPr algn="r" rtl="1">
              <a:buAutoNum type="arabicPeriod"/>
            </a:pPr>
            <a:r>
              <a:rPr lang="fa-IR" dirty="0" smtClean="0"/>
              <a:t>برنامه هزینه پاسخ را طوری طراحی کنید که پاداش از دست رفته به اسانی جایگزین نگردد. باید مطمئن شوید که دانش اموز می داند که اگر تقویت کننده را از دست داده و مجددا می خواهد به ان دست پیدا کند باید رفتار خود راتغییر دهد.برای مثال دانش آموز ممکن است امتیازی را از دست بدهد اما همتن امتیاز را از معلم دیگری بدست آورد.</a:t>
            </a:r>
          </a:p>
          <a:p>
            <a:pPr algn="r" rtl="1">
              <a:buAutoNum type="arabicPeriod"/>
            </a:pPr>
            <a:r>
              <a:rPr lang="fa-IR" dirty="0" smtClean="0"/>
              <a:t>مطمئن باشید جرائم واقع گرایانه است. یک هزینه ناچیز از دید معلم گاه برای یک کوک سنگین تمام می شود.برخی معلمان امتیازات زیادی را از کودکان می گیرند در حالی که یک جریمه کوچک نیز جوابگو خواهد بود.</a:t>
            </a:r>
          </a:p>
          <a:p>
            <a:pPr algn="r" rtl="1">
              <a:buAutoNum type="arabicPeriod"/>
            </a:pPr>
            <a:r>
              <a:rPr lang="fa-IR" dirty="0" smtClean="0"/>
              <a:t>مطمئن باشید که جریمه بلافاطله بعد از  رخداد رفتار نامطلود ارائه می گردد.</a:t>
            </a:r>
          </a:p>
          <a:p>
            <a:pPr algn="r" rtl="1">
              <a:buAutoNum type="arabicPeriod"/>
            </a:pPr>
            <a:endParaRPr lang="fa-IR" dirty="0" smtClean="0"/>
          </a:p>
          <a:p>
            <a:pPr marL="0" indent="0" algn="r" rtl="1">
              <a:buNone/>
            </a:pPr>
            <a:endParaRPr lang="en-US" dirty="0"/>
          </a:p>
        </p:txBody>
      </p:sp>
    </p:spTree>
    <p:extLst>
      <p:ext uri="{BB962C8B-B14F-4D97-AF65-F5344CB8AC3E}">
        <p14:creationId xmlns:p14="http://schemas.microsoft.com/office/powerpoint/2010/main" val="21897002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667" y="0"/>
            <a:ext cx="8596668" cy="549499"/>
          </a:xfrm>
        </p:spPr>
        <p:txBody>
          <a:bodyPr>
            <a:normAutofit fontScale="90000"/>
          </a:bodyPr>
          <a:lstStyle/>
          <a:p>
            <a:pPr algn="r" rtl="1"/>
            <a:r>
              <a:rPr lang="fa-IR" dirty="0" smtClean="0">
                <a:cs typeface="B Lotus" panose="00000400000000000000" pitchFamily="2" charset="-78"/>
              </a:rPr>
              <a:t>استفاده از مدیریت وابستگی در موقعیت های ادغامی</a:t>
            </a:r>
            <a:endParaRPr lang="en-US" dirty="0">
              <a:cs typeface="B Lotus" panose="00000400000000000000" pitchFamily="2" charset="-78"/>
            </a:endParaRPr>
          </a:p>
        </p:txBody>
      </p:sp>
      <p:sp>
        <p:nvSpPr>
          <p:cNvPr id="3" name="Content Placeholder 2"/>
          <p:cNvSpPr>
            <a:spLocks noGrp="1"/>
          </p:cNvSpPr>
          <p:nvPr>
            <p:ph idx="1"/>
          </p:nvPr>
        </p:nvSpPr>
        <p:spPr>
          <a:xfrm>
            <a:off x="677334" y="549499"/>
            <a:ext cx="8711366" cy="5491864"/>
          </a:xfrm>
        </p:spPr>
        <p:txBody>
          <a:bodyPr/>
          <a:lstStyle/>
          <a:p>
            <a:pPr algn="r" rtl="1"/>
            <a:r>
              <a:rPr lang="fa-IR" dirty="0" smtClean="0">
                <a:cs typeface="B Lotus" panose="00000400000000000000" pitchFamily="2" charset="-78"/>
              </a:rPr>
              <a:t>آیا استفاده از مدیریت وابستگی در تغییر رفتار کودکان مبتلا به ناتوانی در موقعیت های ادغامی موثر است؟</a:t>
            </a:r>
          </a:p>
          <a:p>
            <a:pPr algn="r" rtl="1">
              <a:buFont typeface="Wingdings" panose="05000000000000000000" pitchFamily="2" charset="2"/>
              <a:buChar char="v"/>
            </a:pPr>
            <a:r>
              <a:rPr lang="fa-IR" dirty="0" smtClean="0">
                <a:cs typeface="B Lotus" panose="00000400000000000000" pitchFamily="2" charset="-78"/>
              </a:rPr>
              <a:t>بسیاری از تقویت کننده هایی که در کلاس عادی بکار می روند در مورد دانش آموزان ناتوان در یادگیری کارآمد نیستند.چراکه دانش آموزان مبتلا به ناتوانی از انگیزه درونی کمتری برخوردارندو توان کمتری در پاسخگویی به تقویت های اجتماعی و پسخوراند اطلاعاتی دارند.مثلا تایید لبخند در مورد کودکان عادی موثر اما در مورد کودکان مبتلا به ناتوانی ناکارامد است.</a:t>
            </a:r>
          </a:p>
          <a:p>
            <a:pPr algn="r" rtl="1">
              <a:buFont typeface="Wingdings" panose="05000000000000000000" pitchFamily="2" charset="2"/>
              <a:buChar char="v"/>
            </a:pPr>
            <a:r>
              <a:rPr lang="fa-IR" dirty="0" smtClean="0">
                <a:cs typeface="B Lotus" panose="00000400000000000000" pitchFamily="2" charset="-78"/>
              </a:rPr>
              <a:t>معلمان کودکان مبتلا به ناتوانی باید حتما از تقویت کننده های قوی برای کنترل رفتار این دانش اموزان استفاده کنند. مثل استفاده از کارت های ستاره دار جهت مشاهده مسابقه فوتبال</a:t>
            </a:r>
          </a:p>
          <a:p>
            <a:pPr algn="r" rtl="1">
              <a:buFont typeface="Wingdings" panose="05000000000000000000" pitchFamily="2" charset="2"/>
              <a:buChar char="v"/>
            </a:pPr>
            <a:r>
              <a:rPr lang="fa-IR" dirty="0" smtClean="0">
                <a:cs typeface="B Lotus" panose="00000400000000000000" pitchFamily="2" charset="-78"/>
              </a:rPr>
              <a:t>تقویت کننده های مادی در مورد کودکان مبتلا به ناتوانی باعث شگفت زده شدن معلمان شده اشت.</a:t>
            </a:r>
          </a:p>
          <a:p>
            <a:pPr algn="r" rtl="1">
              <a:buFont typeface="Wingdings" panose="05000000000000000000" pitchFamily="2" charset="2"/>
              <a:buChar char="v"/>
            </a:pPr>
            <a:r>
              <a:rPr lang="fa-IR" dirty="0" smtClean="0">
                <a:cs typeface="B Lotus" panose="00000400000000000000" pitchFamily="2" charset="-78"/>
              </a:rPr>
              <a:t>تقویت کننده های اساس مانند کارت صدافرین در مورد کودکان مبتلاب ه ناتوانی کارامد نیست.</a:t>
            </a:r>
          </a:p>
          <a:p>
            <a:pPr algn="r" rtl="1">
              <a:buFont typeface="Wingdings" panose="05000000000000000000" pitchFamily="2" charset="2"/>
              <a:buChar char="v"/>
            </a:pPr>
            <a:r>
              <a:rPr lang="fa-IR" dirty="0" smtClean="0">
                <a:cs typeface="B Lotus" panose="00000400000000000000" pitchFamily="2" charset="-78"/>
              </a:rPr>
              <a:t>معلمان </a:t>
            </a:r>
            <a:r>
              <a:rPr lang="fa-IR" dirty="0">
                <a:cs typeface="B Lotus" panose="00000400000000000000" pitchFamily="2" charset="-78"/>
              </a:rPr>
              <a:t>کودکان مبتلا به </a:t>
            </a:r>
            <a:r>
              <a:rPr lang="fa-IR" dirty="0" smtClean="0">
                <a:cs typeface="B Lotus" panose="00000400000000000000" pitchFamily="2" charset="-78"/>
              </a:rPr>
              <a:t>ناتوانی در می یابند که تقویت کننده هایی که در سطوح پیش دبستانی مثل وقت آزاد برای بازی، مناسب است در مورد </a:t>
            </a:r>
            <a:r>
              <a:rPr lang="fa-IR" dirty="0">
                <a:cs typeface="B Lotus" panose="00000400000000000000" pitchFamily="2" charset="-78"/>
              </a:rPr>
              <a:t>کودکان مبتلا به </a:t>
            </a:r>
            <a:r>
              <a:rPr lang="fa-IR" dirty="0" smtClean="0">
                <a:cs typeface="B Lotus" panose="00000400000000000000" pitchFamily="2" charset="-78"/>
              </a:rPr>
              <a:t>ناتوانی موثر نیست.</a:t>
            </a:r>
          </a:p>
          <a:p>
            <a:pPr algn="r" rtl="1">
              <a:buFont typeface="Wingdings" panose="05000000000000000000" pitchFamily="2" charset="2"/>
              <a:buChar char="v"/>
            </a:pPr>
            <a:r>
              <a:rPr lang="fa-IR" dirty="0" smtClean="0">
                <a:cs typeface="B Lotus" panose="00000400000000000000" pitchFamily="2" charset="-78"/>
              </a:rPr>
              <a:t>در موقعیت های یکپارچه معلم باید یک جدول تقویت انفرادی برای </a:t>
            </a:r>
            <a:r>
              <a:rPr lang="fa-IR" dirty="0">
                <a:cs typeface="B Lotus" panose="00000400000000000000" pitchFamily="2" charset="-78"/>
              </a:rPr>
              <a:t>کودکان مبتلا به </a:t>
            </a:r>
            <a:r>
              <a:rPr lang="fa-IR" dirty="0" smtClean="0">
                <a:cs typeface="B Lotus" panose="00000400000000000000" pitchFamily="2" charset="-78"/>
              </a:rPr>
              <a:t>ناتوان طراحی نماید.</a:t>
            </a:r>
          </a:p>
          <a:p>
            <a:pPr algn="r" rtl="1">
              <a:buFont typeface="Wingdings" panose="05000000000000000000" pitchFamily="2" charset="2"/>
              <a:buChar char="v"/>
            </a:pPr>
            <a:r>
              <a:rPr lang="fa-IR" dirty="0" smtClean="0">
                <a:cs typeface="B Lotus" panose="00000400000000000000" pitchFamily="2" charset="-78"/>
              </a:rPr>
              <a:t>معلم </a:t>
            </a:r>
            <a:r>
              <a:rPr lang="fa-IR" dirty="0">
                <a:cs typeface="B Lotus" panose="00000400000000000000" pitchFamily="2" charset="-78"/>
              </a:rPr>
              <a:t>کودکان مبتلا به </a:t>
            </a:r>
            <a:r>
              <a:rPr lang="fa-IR" dirty="0" smtClean="0">
                <a:cs typeface="B Lotus" panose="00000400000000000000" pitchFamily="2" charset="-78"/>
              </a:rPr>
              <a:t>ناتوانی نوعا نیازمند استفاده از محرک های عینی و نمادین برای برانگیختن و پاداش دادن هستند. تقویت کننده های مادی، حسی و فعالیت در صورتی بکار برده می شوند که تقویت کننده های نمادین کارآمد نباشند.</a:t>
            </a:r>
          </a:p>
          <a:p>
            <a:pPr algn="r" rtl="1">
              <a:buFont typeface="Wingdings" panose="05000000000000000000" pitchFamily="2" charset="2"/>
              <a:buChar char="v"/>
            </a:pPr>
            <a:endParaRPr lang="en-US" dirty="0">
              <a:cs typeface="B Lotus" panose="00000400000000000000" pitchFamily="2" charset="-78"/>
            </a:endParaRPr>
          </a:p>
        </p:txBody>
      </p:sp>
    </p:spTree>
    <p:extLst>
      <p:ext uri="{BB962C8B-B14F-4D97-AF65-F5344CB8AC3E}">
        <p14:creationId xmlns:p14="http://schemas.microsoft.com/office/powerpoint/2010/main" val="39156290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206063"/>
            <a:ext cx="8595455" cy="5835300"/>
          </a:xfrm>
        </p:spPr>
        <p:txBody>
          <a:bodyPr/>
          <a:lstStyle/>
          <a:p>
            <a:pPr algn="r" rtl="1"/>
            <a:r>
              <a:rPr lang="fa-IR" dirty="0" smtClean="0"/>
              <a:t>تکلیف شماره 3.</a:t>
            </a:r>
          </a:p>
          <a:p>
            <a:pPr marL="0" indent="0" algn="r" rtl="1">
              <a:buNone/>
            </a:pPr>
            <a:r>
              <a:rPr lang="fa-IR" dirty="0">
                <a:cs typeface="B Lotus" panose="00000400000000000000" pitchFamily="2" charset="-78"/>
              </a:rPr>
              <a:t>مراحل کاربرد اصول مدیریت وابستگی در موقعیت </a:t>
            </a:r>
            <a:r>
              <a:rPr lang="fa-IR" dirty="0" smtClean="0">
                <a:cs typeface="B Lotus" panose="00000400000000000000" pitchFamily="2" charset="-78"/>
              </a:rPr>
              <a:t>مدرسه را طبق مراحل ذکر شده برای یک رفتار خاصی که در کلاس اختلال ایجاد می کند طراحی کنید.( توضیح این که باید خط پایه، مداخله و .... تقویت کننده ها و ....) در این طرح شما وجود داشته باشد که چگونه رفتار مثلا فرد ناتوانی که پرحرفی زیادی در کلاس دارد کنترل می شود. </a:t>
            </a:r>
            <a:endParaRPr lang="en-US" dirty="0"/>
          </a:p>
        </p:txBody>
      </p:sp>
    </p:spTree>
    <p:extLst>
      <p:ext uri="{BB962C8B-B14F-4D97-AF65-F5344CB8AC3E}">
        <p14:creationId xmlns:p14="http://schemas.microsoft.com/office/powerpoint/2010/main" val="26855576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2217" y="412125"/>
            <a:ext cx="7766936" cy="1068946"/>
          </a:xfrm>
        </p:spPr>
        <p:txBody>
          <a:bodyPr/>
          <a:lstStyle/>
          <a:p>
            <a:pPr algn="ctr"/>
            <a:r>
              <a:rPr lang="fa-IR" sz="6000" dirty="0" smtClean="0">
                <a:cs typeface="B Titr" panose="00000700000000000000" pitchFamily="2" charset="-78"/>
              </a:rPr>
              <a:t>آموزش و پرورش فراگیر(2)</a:t>
            </a:r>
            <a:endParaRPr lang="en-US" sz="6000" dirty="0">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9284" y="1674254"/>
            <a:ext cx="3639701" cy="4762500"/>
          </a:xfrm>
          <a:prstGeom prst="rect">
            <a:avLst/>
          </a:prstGeom>
        </p:spPr>
      </p:pic>
    </p:spTree>
    <p:extLst>
      <p:ext uri="{BB962C8B-B14F-4D97-AF65-F5344CB8AC3E}">
        <p14:creationId xmlns:p14="http://schemas.microsoft.com/office/powerpoint/2010/main" val="1706194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3032"/>
            <a:ext cx="8596668" cy="914400"/>
          </a:xfrm>
        </p:spPr>
        <p:txBody>
          <a:bodyPr/>
          <a:lstStyle/>
          <a:p>
            <a:pPr algn="r" rtl="1"/>
            <a:r>
              <a:rPr lang="fa-IR" dirty="0" smtClean="0">
                <a:cs typeface="B Homa" panose="00000400000000000000" pitchFamily="2" charset="-78"/>
              </a:rPr>
              <a:t>فصل پنجم: کنترل محرک</a:t>
            </a:r>
            <a:endParaRPr lang="en-US" dirty="0">
              <a:cs typeface="B Homa" panose="00000400000000000000" pitchFamily="2" charset="-78"/>
            </a:endParaRPr>
          </a:p>
        </p:txBody>
      </p:sp>
      <p:sp>
        <p:nvSpPr>
          <p:cNvPr id="3" name="Content Placeholder 2"/>
          <p:cNvSpPr>
            <a:spLocks noGrp="1"/>
          </p:cNvSpPr>
          <p:nvPr>
            <p:ph idx="1"/>
          </p:nvPr>
        </p:nvSpPr>
        <p:spPr>
          <a:xfrm>
            <a:off x="677334" y="914400"/>
            <a:ext cx="8596668" cy="5344732"/>
          </a:xfrm>
        </p:spPr>
        <p:txBody>
          <a:bodyPr>
            <a:normAutofit/>
          </a:bodyPr>
          <a:lstStyle/>
          <a:p>
            <a:pPr algn="just" rtl="1">
              <a:buFont typeface="Wingdings" panose="05000000000000000000" pitchFamily="2" charset="2"/>
              <a:buChar char="q"/>
            </a:pPr>
            <a:r>
              <a:rPr lang="fa-IR" sz="2400" dirty="0">
                <a:cs typeface="B Lotus" panose="00000400000000000000" pitchFamily="2" charset="-78"/>
              </a:rPr>
              <a:t>  </a:t>
            </a:r>
            <a:r>
              <a:rPr lang="fa-IR" sz="2400" dirty="0" smtClean="0">
                <a:cs typeface="B Lotus" panose="00000400000000000000" pitchFamily="2" charset="-78"/>
              </a:rPr>
              <a:t>مفاهیم کلیدی فصل:</a:t>
            </a:r>
          </a:p>
          <a:p>
            <a:pPr algn="just" rtl="1">
              <a:buFont typeface="Wingdings" panose="05000000000000000000" pitchFamily="2" charset="2"/>
              <a:buChar char="ü"/>
            </a:pPr>
            <a:r>
              <a:rPr lang="fa-IR" sz="2400" dirty="0" smtClean="0">
                <a:cs typeface="B Lotus" panose="00000400000000000000" pitchFamily="2" charset="-78"/>
              </a:rPr>
              <a:t>روش های کنترل محرک از محرکهای پیش آیند برای کنترل پیامدهای رفتار بهره می برند که تحت نظریه واتسون، پاولف و اسکینر می باشد.</a:t>
            </a:r>
          </a:p>
          <a:p>
            <a:pPr algn="just" rtl="1">
              <a:buFont typeface="Wingdings" panose="05000000000000000000" pitchFamily="2" charset="2"/>
              <a:buChar char="ü"/>
            </a:pPr>
            <a:r>
              <a:rPr lang="fa-IR" sz="2400" dirty="0" smtClean="0">
                <a:cs typeface="B Lotus" panose="00000400000000000000" pitchFamily="2" charset="-78"/>
              </a:rPr>
              <a:t>واتسون معتقد است که رفتار به تنهایی داده های اصلی برای روان شناسی را فراهم می سازد و تبیین های شناختی را قبول ندارد. پاولف به شرطی سازی و اثرات آن بر یادگیری و اسکینر حامی استفاده از برنامه های رفتاری جهت کنترل رفتار می باشند.</a:t>
            </a:r>
          </a:p>
          <a:p>
            <a:pPr algn="just" rtl="1">
              <a:buFont typeface="Wingdings" panose="05000000000000000000" pitchFamily="2" charset="2"/>
              <a:buChar char="ü"/>
            </a:pPr>
            <a:r>
              <a:rPr lang="fa-IR" sz="2400" dirty="0" smtClean="0">
                <a:cs typeface="B Lotus" panose="00000400000000000000" pitchFamily="2" charset="-78"/>
              </a:rPr>
              <a:t>محرک های فراخوان موجب پاسخهای مستقل از هر گونه تقویت یا محرکهای پیامد می شوند. محرک های فراخوان اشکال متعددی دارند به عنوان مثال بیان کلمات توسط معلم، حروف چاپی کتاب، نمادهای ریاضی، فرامین و دستورالعملها.</a:t>
            </a:r>
          </a:p>
          <a:p>
            <a:pPr algn="just" rtl="1">
              <a:buFont typeface="Wingdings" panose="05000000000000000000" pitchFamily="2" charset="2"/>
              <a:buChar char="ü"/>
            </a:pPr>
            <a:r>
              <a:rPr lang="fa-IR" sz="2400" dirty="0" smtClean="0">
                <a:cs typeface="B Lotus" panose="00000400000000000000" pitchFamily="2" charset="-78"/>
              </a:rPr>
              <a:t>بسیاری از معلمان ترجیح می دهند در کلاس درس از محرکهای فراخوان استفاده کنند و به دانش آموزان بگویند چه انجام دهند یا محرکهایی را ارایه دهند که موجب پاسخهای خودکار شود.</a:t>
            </a:r>
          </a:p>
          <a:p>
            <a:pPr marL="0" indent="0" algn="just" rtl="1">
              <a:buNone/>
            </a:pPr>
            <a:endParaRPr lang="en-US" sz="2400" dirty="0">
              <a:cs typeface="B Lotus" panose="00000400000000000000" pitchFamily="2" charset="-78"/>
            </a:endParaRPr>
          </a:p>
        </p:txBody>
      </p:sp>
    </p:spTree>
    <p:extLst>
      <p:ext uri="{BB962C8B-B14F-4D97-AF65-F5344CB8AC3E}">
        <p14:creationId xmlns:p14="http://schemas.microsoft.com/office/powerpoint/2010/main" val="16480282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37883"/>
            <a:ext cx="8596668" cy="5603480"/>
          </a:xfrm>
        </p:spPr>
        <p:txBody>
          <a:bodyPr>
            <a:normAutofit/>
          </a:bodyPr>
          <a:lstStyle/>
          <a:p>
            <a:pPr algn="just" rtl="1">
              <a:buFont typeface="Wingdings" panose="05000000000000000000" pitchFamily="2" charset="2"/>
              <a:buChar char="ü"/>
            </a:pPr>
            <a:r>
              <a:rPr lang="fa-IR" sz="2400" dirty="0" smtClean="0">
                <a:cs typeface="B Lotus" panose="00000400000000000000" pitchFamily="2" charset="-78"/>
              </a:rPr>
              <a:t>محرکهای فراخوانی که در مورد دانش آموزانی که در کلاسهای عادی به کار می روند نسبت به محرکهایی که برای دانش آموزان مبتلا به ناتوانی به کار برده می شود متفاوتند.</a:t>
            </a:r>
          </a:p>
          <a:p>
            <a:pPr algn="just" rtl="1">
              <a:buFont typeface="Wingdings" panose="05000000000000000000" pitchFamily="2" charset="2"/>
              <a:buChar char="ü"/>
            </a:pPr>
            <a:r>
              <a:rPr lang="fa-IR" sz="2400" dirty="0" smtClean="0">
                <a:cs typeface="B Lotus" panose="00000400000000000000" pitchFamily="2" charset="-78"/>
              </a:rPr>
              <a:t>این محرک های فراخوان دارای ویژگی هایی هم چون اینکه باید ساده باشند، به صورت آرام در گام های متوالی ارایه شوند و فراوانی و شدت بیشتری نسبت به دانش آموزان کلاسهای عادی داشته باشند.</a:t>
            </a:r>
          </a:p>
          <a:p>
            <a:pPr algn="just" rtl="1">
              <a:buFont typeface="Wingdings" panose="05000000000000000000" pitchFamily="2" charset="2"/>
              <a:buChar char="ü"/>
            </a:pPr>
            <a:r>
              <a:rPr lang="fa-IR" sz="2400" dirty="0" smtClean="0">
                <a:cs typeface="B Lotus" panose="00000400000000000000" pitchFamily="2" charset="-78"/>
              </a:rPr>
              <a:t>کنترل محرک: </a:t>
            </a:r>
          </a:p>
          <a:p>
            <a:pPr marL="0" indent="0" algn="just" rtl="1">
              <a:buNone/>
            </a:pPr>
            <a:r>
              <a:rPr lang="fa-IR" sz="2400" dirty="0" smtClean="0">
                <a:cs typeface="B Lotus" panose="00000400000000000000" pitchFamily="2" charset="-78"/>
              </a:rPr>
              <a:t>کنترل محرک دلالت دارد بر کاربرد محرک های فراخوان جهت کنترل پاسخها که در آن از تقویت کننده های بیرونی برای فراخوانی پاسخ استفاده نمی شود.</a:t>
            </a:r>
          </a:p>
          <a:p>
            <a:pPr marL="0" indent="0" algn="just" rtl="1">
              <a:buNone/>
            </a:pPr>
            <a:r>
              <a:rPr lang="fa-IR" sz="2400" dirty="0" smtClean="0">
                <a:cs typeface="B Lotus" panose="00000400000000000000" pitchFamily="2" charset="-78"/>
              </a:rPr>
              <a:t>روش های کنترل محرک اساسا با روش های مدیریت وابستگی تفاوت دارند. هدف هر دو کنترل رفتار است اما هر روش از راهکارهای گوناگونی استفاده می کنند در کنترل محرک، هدف دستکاری محرکهای پیش آیند است به نوعی که دانش آموز بتواند براساس آن پاسخ دهد در مقابل مدیریت وابستگی بر دستکاری محرک های پیامد و تأثیر آن بر تغییرات پاسخ در فراگیران تأکید می کند.</a:t>
            </a:r>
            <a:endParaRPr lang="en-US" sz="2400" dirty="0">
              <a:cs typeface="B Lotus" panose="00000400000000000000" pitchFamily="2" charset="-78"/>
            </a:endParaRPr>
          </a:p>
        </p:txBody>
      </p:sp>
    </p:spTree>
    <p:extLst>
      <p:ext uri="{BB962C8B-B14F-4D97-AF65-F5344CB8AC3E}">
        <p14:creationId xmlns:p14="http://schemas.microsoft.com/office/powerpoint/2010/main" val="10490032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21217"/>
            <a:ext cx="8596668" cy="5320145"/>
          </a:xfrm>
        </p:spPr>
        <p:txBody>
          <a:bodyPr>
            <a:normAutofit/>
          </a:bodyPr>
          <a:lstStyle/>
          <a:p>
            <a:pPr algn="just" rtl="1">
              <a:buFont typeface="Wingdings" panose="05000000000000000000" pitchFamily="2" charset="2"/>
              <a:buChar char="v"/>
            </a:pPr>
            <a:r>
              <a:rPr lang="fa-IR" sz="2400" dirty="0" smtClean="0">
                <a:cs typeface="B Lotus" panose="00000400000000000000" pitchFamily="2" charset="-78"/>
              </a:rPr>
              <a:t>محرکهای مورد استفاده در کنترل محرک اغلب از نظر پیچیدگی با هم متفاوتند. گاه این محرکها اشیا یا نشانه های بسیار ساده اند مانند رنگها یا نمادها و یا بسیار پیچیده هستند مثل یک معادله ریاضی. در دیگر موراد این محرکها فرامین، دستورالعملها یا نمایشها را در بر می گیرد. مثل حالات متفاوت چهره و معانی آن</a:t>
            </a:r>
          </a:p>
          <a:p>
            <a:pPr algn="just" rtl="1">
              <a:buFont typeface="Wingdings" panose="05000000000000000000" pitchFamily="2" charset="2"/>
              <a:buChar char="v"/>
            </a:pPr>
            <a:r>
              <a:rPr lang="fa-IR" sz="2400" dirty="0" smtClean="0">
                <a:cs typeface="B Lotus" panose="00000400000000000000" pitchFamily="2" charset="-78"/>
              </a:rPr>
              <a:t>درجات مختلفی از کنترل محرک نیز وجود دارد.در برخی از موارد زمانی که از محرک فراخوان استفاده می شود پاسخ با شدت تمام رخ می دهد. در دیگر موقعیت ها پاسخ با شدت فراوانی کمتری بروز می کند.</a:t>
            </a:r>
          </a:p>
          <a:p>
            <a:pPr algn="just" rtl="1">
              <a:buFont typeface="Wingdings" panose="05000000000000000000" pitchFamily="2" charset="2"/>
              <a:buChar char="v"/>
            </a:pPr>
            <a:r>
              <a:rPr lang="fa-IR" sz="2400" dirty="0" smtClean="0">
                <a:cs typeface="B Lotus" panose="00000400000000000000" pitchFamily="2" charset="-78"/>
              </a:rPr>
              <a:t>کنترل نسبی دلالت بر آن دارد که محرک فراخوان بر میزان رخداد پاسخ ها کنترل کاملی ندارد. زمان و مقدار استفاده از محرک ها بر میزان کنترل آن اثر دارد. مثلا اگر محرک بسیار زیاد ارائه شود توان آن برای فراخوانی پاسخ از دست می رود.</a:t>
            </a:r>
          </a:p>
          <a:p>
            <a:pPr algn="just" rtl="1">
              <a:buFont typeface="Wingdings" panose="05000000000000000000" pitchFamily="2" charset="2"/>
              <a:buChar char="v"/>
            </a:pPr>
            <a:r>
              <a:rPr lang="fa-IR" sz="2400" dirty="0" smtClean="0">
                <a:cs typeface="B Lotus" panose="00000400000000000000" pitchFamily="2" charset="-78"/>
              </a:rPr>
              <a:t>محرک مورد استفاده توسط معلم همیشه یک دستورالعمل نیست در برخی موارد یک لبخند نوعی کلمه می تواند محرکی فراخوان باشد.</a:t>
            </a:r>
            <a:endParaRPr lang="en-US" sz="2400" dirty="0">
              <a:cs typeface="B Lotus" panose="00000400000000000000" pitchFamily="2" charset="-78"/>
            </a:endParaRPr>
          </a:p>
        </p:txBody>
      </p:sp>
    </p:spTree>
    <p:extLst>
      <p:ext uri="{BB962C8B-B14F-4D97-AF65-F5344CB8AC3E}">
        <p14:creationId xmlns:p14="http://schemas.microsoft.com/office/powerpoint/2010/main" val="9657031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908" y="274750"/>
            <a:ext cx="8596668" cy="716924"/>
          </a:xfrm>
        </p:spPr>
        <p:txBody>
          <a:bodyPr/>
          <a:lstStyle/>
          <a:p>
            <a:pPr algn="r" rtl="1"/>
            <a:r>
              <a:rPr lang="fa-IR" dirty="0" smtClean="0">
                <a:cs typeface="B Titr" panose="00000700000000000000" pitchFamily="2" charset="-78"/>
              </a:rPr>
              <a:t>محرک تمیزی و غیر تمیزی</a:t>
            </a:r>
            <a:endParaRPr lang="en-US" dirty="0">
              <a:cs typeface="B Titr" panose="00000700000000000000" pitchFamily="2" charset="-78"/>
            </a:endParaRPr>
          </a:p>
        </p:txBody>
      </p:sp>
      <p:sp>
        <p:nvSpPr>
          <p:cNvPr id="3" name="Content Placeholder 2"/>
          <p:cNvSpPr>
            <a:spLocks noGrp="1"/>
          </p:cNvSpPr>
          <p:nvPr>
            <p:ph idx="1"/>
          </p:nvPr>
        </p:nvSpPr>
        <p:spPr>
          <a:xfrm>
            <a:off x="677334" y="991675"/>
            <a:ext cx="8596668" cy="5049688"/>
          </a:xfrm>
        </p:spPr>
        <p:txBody>
          <a:bodyPr>
            <a:normAutofit lnSpcReduction="10000"/>
          </a:bodyPr>
          <a:lstStyle/>
          <a:p>
            <a:pPr algn="just" rtl="1">
              <a:lnSpc>
                <a:spcPct val="150000"/>
              </a:lnSpc>
            </a:pPr>
            <a:r>
              <a:rPr lang="fa-IR" sz="2400" dirty="0" smtClean="0">
                <a:cs typeface="B Lotus" panose="00000400000000000000" pitchFamily="2" charset="-78"/>
              </a:rPr>
              <a:t>محرک تمیزی: محرکی است که در حضور آن پاسخ تقویت می شود و در نبود آن پاسخ تقویت نمی شود. یک محرک تمیزی نشانه ای است برای تقویتی که در ادامه می آید بدین معنا که دانش آموزان یاد می گیرند در صورتیکه به این نوع محرک پاسخ مناسب دهند تقویت کننده مناسب دریافت می کنند مثلا(معلم می گوید به من نگاه کن) تقویتی که در ادامه می آید لبخند معلم است که به نگاه دانش آموز تعلق می گیرد</a:t>
            </a:r>
          </a:p>
          <a:p>
            <a:pPr algn="just" rtl="1">
              <a:lnSpc>
                <a:spcPct val="150000"/>
              </a:lnSpc>
            </a:pPr>
            <a:r>
              <a:rPr lang="fa-IR" sz="2400" dirty="0" smtClean="0">
                <a:cs typeface="B Lotus" panose="00000400000000000000" pitchFamily="2" charset="-78"/>
              </a:rPr>
              <a:t>محرک غیر تمیزی:محرکی که در حضور آن پاسخ خاصی تقویت نمی شود. در کلاس درس این محرکها در واقع محرکهایی هستند که معلم از دانش آموزان می خواهد که به آنها بی تفاوت باشند.</a:t>
            </a:r>
            <a:r>
              <a:rPr lang="fa-IR" sz="2400" dirty="0">
                <a:cs typeface="B Lotus" panose="00000400000000000000" pitchFamily="2" charset="-78"/>
              </a:rPr>
              <a:t> </a:t>
            </a:r>
            <a:r>
              <a:rPr lang="fa-IR" sz="2400" dirty="0" smtClean="0">
                <a:cs typeface="B Lotus" panose="00000400000000000000" pitchFamily="2" charset="-78"/>
              </a:rPr>
              <a:t>بنابراین اگر محرک غیر تمیزی رخ دهد و دانش آموز به آن پاسخ دهد، معلم آن را تقویت نمی کند.</a:t>
            </a:r>
          </a:p>
          <a:p>
            <a:pPr algn="r" rtl="1"/>
            <a:endParaRPr lang="fa-IR" dirty="0" smtClean="0"/>
          </a:p>
        </p:txBody>
      </p:sp>
    </p:spTree>
    <p:extLst>
      <p:ext uri="{BB962C8B-B14F-4D97-AF65-F5344CB8AC3E}">
        <p14:creationId xmlns:p14="http://schemas.microsoft.com/office/powerpoint/2010/main" val="3465386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1973"/>
            <a:ext cx="8596668" cy="6233374"/>
          </a:xfrm>
        </p:spPr>
        <p:txBody>
          <a:bodyPr>
            <a:normAutofit fontScale="92500" lnSpcReduction="10000"/>
          </a:bodyPr>
          <a:lstStyle/>
          <a:p>
            <a:pPr lvl="0" algn="r" rtl="1">
              <a:buClr>
                <a:srgbClr val="90C226"/>
              </a:buClr>
              <a:buFont typeface="Wingdings" panose="05000000000000000000" pitchFamily="2" charset="2"/>
              <a:buChar char="ü"/>
            </a:pPr>
            <a:r>
              <a:rPr lang="fa-IR" sz="2400" dirty="0">
                <a:solidFill>
                  <a:prstClr val="black">
                    <a:lumMod val="75000"/>
                    <a:lumOff val="25000"/>
                  </a:prstClr>
                </a:solidFill>
                <a:cs typeface="B Lotus" panose="00000400000000000000" pitchFamily="2" charset="-78"/>
              </a:rPr>
              <a:t>رشد ارتباطات مثبت اجتماعی بین دانش آموزان عادی و استثنایی پیامد اجتماعی این فرایند است.</a:t>
            </a:r>
          </a:p>
          <a:p>
            <a:pPr lvl="0" algn="r" rtl="1">
              <a:buClr>
                <a:srgbClr val="90C226"/>
              </a:buClr>
              <a:buFont typeface="Wingdings" panose="05000000000000000000" pitchFamily="2" charset="2"/>
              <a:buChar char="ü"/>
            </a:pPr>
            <a:r>
              <a:rPr lang="fa-IR" sz="2400" dirty="0">
                <a:solidFill>
                  <a:prstClr val="black">
                    <a:lumMod val="75000"/>
                    <a:lumOff val="25000"/>
                  </a:prstClr>
                </a:solidFill>
                <a:cs typeface="B Lotus" panose="00000400000000000000" pitchFamily="2" charset="-78"/>
              </a:rPr>
              <a:t>برنامه های آموزشی مشترک برای دانش آموزان مبتلا به ناتوانی ها و دانش آموزان عادی به مثابه یک اصل و مولفه ضروری در عادی سازی به حساب می آیند.</a:t>
            </a:r>
          </a:p>
          <a:p>
            <a:pPr lvl="0" algn="r" rtl="1">
              <a:buClr>
                <a:srgbClr val="90C226"/>
              </a:buClr>
              <a:buFont typeface="Wingdings" panose="05000000000000000000" pitchFamily="2" charset="2"/>
              <a:buChar char="ü"/>
            </a:pPr>
            <a:r>
              <a:rPr lang="fa-IR" sz="2400" dirty="0">
                <a:solidFill>
                  <a:prstClr val="black">
                    <a:lumMod val="75000"/>
                    <a:lumOff val="25000"/>
                  </a:prstClr>
                </a:solidFill>
                <a:cs typeface="B Lotus" panose="00000400000000000000" pitchFamily="2" charset="-78"/>
              </a:rPr>
              <a:t>جنبه زمانی نیز دلالت دارد بر تغییرپذیری زمانی که دانش آموزان مبتلا به ناتوانی در کلاسهای ادغام شده می گذرانند. برخی از کودکان مبتلا به ناتوانی ها همه روز را در کلاسهای درس معمولی می گذرانند برخی دیگر تنها در بخشی از ساعات درس در این کلاسها جای می گیرند</a:t>
            </a:r>
            <a:r>
              <a:rPr lang="fa-IR" sz="2400" dirty="0" smtClean="0">
                <a:solidFill>
                  <a:prstClr val="black">
                    <a:lumMod val="75000"/>
                    <a:lumOff val="25000"/>
                  </a:prstClr>
                </a:solidFill>
                <a:cs typeface="B Lotus" panose="00000400000000000000" pitchFamily="2" charset="-78"/>
              </a:rPr>
              <a:t>.</a:t>
            </a:r>
          </a:p>
          <a:p>
            <a:pPr algn="r" rtl="1">
              <a:buFont typeface="Wingdings" panose="05000000000000000000" pitchFamily="2" charset="2"/>
              <a:buChar char="ü"/>
            </a:pPr>
            <a:r>
              <a:rPr lang="fa-IR" sz="2400" dirty="0" smtClean="0">
                <a:solidFill>
                  <a:prstClr val="black">
                    <a:lumMod val="75000"/>
                    <a:lumOff val="25000"/>
                  </a:prstClr>
                </a:solidFill>
                <a:cs typeface="B Lotus" panose="00000400000000000000" pitchFamily="2" charset="-78"/>
              </a:rPr>
              <a:t>ملاک مطلوب بازشناسی این دیدگاه این است که دریابیم که همه کودکان مبتلا به ناتوانی ها از برای عادی سازی مناسب نیستند.فرض بر اینکه بسیاری از </a:t>
            </a:r>
            <a:r>
              <a:rPr lang="fa-IR" sz="2400" dirty="0">
                <a:cs typeface="B Lotus" panose="00000400000000000000" pitchFamily="2" charset="-78"/>
              </a:rPr>
              <a:t>رشد ارتباطات مثبت اجتماعی بین دانش آموزان عادی و استثنایی پیامد اجتماعی این فرایند است.</a:t>
            </a:r>
          </a:p>
          <a:p>
            <a:pPr algn="r" rtl="1">
              <a:buFont typeface="Wingdings" panose="05000000000000000000" pitchFamily="2" charset="2"/>
              <a:buChar char="ü"/>
            </a:pPr>
            <a:r>
              <a:rPr lang="fa-IR" sz="2400" dirty="0">
                <a:cs typeface="B Lotus" panose="00000400000000000000" pitchFamily="2" charset="-78"/>
              </a:rPr>
              <a:t>برنامه های آموزشی مشترک برای دانش آموزان مبتلا به ناتوانی ها و دانش آموزان عادی به مثابه یک اصل و مولفه ضروری در عادی سازی به حساب می آیند.</a:t>
            </a:r>
          </a:p>
          <a:p>
            <a:pPr algn="r" rtl="1">
              <a:buFont typeface="Wingdings" panose="05000000000000000000" pitchFamily="2" charset="2"/>
              <a:buChar char="ü"/>
            </a:pPr>
            <a:r>
              <a:rPr lang="fa-IR" sz="2400" dirty="0">
                <a:cs typeface="B Lotus" panose="00000400000000000000" pitchFamily="2" charset="-78"/>
              </a:rPr>
              <a:t>جنبه زمانی نیز دلالت دارد بر تغییرپذیری زمانی که دانش آموزان مبتلا به ناتوانی در کلاسهای ادغام شده می گذرانند. برخی از کودکان مبتلا به ناتوانی ها همه روز را در کلاسهای درس معمولی می گذرانند برخی دیگر تنها در بخشی از ساعات درس در این کلاسها جای می گیرند.</a:t>
            </a:r>
            <a:endParaRPr lang="en-US" sz="2400" dirty="0">
              <a:cs typeface="B Lotus" panose="00000400000000000000" pitchFamily="2" charset="-78"/>
            </a:endParaRPr>
          </a:p>
          <a:p>
            <a:pPr lvl="0" algn="r" rtl="1">
              <a:buClr>
                <a:srgbClr val="90C226"/>
              </a:buClr>
              <a:buFont typeface="Wingdings" panose="05000000000000000000" pitchFamily="2" charset="2"/>
              <a:buChar char="ü"/>
            </a:pPr>
            <a:r>
              <a:rPr lang="fa-IR" sz="2400" dirty="0" smtClean="0">
                <a:solidFill>
                  <a:prstClr val="black">
                    <a:lumMod val="75000"/>
                    <a:lumOff val="25000"/>
                  </a:prstClr>
                </a:solidFill>
                <a:cs typeface="B Lotus" panose="00000400000000000000" pitchFamily="2" charset="-78"/>
              </a:rPr>
              <a:t>فرض بر اینکه بسیاری از کودکان مبتلا به ناتوانی ها از آموزش و پرورش خارج از کلاس عادی بیشتر بهره می برند و لذا نیازی به برنامه های عادی سازی ندارند.</a:t>
            </a:r>
            <a:endParaRPr lang="en-US" sz="2400" dirty="0" smtClean="0">
              <a:solidFill>
                <a:prstClr val="black">
                  <a:lumMod val="75000"/>
                  <a:lumOff val="25000"/>
                </a:prstClr>
              </a:solidFill>
              <a:cs typeface="B Lotus" panose="00000400000000000000" pitchFamily="2" charset="-78"/>
            </a:endParaRPr>
          </a:p>
          <a:p>
            <a:pPr algn="r" rtl="1"/>
            <a:endParaRPr lang="en-US" dirty="0"/>
          </a:p>
        </p:txBody>
      </p:sp>
    </p:spTree>
    <p:extLst>
      <p:ext uri="{BB962C8B-B14F-4D97-AF65-F5344CB8AC3E}">
        <p14:creationId xmlns:p14="http://schemas.microsoft.com/office/powerpoint/2010/main" val="229998188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4597"/>
            <a:ext cx="8596668" cy="819955"/>
          </a:xfrm>
        </p:spPr>
        <p:txBody>
          <a:bodyPr/>
          <a:lstStyle/>
          <a:p>
            <a:pPr algn="ctr" rtl="1"/>
            <a:r>
              <a:rPr lang="fa-IR" dirty="0" smtClean="0">
                <a:cs typeface="B Titr" panose="00000700000000000000" pitchFamily="2" charset="-78"/>
              </a:rPr>
              <a:t>شرطی کردن </a:t>
            </a:r>
            <a:endParaRPr lang="en-US" dirty="0">
              <a:cs typeface="B Titr" panose="00000700000000000000" pitchFamily="2" charset="-78"/>
            </a:endParaRPr>
          </a:p>
        </p:txBody>
      </p:sp>
      <p:sp>
        <p:nvSpPr>
          <p:cNvPr id="3" name="Content Placeholder 2"/>
          <p:cNvSpPr>
            <a:spLocks noGrp="1"/>
          </p:cNvSpPr>
          <p:nvPr>
            <p:ph idx="1"/>
          </p:nvPr>
        </p:nvSpPr>
        <p:spPr>
          <a:xfrm>
            <a:off x="677334" y="824248"/>
            <a:ext cx="8596668" cy="5499279"/>
          </a:xfrm>
        </p:spPr>
        <p:txBody>
          <a:bodyPr>
            <a:normAutofit/>
          </a:bodyPr>
          <a:lstStyle/>
          <a:p>
            <a:pPr algn="just" rtl="1">
              <a:buFont typeface="Wingdings" panose="05000000000000000000" pitchFamily="2" charset="2"/>
              <a:buChar char="v"/>
            </a:pPr>
            <a:r>
              <a:rPr lang="fa-IR" sz="2400" dirty="0" smtClean="0">
                <a:cs typeface="B Lotus" panose="00000400000000000000" pitchFamily="2" charset="-78"/>
              </a:rPr>
              <a:t>شرطی سازی کنشگر(عامل): این نوع شرطی سازی متضمن تقویت پاسخهایی است که در حضور محرکهای خاصی بروز می کند.</a:t>
            </a:r>
          </a:p>
          <a:p>
            <a:pPr algn="just" rtl="1">
              <a:buFont typeface="Wingdings" panose="05000000000000000000" pitchFamily="2" charset="2"/>
              <a:buChar char="v"/>
            </a:pPr>
            <a:r>
              <a:rPr lang="fa-IR" sz="2400" dirty="0" smtClean="0">
                <a:cs typeface="B Lotus" panose="00000400000000000000" pitchFamily="2" charset="-78"/>
              </a:rPr>
              <a:t>شرطی سازی پاسخگر(کلاسیک): این نوع شرطی سازی مستلزم جور کردن دو محرک به گونه ای که پاسخی که با یکی از محرکها پیوند دارد با دیگری نیز پیوند پیدا کند. این نوع شرطی سازی توسط پاولف در آزمایشی که در ارتباط با ترشح بزاق سگ به هنگام غذا دادن کشف کرد. </a:t>
            </a:r>
          </a:p>
          <a:p>
            <a:pPr algn="just" rtl="1">
              <a:buFont typeface="Wingdings" panose="05000000000000000000" pitchFamily="2" charset="2"/>
              <a:buChar char="v"/>
            </a:pPr>
            <a:r>
              <a:rPr lang="fa-IR" sz="2400" dirty="0" smtClean="0">
                <a:cs typeface="B Lotus" panose="00000400000000000000" pitchFamily="2" charset="-78"/>
              </a:rPr>
              <a:t>پاولف به این نتیجه رسید که اگر یک محرک خنثی (مثل صدای سوت) با یک محرک پر توان (مثل غذا) همراه شود و هر دو در یک زمان به حیوان ارایه شوند پس از مدت زمانی ارایه محرک جانشین (صدای سوت) به تنهایی توانایی فراخوانی پاسخی که توسط محرک توانمند فراخوانده می شد (ترشح بزاق) را خواهد داشت.</a:t>
            </a:r>
          </a:p>
          <a:p>
            <a:pPr algn="just" rtl="1">
              <a:buFont typeface="Wingdings" panose="05000000000000000000" pitchFamily="2" charset="2"/>
              <a:buChar char="v"/>
            </a:pPr>
            <a:r>
              <a:rPr lang="fa-IR" sz="2400" dirty="0" smtClean="0">
                <a:cs typeface="B Lotus" panose="00000400000000000000" pitchFamily="2" charset="-78"/>
              </a:rPr>
              <a:t>محرک اصلی(پر توان) را محرک غیر شرطی و پاسخ به این محرک را پاسخ غیر شرطی می نامند. محرک جانشین یا خنثی را محرک شرطی و پاسخ به آن را پاسخ شرطی می نامند.</a:t>
            </a:r>
          </a:p>
          <a:p>
            <a:pPr algn="r" rtl="1">
              <a:buFont typeface="Wingdings" panose="05000000000000000000" pitchFamily="2" charset="2"/>
              <a:buChar char="v"/>
            </a:pPr>
            <a:endParaRPr lang="fa-IR" dirty="0" smtClean="0"/>
          </a:p>
        </p:txBody>
      </p:sp>
    </p:spTree>
    <p:extLst>
      <p:ext uri="{BB962C8B-B14F-4D97-AF65-F5344CB8AC3E}">
        <p14:creationId xmlns:p14="http://schemas.microsoft.com/office/powerpoint/2010/main" val="9802748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5694" y="656824"/>
            <a:ext cx="8596668" cy="5615188"/>
          </a:xfrm>
        </p:spPr>
        <p:txBody>
          <a:bodyPr>
            <a:noAutofit/>
          </a:bodyPr>
          <a:lstStyle/>
          <a:p>
            <a:pPr algn="just" rtl="1">
              <a:buFont typeface="Wingdings" panose="05000000000000000000" pitchFamily="2" charset="2"/>
              <a:buChar char="q"/>
            </a:pPr>
            <a:r>
              <a:rPr lang="fa-IR" sz="2400" dirty="0" smtClean="0">
                <a:cs typeface="B Lotus" panose="00000400000000000000" pitchFamily="2" charset="-78"/>
              </a:rPr>
              <a:t>اصولی که در آموزش کودکان بهنجار به کار می رود عینا در ارتباط با کودکان مبتلا به ناتوانی ها نیز مورد استفاده قرار می گیرد. کودکان مبتلا به ناتوانی درست همانند کودکان عادی قابل شرطی سازی هستند به نظر می رسد شرطی سازی پاسخگر در این موقعیتها بسیار موفق باشد. </a:t>
            </a:r>
          </a:p>
          <a:p>
            <a:pPr algn="just" rtl="1">
              <a:buFont typeface="Wingdings" panose="05000000000000000000" pitchFamily="2" charset="2"/>
              <a:buChar char="q"/>
            </a:pPr>
            <a:r>
              <a:rPr lang="fa-IR" sz="2400" dirty="0" smtClean="0">
                <a:cs typeface="B Lotus" panose="00000400000000000000" pitchFamily="2" charset="-78"/>
              </a:rPr>
              <a:t>به عنوان مثال معلمی را در نظر بگیرید که از عروسک برای کمک به دانش آموزان مبتلا به مشکلات هجی کردن استفاده می کند. معلم به دانش آموزان می گوید که عروسک به عنوان دوست ماست اما گاهی کلمات را غلط می گوید سپس به کودکان گفته می شود که هر گاه عروسک کلمه ای را نادرست ادا کرد دستشان را بالا ببرند. کودکان هر روز 5 دقیقه با عروسک بازی می کنند و از آن ها خواسته می شود خطاهای هجایی را تشخیص دهند در اینجا هجی کردن یک فعالیت عادی است که به اضطراب منتهی نمی شود. در این مثال عروسک با یک فعالیت یادگیری لذت بخش همراه شده است و دانش آموزان با این تجربه شرطی می شوند به گونه ای که در مواقع بعد اگر فهرستی از هجی کردن بدون عروسک نیز به آنها ارایه شود، کودک به این فعالیت پاسخ مثبت می دهد.</a:t>
            </a:r>
            <a:endParaRPr lang="en-US" sz="2400" dirty="0">
              <a:cs typeface="B Lotus" panose="00000400000000000000" pitchFamily="2" charset="-78"/>
            </a:endParaRPr>
          </a:p>
        </p:txBody>
      </p:sp>
    </p:spTree>
    <p:extLst>
      <p:ext uri="{BB962C8B-B14F-4D97-AF65-F5344CB8AC3E}">
        <p14:creationId xmlns:p14="http://schemas.microsoft.com/office/powerpoint/2010/main" val="18743683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55053"/>
            <a:ext cx="8596668" cy="935865"/>
          </a:xfrm>
        </p:spPr>
        <p:txBody>
          <a:bodyPr/>
          <a:lstStyle/>
          <a:p>
            <a:pPr algn="ctr" rtl="1"/>
            <a:r>
              <a:rPr lang="fa-IR" dirty="0" smtClean="0">
                <a:cs typeface="B Titr" panose="00000700000000000000" pitchFamily="2" charset="-78"/>
              </a:rPr>
              <a:t>کنترل محرک در زمینه های پرورش</a:t>
            </a:r>
            <a:endParaRPr lang="en-US" dirty="0">
              <a:cs typeface="B Titr" panose="00000700000000000000" pitchFamily="2" charset="-78"/>
            </a:endParaRPr>
          </a:p>
        </p:txBody>
      </p:sp>
      <p:sp>
        <p:nvSpPr>
          <p:cNvPr id="3" name="Content Placeholder 2"/>
          <p:cNvSpPr>
            <a:spLocks noGrp="1"/>
          </p:cNvSpPr>
          <p:nvPr>
            <p:ph idx="1"/>
          </p:nvPr>
        </p:nvSpPr>
        <p:spPr>
          <a:xfrm>
            <a:off x="677334" y="1390919"/>
            <a:ext cx="8596668" cy="4650444"/>
          </a:xfrm>
        </p:spPr>
        <p:txBody>
          <a:bodyPr>
            <a:normAutofit/>
          </a:bodyPr>
          <a:lstStyle/>
          <a:p>
            <a:pPr marL="0" indent="0" algn="just" rtl="1">
              <a:lnSpc>
                <a:spcPct val="150000"/>
              </a:lnSpc>
              <a:buNone/>
            </a:pPr>
            <a:r>
              <a:rPr lang="fa-IR" sz="2400" dirty="0" smtClean="0">
                <a:cs typeface="B Lotus" panose="00000400000000000000" pitchFamily="2" charset="-78"/>
              </a:rPr>
              <a:t>کنترل محرک چندین کنش اساسی دارد:</a:t>
            </a:r>
          </a:p>
          <a:p>
            <a:pPr marL="0" indent="0" algn="just" rtl="1">
              <a:lnSpc>
                <a:spcPct val="150000"/>
              </a:lnSpc>
              <a:buNone/>
            </a:pPr>
            <a:r>
              <a:rPr lang="fa-IR" sz="2400" dirty="0" smtClean="0">
                <a:cs typeface="B Lotus" panose="00000400000000000000" pitchFamily="2" charset="-78"/>
              </a:rPr>
              <a:t>الف) اول آنکه برای کلیه جنبه های اولیه ضروری است مثلا اگر دانش آموز توان پاسخ به علایم مهم در محیط را نداشته باشد زیان خواهد دید مثل نشانه خطر بر روی تابلوی برق.</a:t>
            </a:r>
          </a:p>
          <a:p>
            <a:pPr marL="0" indent="0" algn="just" rtl="1">
              <a:lnSpc>
                <a:spcPct val="150000"/>
              </a:lnSpc>
              <a:buNone/>
            </a:pPr>
            <a:r>
              <a:rPr lang="fa-IR" sz="2400" dirty="0" smtClean="0">
                <a:cs typeface="B Lotus" panose="00000400000000000000" pitchFamily="2" charset="-78"/>
              </a:rPr>
              <a:t>ب) کنترل محرک وسیله ای برای کسب اطمینان از این است که رفتارهای اساسی در چنان سطحی از تبحر تدریس شده است که برای نام بردن حروف الفبا ضروری است در صورتی که این نمادها به دانش آموز ارایه شود باید بتواند نام آن ها را به زبان بیاورد.</a:t>
            </a:r>
            <a:endParaRPr lang="en-US" sz="2400" dirty="0">
              <a:cs typeface="B Lotus" panose="00000400000000000000" pitchFamily="2" charset="-78"/>
            </a:endParaRPr>
          </a:p>
        </p:txBody>
      </p:sp>
    </p:spTree>
    <p:extLst>
      <p:ext uri="{BB962C8B-B14F-4D97-AF65-F5344CB8AC3E}">
        <p14:creationId xmlns:p14="http://schemas.microsoft.com/office/powerpoint/2010/main" val="31625317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39143"/>
            <a:ext cx="8596668" cy="922986"/>
          </a:xfrm>
        </p:spPr>
        <p:txBody>
          <a:bodyPr/>
          <a:lstStyle/>
          <a:p>
            <a:pPr algn="ctr"/>
            <a:r>
              <a:rPr lang="fa-IR" dirty="0" smtClean="0">
                <a:cs typeface="B Titr" panose="00000700000000000000" pitchFamily="2" charset="-78"/>
              </a:rPr>
              <a:t>رهنمودهایی برای کنترل موثر محرک</a:t>
            </a:r>
            <a:endParaRPr lang="en-US" dirty="0">
              <a:cs typeface="B Titr" panose="00000700000000000000" pitchFamily="2" charset="-78"/>
            </a:endParaRPr>
          </a:p>
        </p:txBody>
      </p:sp>
      <p:sp>
        <p:nvSpPr>
          <p:cNvPr id="3" name="Content Placeholder 2"/>
          <p:cNvSpPr>
            <a:spLocks noGrp="1"/>
          </p:cNvSpPr>
          <p:nvPr>
            <p:ph idx="1"/>
          </p:nvPr>
        </p:nvSpPr>
        <p:spPr>
          <a:xfrm>
            <a:off x="677334" y="1081825"/>
            <a:ext cx="8596668" cy="4959537"/>
          </a:xfrm>
        </p:spPr>
        <p:txBody>
          <a:bodyPr>
            <a:normAutofit fontScale="92500" lnSpcReduction="10000"/>
          </a:bodyPr>
          <a:lstStyle/>
          <a:p>
            <a:pPr marL="0" indent="0" algn="r" rtl="1">
              <a:buNone/>
            </a:pPr>
            <a:r>
              <a:rPr lang="fa-IR" dirty="0" smtClean="0"/>
              <a:t>1) مطمین شوید محرکهای تمیزی از دیگر محرکها کاملا متمایز هستند.</a:t>
            </a:r>
          </a:p>
          <a:p>
            <a:pPr marL="0" indent="0" algn="r" rtl="1">
              <a:buNone/>
            </a:pPr>
            <a:r>
              <a:rPr lang="fa-IR" dirty="0" smtClean="0"/>
              <a:t>2) یک تقویت کننده مطلوب انتخاب کنید. شاید در یک گروه جایزه و یا در گروه دیگر پاداش پته ای پاسخ خوب داده شود.</a:t>
            </a:r>
          </a:p>
          <a:p>
            <a:pPr marL="0" indent="0" algn="r" rtl="1">
              <a:buNone/>
            </a:pPr>
            <a:r>
              <a:rPr lang="fa-IR" dirty="0" smtClean="0"/>
              <a:t>3) تمرین مناسب را ترتیب دهید که متضمن چند مرحله است:</a:t>
            </a:r>
          </a:p>
          <a:p>
            <a:pPr marL="0" indent="0" algn="r" rtl="1">
              <a:buNone/>
            </a:pPr>
            <a:r>
              <a:rPr lang="fa-IR" dirty="0" smtClean="0"/>
              <a:t>الف) محرکهای تمیزی، پاسخ مطلوب و تقویت کننده را مشخص کنید.</a:t>
            </a:r>
          </a:p>
          <a:p>
            <a:pPr marL="0" indent="0" algn="r" rtl="1">
              <a:buNone/>
            </a:pPr>
            <a:r>
              <a:rPr lang="fa-IR" dirty="0" smtClean="0"/>
              <a:t>ب) به محرکهای تمیزی توجه کنید و این کار را به شیوه های مختلف با استفاده از سرنخهای محرک انجام دهید.</a:t>
            </a:r>
          </a:p>
          <a:p>
            <a:pPr marL="0" indent="0" algn="r" rtl="1">
              <a:buNone/>
            </a:pPr>
            <a:r>
              <a:rPr lang="fa-IR" dirty="0" smtClean="0"/>
              <a:t>ج) از کودک بخواهید به محرک پاسخ دهد. در اغلب مواقع پاسخ بلافاصله به محرک بسیار مهم است.</a:t>
            </a:r>
          </a:p>
          <a:p>
            <a:pPr marL="0" indent="0" algn="r" rtl="1">
              <a:buNone/>
            </a:pPr>
            <a:r>
              <a:rPr lang="fa-IR" dirty="0" smtClean="0"/>
              <a:t>د) بلافاصله پاسخ را تقویت کنید.</a:t>
            </a:r>
          </a:p>
          <a:p>
            <a:pPr marL="0" indent="0" algn="r" rtl="1">
              <a:buNone/>
            </a:pPr>
            <a:r>
              <a:rPr lang="fa-IR" dirty="0" smtClean="0"/>
              <a:t>ه) محرک و پیوند بین محرک ها را تا می توانید معنی دار نمایید.</a:t>
            </a:r>
          </a:p>
          <a:p>
            <a:pPr marL="0" indent="0" algn="r" rtl="1">
              <a:buNone/>
            </a:pPr>
            <a:r>
              <a:rPr lang="fa-IR" dirty="0" smtClean="0"/>
              <a:t>4)همه راهنمایی ها و رهنمودها را بطور انتخابی حذف کنید.</a:t>
            </a:r>
          </a:p>
          <a:p>
            <a:pPr marL="0" indent="0" algn="r" rtl="1">
              <a:buNone/>
            </a:pPr>
            <a:r>
              <a:rPr lang="fa-IR" dirty="0" smtClean="0"/>
              <a:t>5) بطور انتخابی تقویت کننده های وابسته را حذف کنید و از محیط تقویت کننده طبیعی را جایگزین آن نمایید.</a:t>
            </a:r>
          </a:p>
          <a:p>
            <a:pPr marL="0" indent="0" algn="r" rtl="1">
              <a:buNone/>
            </a:pPr>
            <a:r>
              <a:rPr lang="fa-IR" dirty="0" smtClean="0"/>
              <a:t>6)برای ارزشیابی از سطح نگهداری رفتار مطلوب برنامه ریزی نمایید.</a:t>
            </a:r>
          </a:p>
        </p:txBody>
      </p:sp>
    </p:spTree>
    <p:extLst>
      <p:ext uri="{BB962C8B-B14F-4D97-AF65-F5344CB8AC3E}">
        <p14:creationId xmlns:p14="http://schemas.microsoft.com/office/powerpoint/2010/main" val="19173676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24" y="0"/>
            <a:ext cx="8596668" cy="1056068"/>
          </a:xfrm>
        </p:spPr>
        <p:txBody>
          <a:bodyPr>
            <a:normAutofit/>
          </a:bodyPr>
          <a:lstStyle/>
          <a:p>
            <a:pPr algn="ctr" rtl="1"/>
            <a:r>
              <a:rPr lang="fa-IR" sz="2800" dirty="0" smtClean="0">
                <a:cs typeface="B Titr" panose="00000700000000000000" pitchFamily="2" charset="-78"/>
              </a:rPr>
              <a:t>برنامه یادگیری آمادگی کوزلف</a:t>
            </a:r>
            <a:endParaRPr lang="en-US" sz="2800" dirty="0">
              <a:cs typeface="B Titr" panose="00000700000000000000" pitchFamily="2" charset="-78"/>
            </a:endParaRPr>
          </a:p>
        </p:txBody>
      </p:sp>
      <p:sp>
        <p:nvSpPr>
          <p:cNvPr id="3" name="Content Placeholder 2"/>
          <p:cNvSpPr>
            <a:spLocks noGrp="1"/>
          </p:cNvSpPr>
          <p:nvPr>
            <p:ph idx="1"/>
          </p:nvPr>
        </p:nvSpPr>
        <p:spPr>
          <a:xfrm>
            <a:off x="561424" y="746975"/>
            <a:ext cx="8672728" cy="5590601"/>
          </a:xfrm>
        </p:spPr>
        <p:txBody>
          <a:bodyPr>
            <a:normAutofit fontScale="92500" lnSpcReduction="20000"/>
          </a:bodyPr>
          <a:lstStyle/>
          <a:p>
            <a:pPr algn="r" rtl="1"/>
            <a:r>
              <a:rPr lang="fa-IR" sz="2400" dirty="0" smtClean="0">
                <a:cs typeface="B Lotus" panose="00000400000000000000" pitchFamily="2" charset="-78"/>
              </a:rPr>
              <a:t>برنامه کوزلف برای آموزش رفتارهای پیشنیاز برای موقعیت های رسمی یادگیری طراحی شده است.</a:t>
            </a:r>
          </a:p>
          <a:p>
            <a:pPr algn="r" rtl="1"/>
            <a:r>
              <a:rPr lang="fa-IR" sz="2400" dirty="0" smtClean="0">
                <a:cs typeface="B Lotus" panose="00000400000000000000" pitchFamily="2" charset="-78"/>
              </a:rPr>
              <a:t>مهارت های آمادگی کوزلف مهارت های اساسی هستند که برای کلیه یادگیرندگان فراگیری آنها ضروری می باشد. این مهارت ها عبارتند از:</a:t>
            </a:r>
          </a:p>
          <a:p>
            <a:pPr marL="0" indent="0" algn="r" rtl="1">
              <a:buNone/>
            </a:pPr>
            <a:r>
              <a:rPr lang="fa-IR" sz="2400" dirty="0" smtClean="0">
                <a:cs typeface="B Lotus" panose="00000400000000000000" pitchFamily="2" charset="-78"/>
              </a:rPr>
              <a:t>-تماس چشمی خودبخودی</a:t>
            </a:r>
          </a:p>
          <a:p>
            <a:pPr marL="0" indent="0" algn="r" rtl="1">
              <a:buNone/>
            </a:pPr>
            <a:r>
              <a:rPr lang="fa-IR" sz="2400" dirty="0" smtClean="0">
                <a:cs typeface="B Lotus" panose="00000400000000000000" pitchFamily="2" charset="-78"/>
              </a:rPr>
              <a:t>-نزدیک شدن به دیگران</a:t>
            </a:r>
          </a:p>
          <a:p>
            <a:pPr algn="r" rtl="1">
              <a:buFontTx/>
              <a:buChar char="-"/>
            </a:pPr>
            <a:r>
              <a:rPr lang="fa-IR" sz="2400" dirty="0" smtClean="0">
                <a:cs typeface="B Lotus" panose="00000400000000000000" pitchFamily="2" charset="-78"/>
              </a:rPr>
              <a:t>تماس چسمی توسط تقاضا و درخواست</a:t>
            </a:r>
          </a:p>
          <a:p>
            <a:pPr algn="r" rtl="1">
              <a:buFontTx/>
              <a:buChar char="-"/>
            </a:pPr>
            <a:r>
              <a:rPr lang="fa-IR" sz="2400" dirty="0" smtClean="0">
                <a:cs typeface="B Lotus" panose="00000400000000000000" pitchFamily="2" charset="-78"/>
              </a:rPr>
              <a:t>-لبخند زدن به دیگران</a:t>
            </a:r>
          </a:p>
          <a:p>
            <a:pPr algn="r" rtl="1">
              <a:buFontTx/>
              <a:buChar char="-"/>
            </a:pPr>
            <a:r>
              <a:rPr lang="fa-IR" sz="2400" dirty="0" smtClean="0">
                <a:cs typeface="B Lotus" panose="00000400000000000000" pitchFamily="2" charset="-78"/>
              </a:rPr>
              <a:t>-همکاری با تقاضا های گفتاری ساده</a:t>
            </a:r>
          </a:p>
          <a:p>
            <a:pPr algn="r" rtl="1">
              <a:buFontTx/>
              <a:buChar char="-"/>
            </a:pPr>
            <a:r>
              <a:rPr lang="fa-IR" sz="2400" dirty="0" smtClean="0">
                <a:cs typeface="B Lotus" panose="00000400000000000000" pitchFamily="2" charset="-78"/>
              </a:rPr>
              <a:t>-پاسخ به قدردانی </a:t>
            </a:r>
          </a:p>
          <a:p>
            <a:pPr algn="r" rtl="1">
              <a:buFontTx/>
              <a:buChar char="-"/>
            </a:pPr>
            <a:r>
              <a:rPr lang="fa-IR" sz="2400" dirty="0" smtClean="0">
                <a:cs typeface="B Lotus" panose="00000400000000000000" pitchFamily="2" charset="-78"/>
              </a:rPr>
              <a:t>-نشستن بر پشت میز برای انجام کار</a:t>
            </a:r>
          </a:p>
          <a:p>
            <a:pPr algn="r" rtl="1">
              <a:buFontTx/>
              <a:buChar char="-"/>
            </a:pPr>
            <a:r>
              <a:rPr lang="fa-IR" sz="2400" dirty="0" smtClean="0">
                <a:cs typeface="B Lotus" panose="00000400000000000000" pitchFamily="2" charset="-78"/>
              </a:rPr>
              <a:t>-تقلید از یک مدل</a:t>
            </a:r>
          </a:p>
          <a:p>
            <a:pPr algn="r" rtl="1">
              <a:buFontTx/>
              <a:buChar char="-"/>
            </a:pPr>
            <a:r>
              <a:rPr lang="fa-IR" sz="2400" dirty="0" smtClean="0">
                <a:cs typeface="B Lotus" panose="00000400000000000000" pitchFamily="2" charset="-78"/>
              </a:rPr>
              <a:t>پاسخ به نام</a:t>
            </a:r>
          </a:p>
          <a:p>
            <a:pPr algn="r" rtl="1">
              <a:buFontTx/>
              <a:buChar char="-"/>
            </a:pPr>
            <a:r>
              <a:rPr lang="fa-IR" sz="2400" dirty="0" smtClean="0">
                <a:cs typeface="B Lotus" panose="00000400000000000000" pitchFamily="2" charset="-78"/>
              </a:rPr>
              <a:t>گوش دادن به دیگران</a:t>
            </a:r>
          </a:p>
          <a:p>
            <a:pPr marL="0" indent="0" algn="r" rtl="1">
              <a:buNone/>
            </a:pPr>
            <a:endParaRPr lang="en-US" sz="2400" dirty="0">
              <a:cs typeface="B Lotus" panose="00000400000000000000" pitchFamily="2" charset="-78"/>
            </a:endParaRPr>
          </a:p>
        </p:txBody>
      </p:sp>
    </p:spTree>
    <p:extLst>
      <p:ext uri="{BB962C8B-B14F-4D97-AF65-F5344CB8AC3E}">
        <p14:creationId xmlns:p14="http://schemas.microsoft.com/office/powerpoint/2010/main" val="394058426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5819" y="563609"/>
            <a:ext cx="8596668" cy="5322036"/>
          </a:xfrm>
        </p:spPr>
        <p:txBody>
          <a:bodyPr>
            <a:normAutofit/>
          </a:bodyPr>
          <a:lstStyle/>
          <a:p>
            <a:pPr algn="just" rtl="1">
              <a:lnSpc>
                <a:spcPct val="150000"/>
              </a:lnSpc>
              <a:buFont typeface="Wingdings" panose="05000000000000000000" pitchFamily="2" charset="2"/>
              <a:buChar char="Ø"/>
            </a:pPr>
            <a:r>
              <a:rPr lang="fa-IR" sz="2400" dirty="0" smtClean="0">
                <a:cs typeface="B Lotus" panose="00000400000000000000" pitchFamily="2" charset="-78"/>
              </a:rPr>
              <a:t>شاید به نظر برسد که انجام این تکالیف آسان است و ادعا شود که همه دانش آموزان بدون مشکل به این اهداف نایل می شوند اما پژوهش های کوزلف ناظر بر امر دیگری است. </a:t>
            </a:r>
          </a:p>
          <a:p>
            <a:pPr algn="just" rtl="1">
              <a:lnSpc>
                <a:spcPct val="150000"/>
              </a:lnSpc>
              <a:buFont typeface="Wingdings" panose="05000000000000000000" pitchFamily="2" charset="2"/>
              <a:buChar char="Ø"/>
            </a:pPr>
            <a:r>
              <a:rPr lang="fa-IR" sz="2400" dirty="0" smtClean="0">
                <a:cs typeface="B Lotus" panose="00000400000000000000" pitchFamily="2" charset="-78"/>
              </a:rPr>
              <a:t>بسیاری از دانش آموزان مبتلا به مشکلات یادگیری این رفتارهای اساسی را در هیچ درجه ای از تبحر کسب نکرده اند آنها از خیره شدن به دیگران اجتناب می کنند، تماس چشمی با همسالانشان ندارند و ...</a:t>
            </a:r>
          </a:p>
          <a:p>
            <a:pPr algn="just" rtl="1">
              <a:lnSpc>
                <a:spcPct val="150000"/>
              </a:lnSpc>
              <a:buFont typeface="Wingdings" panose="05000000000000000000" pitchFamily="2" charset="2"/>
              <a:buChar char="Ø"/>
            </a:pPr>
            <a:r>
              <a:rPr lang="fa-IR" sz="2400" dirty="0" smtClean="0">
                <a:cs typeface="B Lotus" panose="00000400000000000000" pitchFamily="2" charset="-78"/>
              </a:rPr>
              <a:t>سوال مهم این است که یک معلم چگونه می تواند به این اهداف دست یابد؟ یک پاسخ استفاده از کنترل محرک است. معلم باید با رفتارهایی شروع کند که دارای اهمیت بیشتری هستند مانند برقراری تماس چشمی.</a:t>
            </a:r>
            <a:endParaRPr lang="en-US" sz="2400" dirty="0">
              <a:cs typeface="B Lotus" panose="00000400000000000000" pitchFamily="2" charset="-78"/>
            </a:endParaRPr>
          </a:p>
        </p:txBody>
      </p:sp>
    </p:spTree>
    <p:extLst>
      <p:ext uri="{BB962C8B-B14F-4D97-AF65-F5344CB8AC3E}">
        <p14:creationId xmlns:p14="http://schemas.microsoft.com/office/powerpoint/2010/main" val="14707164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788" y="0"/>
            <a:ext cx="8596668" cy="575256"/>
          </a:xfrm>
        </p:spPr>
        <p:txBody>
          <a:bodyPr>
            <a:normAutofit/>
          </a:bodyPr>
          <a:lstStyle/>
          <a:p>
            <a:pPr algn="r" rtl="1"/>
            <a:r>
              <a:rPr lang="fa-IR" sz="2800" dirty="0" smtClean="0">
                <a:cs typeface="B Lotus" panose="00000400000000000000" pitchFamily="2" charset="-78"/>
              </a:rPr>
              <a:t>نکات مهم به هنگام آموزش مهارتهای آمادگی کوزلف</a:t>
            </a:r>
            <a:endParaRPr lang="en-US" sz="2800" dirty="0">
              <a:cs typeface="B Lotus" panose="00000400000000000000" pitchFamily="2" charset="-78"/>
            </a:endParaRPr>
          </a:p>
        </p:txBody>
      </p:sp>
      <p:sp>
        <p:nvSpPr>
          <p:cNvPr id="3" name="Content Placeholder 2"/>
          <p:cNvSpPr>
            <a:spLocks noGrp="1"/>
          </p:cNvSpPr>
          <p:nvPr>
            <p:ph idx="1"/>
          </p:nvPr>
        </p:nvSpPr>
        <p:spPr>
          <a:xfrm>
            <a:off x="677333" y="476518"/>
            <a:ext cx="8724243" cy="6001555"/>
          </a:xfrm>
        </p:spPr>
        <p:txBody>
          <a:bodyPr>
            <a:normAutofit/>
          </a:bodyPr>
          <a:lstStyle/>
          <a:p>
            <a:pPr algn="r" rtl="1"/>
            <a:r>
              <a:rPr lang="fa-IR" sz="2400" dirty="0" smtClean="0">
                <a:cs typeface="B Lotus" panose="00000400000000000000" pitchFamily="2" charset="-78"/>
              </a:rPr>
              <a:t>مطمئن شوید از مهارت هایی که باید تدریس شود درک و فهم روشنی دارید.</a:t>
            </a:r>
          </a:p>
          <a:p>
            <a:pPr algn="r" rtl="1"/>
            <a:r>
              <a:rPr lang="fa-IR" sz="2400" dirty="0" smtClean="0">
                <a:cs typeface="B Lotus" panose="00000400000000000000" pitchFamily="2" charset="-78"/>
              </a:rPr>
              <a:t>مطمئن باشید دانش آموزان از محرک های ویژه ای که در فراخوانی پاسخ ها مورد استفاده قرار می گیرند آگاه هستند</a:t>
            </a:r>
          </a:p>
          <a:p>
            <a:pPr algn="r" rtl="1"/>
            <a:r>
              <a:rPr lang="fa-IR" sz="2400" dirty="0" smtClean="0">
                <a:cs typeface="B Lotus" panose="00000400000000000000" pitchFamily="2" charset="-78"/>
              </a:rPr>
              <a:t>از موقعیت های طبیعی برای آموزش مهارت های آمادگی استفاده نمایید</a:t>
            </a:r>
          </a:p>
          <a:p>
            <a:pPr algn="r" rtl="1"/>
            <a:r>
              <a:rPr lang="fa-IR" sz="2400" dirty="0" smtClean="0">
                <a:cs typeface="B Lotus" panose="00000400000000000000" pitchFamily="2" charset="-78"/>
              </a:rPr>
              <a:t>آموزش را به یک تجربه خالی از اضطراب تبدیل کنید.</a:t>
            </a:r>
          </a:p>
          <a:p>
            <a:pPr algn="r" rtl="1"/>
            <a:r>
              <a:rPr lang="fa-IR" sz="2400" dirty="0" smtClean="0">
                <a:cs typeface="B Lotus" panose="00000400000000000000" pitchFamily="2" charset="-78"/>
              </a:rPr>
              <a:t>هنگامی که رفتارهای مناسب استحکام یافتند تقویت کننده ها را کاهش داده و سپس حذف نمایید.</a:t>
            </a:r>
          </a:p>
          <a:p>
            <a:pPr algn="r" rtl="1"/>
            <a:r>
              <a:rPr lang="fa-IR" sz="2400" dirty="0" smtClean="0">
                <a:cs typeface="B Lotus" panose="00000400000000000000" pitchFamily="2" charset="-78"/>
              </a:rPr>
              <a:t>در صورتی که سطح رفتارهای مطلوب به زیر سطح قابل قبول کاهش پیدا نمود مجددا تقویت کننده ها را ارائه دهید.</a:t>
            </a:r>
            <a:endParaRPr lang="en-US" sz="2400" dirty="0">
              <a:cs typeface="B Lotus" panose="00000400000000000000" pitchFamily="2" charset="-78"/>
            </a:endParaRPr>
          </a:p>
        </p:txBody>
      </p:sp>
    </p:spTree>
    <p:extLst>
      <p:ext uri="{BB962C8B-B14F-4D97-AF65-F5344CB8AC3E}">
        <p14:creationId xmlns:p14="http://schemas.microsoft.com/office/powerpoint/2010/main" val="14827573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94445"/>
            <a:ext cx="8596668" cy="807076"/>
          </a:xfrm>
        </p:spPr>
        <p:txBody>
          <a:bodyPr/>
          <a:lstStyle/>
          <a:p>
            <a:pPr algn="r" rtl="1"/>
            <a:r>
              <a:rPr lang="fa-IR" dirty="0" smtClean="0">
                <a:cs typeface="B Lotus" panose="00000400000000000000" pitchFamily="2" charset="-78"/>
              </a:rPr>
              <a:t>راهکار اندسن وفاست</a:t>
            </a:r>
            <a:endParaRPr lang="en-US" dirty="0">
              <a:cs typeface="B Lotus" panose="00000400000000000000" pitchFamily="2" charset="-78"/>
            </a:endParaRPr>
          </a:p>
        </p:txBody>
      </p:sp>
      <p:sp>
        <p:nvSpPr>
          <p:cNvPr id="3" name="Content Placeholder 2"/>
          <p:cNvSpPr>
            <a:spLocks noGrp="1"/>
          </p:cNvSpPr>
          <p:nvPr>
            <p:ph idx="1"/>
          </p:nvPr>
        </p:nvSpPr>
        <p:spPr>
          <a:xfrm>
            <a:off x="677333" y="618187"/>
            <a:ext cx="8775759" cy="5423176"/>
          </a:xfrm>
        </p:spPr>
        <p:txBody>
          <a:bodyPr>
            <a:normAutofit lnSpcReduction="10000"/>
          </a:bodyPr>
          <a:lstStyle/>
          <a:p>
            <a:pPr algn="r" rtl="1">
              <a:lnSpc>
                <a:spcPct val="150000"/>
              </a:lnSpc>
            </a:pPr>
            <a:r>
              <a:rPr lang="fa-IR" sz="2400" dirty="0" smtClean="0">
                <a:cs typeface="B Lotus" panose="00000400000000000000" pitchFamily="2" charset="-78"/>
              </a:rPr>
              <a:t>اندرسون راهبردی را برای آموزش تشخیص مناسب تدوین نمودکه بر پایه روش کنترل محرک ها است.</a:t>
            </a:r>
          </a:p>
          <a:p>
            <a:pPr marL="0" indent="0" algn="r" rtl="1">
              <a:lnSpc>
                <a:spcPct val="150000"/>
              </a:lnSpc>
              <a:buNone/>
            </a:pPr>
            <a:r>
              <a:rPr lang="fa-IR" sz="2400" dirty="0" smtClean="0">
                <a:cs typeface="B Lotus" panose="00000400000000000000" pitchFamily="2" charset="-78"/>
              </a:rPr>
              <a:t>1. به کودک توجه به محرک های تمیزی را آموزش دهید: مثلا با استفاده از سرنخهای محرک مانند بمن نگاه کن</a:t>
            </a:r>
          </a:p>
          <a:p>
            <a:pPr marL="0" indent="0" algn="r" rtl="1">
              <a:lnSpc>
                <a:spcPct val="150000"/>
              </a:lnSpc>
              <a:buNone/>
            </a:pPr>
            <a:r>
              <a:rPr lang="fa-IR" sz="2400" dirty="0" smtClean="0">
                <a:cs typeface="B Lotus" panose="00000400000000000000" pitchFamily="2" charset="-78"/>
              </a:rPr>
              <a:t>2. از دانش آموز تشخیص محرک های تمیزی از دیگر محرک ها را در مسائل مختلف همانندسازی شده را طلب نمایید: مثلا حرف </a:t>
            </a:r>
            <a:r>
              <a:rPr lang="en-US" sz="2400" dirty="0" smtClean="0">
                <a:cs typeface="B Lotus" panose="00000400000000000000" pitchFamily="2" charset="-78"/>
              </a:rPr>
              <a:t>P</a:t>
            </a:r>
            <a:r>
              <a:rPr lang="fa-IR" sz="2400" dirty="0" smtClean="0">
                <a:cs typeface="B Lotus" panose="00000400000000000000" pitchFamily="2" charset="-78"/>
              </a:rPr>
              <a:t> را بتواند در (</a:t>
            </a:r>
            <a:r>
              <a:rPr lang="en-US" sz="2400" dirty="0" smtClean="0">
                <a:cs typeface="B Lotus" panose="00000400000000000000" pitchFamily="2" charset="-78"/>
              </a:rPr>
              <a:t>P</a:t>
            </a:r>
            <a:r>
              <a:rPr lang="fa-IR" sz="2400" dirty="0" smtClean="0">
                <a:cs typeface="B Lotus" panose="00000400000000000000" pitchFamily="2" charset="-78"/>
              </a:rPr>
              <a:t>) و از </a:t>
            </a:r>
            <a:r>
              <a:rPr lang="en-US" sz="2400" dirty="0" smtClean="0">
                <a:cs typeface="B Lotus" panose="00000400000000000000" pitchFamily="2" charset="-78"/>
              </a:rPr>
              <a:t>g</a:t>
            </a:r>
            <a:r>
              <a:rPr lang="fa-IR" sz="2400" dirty="0" smtClean="0">
                <a:cs typeface="B Lotus" panose="00000400000000000000" pitchFamily="2" charset="-78"/>
              </a:rPr>
              <a:t> تشخیص دهد.</a:t>
            </a:r>
          </a:p>
          <a:p>
            <a:pPr marL="0" indent="0" algn="r" rtl="1">
              <a:lnSpc>
                <a:spcPct val="150000"/>
              </a:lnSpc>
              <a:buNone/>
            </a:pPr>
            <a:r>
              <a:rPr lang="fa-IR" sz="2400" dirty="0" smtClean="0">
                <a:cs typeface="B Lotus" panose="00000400000000000000" pitchFamily="2" charset="-78"/>
              </a:rPr>
              <a:t>3. مسائل همتا شده با مثلا(</a:t>
            </a:r>
            <a:r>
              <a:rPr lang="en-US" sz="2400" dirty="0" smtClean="0">
                <a:cs typeface="B Lotus" panose="00000400000000000000" pitchFamily="2" charset="-78"/>
              </a:rPr>
              <a:t>p</a:t>
            </a:r>
            <a:r>
              <a:rPr lang="fa-IR" sz="2400" dirty="0" smtClean="0">
                <a:cs typeface="B Lotus" panose="00000400000000000000" pitchFamily="2" charset="-78"/>
              </a:rPr>
              <a:t>) فورا ارائه شوند.</a:t>
            </a:r>
          </a:p>
          <a:p>
            <a:pPr marL="0" indent="0" algn="r" rtl="1">
              <a:lnSpc>
                <a:spcPct val="150000"/>
              </a:lnSpc>
              <a:buNone/>
            </a:pPr>
            <a:r>
              <a:rPr lang="fa-IR" sz="2400" dirty="0" smtClean="0">
                <a:cs typeface="B Lotus" panose="00000400000000000000" pitchFamily="2" charset="-78"/>
              </a:rPr>
              <a:t>4. محرک هایی که قبلا ارائه شده اند را در یک نظم مناسب ارائه دهید و بپرسید محرک تمیز کدام است.</a:t>
            </a:r>
          </a:p>
        </p:txBody>
      </p:sp>
    </p:spTree>
    <p:extLst>
      <p:ext uri="{BB962C8B-B14F-4D97-AF65-F5344CB8AC3E}">
        <p14:creationId xmlns:p14="http://schemas.microsoft.com/office/powerpoint/2010/main" val="29281257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484" y="94445"/>
            <a:ext cx="8596668" cy="768439"/>
          </a:xfrm>
        </p:spPr>
        <p:txBody>
          <a:bodyPr/>
          <a:lstStyle/>
          <a:p>
            <a:pPr algn="r" rtl="1"/>
            <a:r>
              <a:rPr lang="fa-IR" dirty="0" smtClean="0">
                <a:cs typeface="B Lotus" panose="00000400000000000000" pitchFamily="2" charset="-78"/>
              </a:rPr>
              <a:t>برنامه </a:t>
            </a:r>
            <a:r>
              <a:rPr lang="fa-IR" dirty="0" smtClean="0">
                <a:cs typeface="B Lotus" panose="00000400000000000000" pitchFamily="2" charset="-78"/>
              </a:rPr>
              <a:t>فرنالد( روش </a:t>
            </a:r>
            <a:r>
              <a:rPr lang="en-US" dirty="0" smtClean="0">
                <a:cs typeface="B Lotus" panose="00000400000000000000" pitchFamily="2" charset="-78"/>
              </a:rPr>
              <a:t>VAKT</a:t>
            </a:r>
            <a:r>
              <a:rPr lang="fa-IR" dirty="0" smtClean="0">
                <a:cs typeface="B Lotus" panose="00000400000000000000" pitchFamily="2" charset="-78"/>
              </a:rPr>
              <a:t>)</a:t>
            </a:r>
            <a:endParaRPr lang="en-US" dirty="0">
              <a:cs typeface="B Lotus" panose="00000400000000000000" pitchFamily="2" charset="-78"/>
            </a:endParaRPr>
          </a:p>
        </p:txBody>
      </p:sp>
      <p:sp>
        <p:nvSpPr>
          <p:cNvPr id="3" name="Content Placeholder 2"/>
          <p:cNvSpPr>
            <a:spLocks noGrp="1"/>
          </p:cNvSpPr>
          <p:nvPr>
            <p:ph idx="1"/>
          </p:nvPr>
        </p:nvSpPr>
        <p:spPr>
          <a:xfrm>
            <a:off x="677333" y="759855"/>
            <a:ext cx="8775759" cy="5281508"/>
          </a:xfrm>
        </p:spPr>
        <p:txBody>
          <a:bodyPr>
            <a:normAutofit/>
          </a:bodyPr>
          <a:lstStyle/>
          <a:p>
            <a:pPr algn="r" rtl="1">
              <a:buFont typeface="Wingdings" panose="05000000000000000000" pitchFamily="2" charset="2"/>
              <a:buChar char="v"/>
            </a:pPr>
            <a:r>
              <a:rPr lang="fa-IR" sz="2400" dirty="0" smtClean="0">
                <a:cs typeface="B Lotus" panose="00000400000000000000" pitchFamily="2" charset="-78"/>
              </a:rPr>
              <a:t>برنامه فرنالد یک روش چندحسی خوانده می شودکه بطور همزمان از دو یا بیشتر حواس دیداری، شنیداری، جنبشی و بساوایی در بحث آموزش استفاده می کند.</a:t>
            </a:r>
          </a:p>
          <a:p>
            <a:pPr algn="r" rtl="1">
              <a:buFont typeface="Wingdings" panose="05000000000000000000" pitchFamily="2" charset="2"/>
              <a:buChar char="v"/>
            </a:pPr>
            <a:r>
              <a:rPr lang="fa-IR" sz="2400" dirty="0" smtClean="0">
                <a:cs typeface="B Lotus" panose="00000400000000000000" pitchFamily="2" charset="-78"/>
              </a:rPr>
              <a:t>بسیاری معتقدند که این روش از آن جهت موثر است که توجه دانش آموز را به ابعاد محرک های درگیر در یادگیری افزایش می دهد.</a:t>
            </a:r>
          </a:p>
          <a:p>
            <a:pPr algn="r" rtl="1">
              <a:buFont typeface="Wingdings" panose="05000000000000000000" pitchFamily="2" charset="2"/>
              <a:buChar char="v"/>
            </a:pPr>
            <a:r>
              <a:rPr lang="fa-IR" sz="2400" dirty="0" smtClean="0">
                <a:cs typeface="B Lotus" panose="00000400000000000000" pitchFamily="2" charset="-78"/>
              </a:rPr>
              <a:t>مهمترین عامل تاثیرگذاری آن منترل محرک ها می باشد که با استفاده از روش هایی دقیق برای ارائه محرک ها تدوین شده است.</a:t>
            </a:r>
          </a:p>
          <a:p>
            <a:pPr algn="r" rtl="1">
              <a:buFont typeface="Wingdings" panose="05000000000000000000" pitchFamily="2" charset="2"/>
              <a:buChar char="v"/>
            </a:pPr>
            <a:r>
              <a:rPr lang="fa-IR" sz="2400" dirty="0" smtClean="0">
                <a:cs typeface="B Lotus" panose="00000400000000000000" pitchFamily="2" charset="-78"/>
              </a:rPr>
              <a:t>برای بکارگیری این روش تقویت نیازی نیست.</a:t>
            </a:r>
          </a:p>
          <a:p>
            <a:pPr algn="r" rtl="1">
              <a:buFont typeface="Wingdings" panose="05000000000000000000" pitchFamily="2" charset="2"/>
              <a:buChar char="v"/>
            </a:pPr>
            <a:r>
              <a:rPr lang="fa-IR" sz="2400" dirty="0" smtClean="0">
                <a:cs typeface="B Lotus" panose="00000400000000000000" pitchFamily="2" charset="-78"/>
              </a:rPr>
              <a:t>فرنالد از این روش بیشتر در آموزش مهارت های خواندن، حجی کردن و ریاضیات استفاده نموده است ولی تاکید او بر استفاده در تمامی زمینه ها است.</a:t>
            </a:r>
          </a:p>
          <a:p>
            <a:pPr algn="r" rtl="1">
              <a:buFont typeface="Wingdings" panose="05000000000000000000" pitchFamily="2" charset="2"/>
              <a:buChar char="v"/>
            </a:pPr>
            <a:r>
              <a:rPr lang="fa-IR" sz="2400" dirty="0" smtClean="0">
                <a:cs typeface="B Lotus" panose="00000400000000000000" pitchFamily="2" charset="-78"/>
              </a:rPr>
              <a:t>این روش متضمن اموزش تک به تم است و در گروه های مختلف سنی می تون بکار برد.</a:t>
            </a:r>
          </a:p>
          <a:p>
            <a:pPr algn="r" rtl="1">
              <a:buFont typeface="Wingdings" panose="05000000000000000000" pitchFamily="2" charset="2"/>
              <a:buChar char="ü"/>
            </a:pPr>
            <a:endParaRPr lang="fa-IR" dirty="0" smtClean="0">
              <a:cs typeface="B Lotus" panose="00000400000000000000" pitchFamily="2" charset="-78"/>
            </a:endParaRPr>
          </a:p>
        </p:txBody>
      </p:sp>
    </p:spTree>
    <p:extLst>
      <p:ext uri="{BB962C8B-B14F-4D97-AF65-F5344CB8AC3E}">
        <p14:creationId xmlns:p14="http://schemas.microsoft.com/office/powerpoint/2010/main" val="18278729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154547"/>
            <a:ext cx="8659849" cy="5886816"/>
          </a:xfrm>
        </p:spPr>
        <p:txBody>
          <a:bodyPr>
            <a:normAutofit lnSpcReduction="10000"/>
          </a:bodyPr>
          <a:lstStyle/>
          <a:p>
            <a:pPr marL="0" indent="0" algn="r" rtl="1">
              <a:buNone/>
            </a:pPr>
            <a:r>
              <a:rPr lang="fa-IR" dirty="0" smtClean="0">
                <a:cs typeface="B Lotus" panose="00000400000000000000" pitchFamily="2" charset="-78"/>
              </a:rPr>
              <a:t>مثال</a:t>
            </a:r>
            <a:r>
              <a:rPr lang="fa-IR" dirty="0" smtClean="0">
                <a:cs typeface="B Lotus" panose="00000400000000000000" pitchFamily="2" charset="-78"/>
                <a:sym typeface="Wingdings" panose="05000000000000000000" pitchFamily="2" charset="2"/>
              </a:rPr>
              <a:t>(برنامه فرنالد):</a:t>
            </a:r>
            <a:endParaRPr lang="fa-IR" dirty="0">
              <a:cs typeface="B Lotus" panose="00000400000000000000" pitchFamily="2" charset="-78"/>
            </a:endParaRPr>
          </a:p>
          <a:p>
            <a:pPr algn="r" rtl="1">
              <a:buFont typeface="Wingdings" panose="05000000000000000000" pitchFamily="2" charset="2"/>
              <a:buChar char="ü"/>
            </a:pPr>
            <a:r>
              <a:rPr lang="fa-IR" dirty="0">
                <a:cs typeface="B Lotus" panose="00000400000000000000" pitchFamily="2" charset="-78"/>
              </a:rPr>
              <a:t>معلم از دانش آموز می خواهد تا متنی را که </a:t>
            </a:r>
            <a:r>
              <a:rPr lang="fa-IR" dirty="0" smtClean="0">
                <a:cs typeface="B Lotus" panose="00000400000000000000" pitchFamily="2" charset="-78"/>
              </a:rPr>
              <a:t>خیلی </a:t>
            </a:r>
            <a:r>
              <a:rPr lang="fa-IR" dirty="0">
                <a:cs typeface="B Lotus" panose="00000400000000000000" pitchFamily="2" charset="-78"/>
              </a:rPr>
              <a:t>دوست دارد با خود به جلسه </a:t>
            </a:r>
            <a:r>
              <a:rPr lang="fa-IR" dirty="0" smtClean="0">
                <a:cs typeface="B Lotus" panose="00000400000000000000" pitchFamily="2" charset="-78"/>
              </a:rPr>
              <a:t>بیاورد</a:t>
            </a:r>
            <a:r>
              <a:rPr lang="fa-IR" dirty="0">
                <a:cs typeface="B Lotus" panose="00000400000000000000" pitchFamily="2" charset="-78"/>
              </a:rPr>
              <a:t>.</a:t>
            </a:r>
          </a:p>
          <a:p>
            <a:pPr algn="r" rtl="1">
              <a:buFont typeface="Wingdings" panose="05000000000000000000" pitchFamily="2" charset="2"/>
              <a:buChar char="ü"/>
            </a:pPr>
            <a:r>
              <a:rPr lang="fa-IR" dirty="0">
                <a:cs typeface="B Lotus" panose="00000400000000000000" pitchFamily="2" charset="-78"/>
              </a:rPr>
              <a:t>معلم از دانش آموز می خواهد تا متنی را با صدای بلدند بخواند و این کار را ادامه دهد تا از او اشتباهی سر زند.</a:t>
            </a:r>
          </a:p>
          <a:p>
            <a:pPr algn="r" rtl="1">
              <a:buFont typeface="Wingdings" panose="05000000000000000000" pitchFamily="2" charset="2"/>
              <a:buChar char="ü"/>
            </a:pPr>
            <a:r>
              <a:rPr lang="fa-IR" dirty="0">
                <a:cs typeface="B Lotus" panose="00000400000000000000" pitchFamily="2" charset="-78"/>
              </a:rPr>
              <a:t>این اشتباه می تواند بخاطر عدم آشنایی کودک با کلمه و یا از لحاظ تلفظ باشد و یا دقت بیشتر از سه ثانیه نیز خطا محسوب می شود.</a:t>
            </a:r>
          </a:p>
          <a:p>
            <a:pPr algn="r" rtl="1">
              <a:buFont typeface="Wingdings" panose="05000000000000000000" pitchFamily="2" charset="2"/>
              <a:buChar char="ü"/>
            </a:pPr>
            <a:r>
              <a:rPr lang="fa-IR" dirty="0">
                <a:cs typeface="B Lotus" panose="00000400000000000000" pitchFamily="2" charset="-78"/>
              </a:rPr>
              <a:t>بهد از بروز خطا خواندن متوقف می شود و خطا گزارش می شود.</a:t>
            </a:r>
          </a:p>
          <a:p>
            <a:pPr algn="r" rtl="1">
              <a:buFont typeface="Wingdings" panose="05000000000000000000" pitchFamily="2" charset="2"/>
              <a:buChar char="ü"/>
            </a:pPr>
            <a:r>
              <a:rPr lang="fa-IR" dirty="0">
                <a:cs typeface="B Lotus" panose="00000400000000000000" pitchFamily="2" charset="-78"/>
              </a:rPr>
              <a:t>معلم </a:t>
            </a:r>
            <a:r>
              <a:rPr lang="fa-IR" dirty="0" smtClean="0">
                <a:cs typeface="B Lotus" panose="00000400000000000000" pitchFamily="2" charset="-78"/>
              </a:rPr>
              <a:t>کلمه </a:t>
            </a:r>
            <a:r>
              <a:rPr lang="fa-IR" dirty="0">
                <a:cs typeface="B Lotus" panose="00000400000000000000" pitchFamily="2" charset="-78"/>
              </a:rPr>
              <a:t>را با حروف درشت بر روی صفحه کاغذ می </a:t>
            </a:r>
            <a:r>
              <a:rPr lang="fa-IR" dirty="0" smtClean="0">
                <a:cs typeface="B Lotus" panose="00000400000000000000" pitchFamily="2" charset="-78"/>
              </a:rPr>
              <a:t>نویسد(ایجاد تمیز بین محرک ها).</a:t>
            </a:r>
          </a:p>
          <a:p>
            <a:pPr algn="r" rtl="1">
              <a:buFont typeface="Wingdings" panose="05000000000000000000" pitchFamily="2" charset="2"/>
              <a:buChar char="ü"/>
            </a:pPr>
            <a:r>
              <a:rPr lang="fa-IR" dirty="0" smtClean="0">
                <a:cs typeface="B Lotus" panose="00000400000000000000" pitchFamily="2" charset="-78"/>
              </a:rPr>
              <a:t>از دانش آموز خواسته می شود تا نوشته معلم را بخواند.</a:t>
            </a:r>
          </a:p>
          <a:p>
            <a:pPr algn="r" rtl="1">
              <a:buFont typeface="Wingdings" panose="05000000000000000000" pitchFamily="2" charset="2"/>
              <a:buChar char="ü"/>
            </a:pPr>
            <a:r>
              <a:rPr lang="fa-IR" dirty="0" smtClean="0">
                <a:cs typeface="B Lotus" panose="00000400000000000000" pitchFamily="2" charset="-78"/>
              </a:rPr>
              <a:t>سپس معلم به کلمه نوشته شده اشاره می کند(معمولا با انگشت) و در همان حال کلمه را می خواند.</a:t>
            </a:r>
          </a:p>
          <a:p>
            <a:pPr algn="r" rtl="1">
              <a:buFont typeface="Wingdings" panose="05000000000000000000" pitchFamily="2" charset="2"/>
              <a:buChar char="ü"/>
            </a:pPr>
            <a:r>
              <a:rPr lang="fa-IR" dirty="0" smtClean="0">
                <a:cs typeface="B Lotus" panose="00000400000000000000" pitchFamily="2" charset="-78"/>
              </a:rPr>
              <a:t>صورت کلمه نوشته شده را با لغات دیگر همتاسازی می کند.</a:t>
            </a:r>
          </a:p>
          <a:p>
            <a:pPr algn="r" rtl="1">
              <a:buFont typeface="Wingdings" panose="05000000000000000000" pitchFamily="2" charset="2"/>
              <a:buChar char="ü"/>
            </a:pPr>
            <a:r>
              <a:rPr lang="fa-IR" dirty="0" smtClean="0">
                <a:cs typeface="B Lotus" panose="00000400000000000000" pitchFamily="2" charset="-78"/>
              </a:rPr>
              <a:t>کلمات به شیوه ای خوانده می شوند که تلفظ می شوند تا دانش آموز با خواندن طبیغی کلمات آشنا شود.</a:t>
            </a:r>
          </a:p>
          <a:p>
            <a:pPr algn="r" rtl="1">
              <a:buFont typeface="Wingdings" panose="05000000000000000000" pitchFamily="2" charset="2"/>
              <a:buChar char="ü"/>
            </a:pPr>
            <a:r>
              <a:rPr lang="fa-IR" dirty="0" smtClean="0">
                <a:cs typeface="B Lotus" panose="00000400000000000000" pitchFamily="2" charset="-78"/>
              </a:rPr>
              <a:t>کلمات با قاعده و بی قاعده نیز با همین روش آموزش داده میشوند.</a:t>
            </a:r>
          </a:p>
          <a:p>
            <a:pPr algn="r" rtl="1">
              <a:buFont typeface="Wingdings" panose="05000000000000000000" pitchFamily="2" charset="2"/>
              <a:buChar char="ü"/>
            </a:pPr>
            <a:r>
              <a:rPr lang="fa-IR" dirty="0" smtClean="0">
                <a:cs typeface="B Lotus" panose="00000400000000000000" pitchFamily="2" charset="-78"/>
              </a:rPr>
              <a:t>سپس از دانش آموز خواسته مس شود همین کار را انجام دهد و کنش معلم را الگو قرار دهد.</a:t>
            </a:r>
          </a:p>
          <a:p>
            <a:pPr algn="r" rtl="1">
              <a:buFont typeface="Wingdings" panose="05000000000000000000" pitchFamily="2" charset="2"/>
              <a:buChar char="ü"/>
            </a:pPr>
            <a:r>
              <a:rPr lang="fa-IR" dirty="0" smtClean="0">
                <a:cs typeface="B Lotus" panose="00000400000000000000" pitchFamily="2" charset="-78"/>
              </a:rPr>
              <a:t>معلم هر حرف را تعریف و به موازات آن هر واج را تلفظ می کند</a:t>
            </a:r>
          </a:p>
          <a:p>
            <a:pPr algn="r" rtl="1">
              <a:buFont typeface="Wingdings" panose="05000000000000000000" pitchFamily="2" charset="2"/>
              <a:buChar char="ü"/>
            </a:pPr>
            <a:r>
              <a:rPr lang="fa-IR" dirty="0" smtClean="0">
                <a:cs typeface="B Lotus" panose="00000400000000000000" pitchFamily="2" charset="-78"/>
              </a:rPr>
              <a:t>در مراحل آغازین آموزش لغات چند ثانیه ای زمان می برد با ادامه این روندبا عادت دانش آموز می توان با سرعت بیشتری این کار را انحام داد.</a:t>
            </a:r>
          </a:p>
          <a:p>
            <a:pPr algn="r" rtl="1">
              <a:buFont typeface="Wingdings" panose="05000000000000000000" pitchFamily="2" charset="2"/>
              <a:buChar char="ü"/>
            </a:pPr>
            <a:endParaRPr lang="fa-IR" dirty="0">
              <a:cs typeface="B Lotus" panose="00000400000000000000" pitchFamily="2" charset="-78"/>
            </a:endParaRPr>
          </a:p>
          <a:p>
            <a:endParaRPr lang="en-US" dirty="0"/>
          </a:p>
        </p:txBody>
      </p:sp>
    </p:spTree>
    <p:extLst>
      <p:ext uri="{BB962C8B-B14F-4D97-AF65-F5344CB8AC3E}">
        <p14:creationId xmlns:p14="http://schemas.microsoft.com/office/powerpoint/2010/main" val="3036845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5"/>
            <a:ext cx="8596668" cy="1320800"/>
          </a:xfrm>
        </p:spPr>
        <p:txBody>
          <a:bodyPr/>
          <a:lstStyle/>
          <a:p>
            <a:pPr algn="r" rtl="1"/>
            <a:r>
              <a:rPr lang="fa-IR" dirty="0" smtClean="0">
                <a:cs typeface="B Homa" panose="00000400000000000000" pitchFamily="2" charset="-78"/>
              </a:rPr>
              <a:t>اصل محیط با حداقل محدودیت</a:t>
            </a:r>
            <a:endParaRPr lang="en-US" dirty="0">
              <a:cs typeface="B Homa" panose="00000400000000000000" pitchFamily="2" charset="-78"/>
            </a:endParaRPr>
          </a:p>
        </p:txBody>
      </p:sp>
      <p:sp>
        <p:nvSpPr>
          <p:cNvPr id="3" name="Content Placeholder 2"/>
          <p:cNvSpPr>
            <a:spLocks noGrp="1"/>
          </p:cNvSpPr>
          <p:nvPr>
            <p:ph idx="1"/>
          </p:nvPr>
        </p:nvSpPr>
        <p:spPr>
          <a:xfrm>
            <a:off x="677334" y="1004553"/>
            <a:ext cx="8596668" cy="5036810"/>
          </a:xfrm>
        </p:spPr>
        <p:txBody>
          <a:bodyPr>
            <a:noAutofit/>
          </a:bodyPr>
          <a:lstStyle/>
          <a:p>
            <a:pPr marL="0" indent="0" algn="just" rtl="1">
              <a:buNone/>
            </a:pPr>
            <a:r>
              <a:rPr lang="fa-IR" sz="2400" dirty="0" smtClean="0">
                <a:cs typeface="B Lotus" panose="00000400000000000000" pitchFamily="2" charset="-78"/>
              </a:rPr>
              <a:t>مفهوم عادی سازی نکات مشترک بسیاری با </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 دارد. دو اصطلاح به مسایل مشابهی می پردازند ولی بر جنبه های متفاوتی از کارگماری و تدارک خدمات تأکید می ورزند.</a:t>
            </a:r>
          </a:p>
          <a:p>
            <a:pPr algn="just" rtl="1">
              <a:buFont typeface="Wingdings" panose="05000000000000000000" pitchFamily="2" charset="2"/>
              <a:buChar char="q"/>
            </a:pPr>
            <a:r>
              <a:rPr lang="fa-IR" sz="2400" dirty="0" smtClean="0">
                <a:cs typeface="B Lotus" panose="00000400000000000000" pitchFamily="2" charset="-78"/>
              </a:rPr>
              <a:t>تعریف </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a:t>
            </a:r>
          </a:p>
          <a:p>
            <a:pPr marL="0" indent="0" algn="just" rtl="1">
              <a:buNone/>
            </a:pPr>
            <a:r>
              <a:rPr lang="fa-IR" sz="2400" dirty="0" smtClean="0">
                <a:cs typeface="B Lotus" panose="00000400000000000000" pitchFamily="2" charset="-78"/>
              </a:rPr>
              <a:t>کودکان باید در یک محیط با </a:t>
            </a:r>
            <a:r>
              <a:rPr lang="fa-IR" sz="2400" dirty="0">
                <a:cs typeface="B Lotus" panose="00000400000000000000" pitchFamily="2" charset="-78"/>
              </a:rPr>
              <a:t>حداقل </a:t>
            </a:r>
            <a:r>
              <a:rPr lang="fa-IR" sz="2400" dirty="0" smtClean="0">
                <a:cs typeface="B Lotus" panose="00000400000000000000" pitchFamily="2" charset="-78"/>
              </a:rPr>
              <a:t>محدودیت از آموزش برخوردار شوند به گونه ای که نیازهای تربیتی و دیگر نیازهایشان به طور رضایتمندی برآورده شود.</a:t>
            </a:r>
          </a:p>
          <a:p>
            <a:pPr marL="0" indent="0" algn="just" rtl="1">
              <a:buNone/>
            </a:pPr>
            <a:r>
              <a:rPr lang="fa-IR" sz="2400" dirty="0" smtClean="0">
                <a:cs typeface="B Lotus" panose="00000400000000000000" pitchFamily="2" charset="-78"/>
              </a:rPr>
              <a:t>این مفهوم مدعی است که کودکان استثنایی طیف وسیعی از نیازهای تربیتی ویژه دارند که از جهت شدت بسیار متفاوت اند یعنی پیوستاری از موقعیتهای تربیتی وجود دارد که ممکن است کودکان استثنایی باید همراه با کودکان عادی تحت آموزش و پرورش قرار گیرند.</a:t>
            </a:r>
          </a:p>
          <a:p>
            <a:pPr marL="0" indent="0" algn="just" rtl="1">
              <a:buNone/>
            </a:pPr>
            <a:r>
              <a:rPr lang="fa-IR" sz="2400" dirty="0" smtClean="0">
                <a:cs typeface="B Lotus" panose="00000400000000000000" pitchFamily="2" charset="-78"/>
              </a:rPr>
              <a:t>در واقع کلاسهای ویژه، تحصیل جدا، یا طرد کودک استثنایی از آموزش و پرورش با کودکان عادی تنها زمانی رواست که شدت نیازهای آموزشی کودک و دیگر نیازهای مربوطه چنان باشند که در محیطی که کودکان عادی وجود دارند، برآورده نشوند. </a:t>
            </a:r>
            <a:endParaRPr lang="en-US" sz="2400" dirty="0">
              <a:cs typeface="B Lotus" panose="00000400000000000000" pitchFamily="2" charset="-78"/>
            </a:endParaRPr>
          </a:p>
        </p:txBody>
      </p:sp>
    </p:spTree>
    <p:extLst>
      <p:ext uri="{BB962C8B-B14F-4D97-AF65-F5344CB8AC3E}">
        <p14:creationId xmlns:p14="http://schemas.microsoft.com/office/powerpoint/2010/main" val="4932548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80305"/>
            <a:ext cx="8569697" cy="5861058"/>
          </a:xfrm>
        </p:spPr>
        <p:txBody>
          <a:bodyPr/>
          <a:lstStyle/>
          <a:p>
            <a:pPr algn="r" rtl="1"/>
            <a:r>
              <a:rPr lang="fa-IR" dirty="0" smtClean="0"/>
              <a:t>تکلیف شماره 4.</a:t>
            </a:r>
          </a:p>
          <a:p>
            <a:pPr algn="r" rtl="1"/>
            <a:r>
              <a:rPr lang="fa-IR" dirty="0" smtClean="0">
                <a:cs typeface="B Lotus" panose="00000400000000000000" pitchFamily="2" charset="-78"/>
              </a:rPr>
              <a:t>لطفا کاربست برنامه </a:t>
            </a:r>
            <a:r>
              <a:rPr lang="fa-IR" dirty="0">
                <a:cs typeface="B Lotus" panose="00000400000000000000" pitchFamily="2" charset="-78"/>
              </a:rPr>
              <a:t>فرنالد( روش </a:t>
            </a:r>
            <a:r>
              <a:rPr lang="en-US" dirty="0">
                <a:cs typeface="B Lotus" panose="00000400000000000000" pitchFamily="2" charset="-78"/>
              </a:rPr>
              <a:t>VAKT</a:t>
            </a:r>
            <a:r>
              <a:rPr lang="fa-IR" dirty="0" smtClean="0">
                <a:cs typeface="B Lotus" panose="00000400000000000000" pitchFamily="2" charset="-78"/>
              </a:rPr>
              <a:t>) را بصورت عینی با ذکر یک مثال و مشخص کردن محرک های تمیز و محرک های فراخوان و ... بر اساس روش </a:t>
            </a:r>
            <a:r>
              <a:rPr lang="fa-IR" dirty="0">
                <a:cs typeface="B Lotus" panose="00000400000000000000" pitchFamily="2" charset="-78"/>
              </a:rPr>
              <a:t>برنامه فرنالد( روش </a:t>
            </a:r>
            <a:r>
              <a:rPr lang="en-US" dirty="0">
                <a:cs typeface="B Lotus" panose="00000400000000000000" pitchFamily="2" charset="-78"/>
              </a:rPr>
              <a:t>VAKT</a:t>
            </a:r>
            <a:r>
              <a:rPr lang="fa-IR" dirty="0" smtClean="0">
                <a:cs typeface="B Lotus" panose="00000400000000000000" pitchFamily="2" charset="-78"/>
              </a:rPr>
              <a:t>) بنویسید.</a:t>
            </a:r>
            <a:endParaRPr lang="en-US" dirty="0">
              <a:cs typeface="B Lotus" panose="00000400000000000000" pitchFamily="2" charset="-78"/>
            </a:endParaRPr>
          </a:p>
        </p:txBody>
      </p:sp>
    </p:spTree>
    <p:extLst>
      <p:ext uri="{BB962C8B-B14F-4D97-AF65-F5344CB8AC3E}">
        <p14:creationId xmlns:p14="http://schemas.microsoft.com/office/powerpoint/2010/main" val="320204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1973"/>
            <a:ext cx="8596668" cy="5719390"/>
          </a:xfrm>
        </p:spPr>
        <p:txBody>
          <a:bodyPr>
            <a:normAutofit/>
          </a:bodyPr>
          <a:lstStyle/>
          <a:p>
            <a:pPr marL="0" indent="0" algn="just" rtl="1">
              <a:buNone/>
            </a:pPr>
            <a:r>
              <a:rPr lang="fa-IR" sz="2400" dirty="0" smtClean="0">
                <a:cs typeface="B Lotus" panose="00000400000000000000" pitchFamily="2" charset="-78"/>
              </a:rPr>
              <a:t>باچراچ مدعی است که مفهوم اصل </a:t>
            </a:r>
            <a:r>
              <a:rPr lang="fa-IR" sz="2400" dirty="0">
                <a:cs typeface="B Lotus" panose="00000400000000000000" pitchFamily="2" charset="-78"/>
              </a:rPr>
              <a:t>محیط با حداقل </a:t>
            </a:r>
            <a:r>
              <a:rPr lang="fa-IR" sz="2400" dirty="0" smtClean="0">
                <a:cs typeface="B Lotus" panose="00000400000000000000" pitchFamily="2" charset="-78"/>
              </a:rPr>
              <a:t>محدودیت یک ملاک نسبی است بدین معنا که مفهوم اصل </a:t>
            </a:r>
            <a:r>
              <a:rPr lang="fa-IR" sz="2400" dirty="0">
                <a:cs typeface="B Lotus" panose="00000400000000000000" pitchFamily="2" charset="-78"/>
              </a:rPr>
              <a:t>محیط با حداقل </a:t>
            </a:r>
            <a:r>
              <a:rPr lang="fa-IR" sz="2400" dirty="0" smtClean="0">
                <a:cs typeface="B Lotus" panose="00000400000000000000" pitchFamily="2" charset="-78"/>
              </a:rPr>
              <a:t>محدودیت ناظر بر محدودیتهای ثابت یا برنامه ریزی یک شکل در تدارک خدمات و منابع برای کودکان استثنایی ناتوان نیست.</a:t>
            </a:r>
          </a:p>
          <a:p>
            <a:pPr marL="0" indent="0" algn="just" rtl="1">
              <a:buNone/>
            </a:pPr>
            <a:r>
              <a:rPr lang="fa-IR" sz="2400" dirty="0" smtClean="0">
                <a:cs typeface="B Lotus" panose="00000400000000000000" pitchFamily="2" charset="-78"/>
              </a:rPr>
              <a:t>ارایه خدمات بسته به سطح کارگزاری و نیازهای تربیتی کودکان ناتوان و عوامل فیزیکی و اجتماعی محیط تغییر می کند.</a:t>
            </a:r>
          </a:p>
          <a:p>
            <a:pPr marL="0" indent="0" algn="just" rtl="1">
              <a:buNone/>
            </a:pPr>
            <a:r>
              <a:rPr lang="fa-IR" sz="2400" dirty="0" smtClean="0">
                <a:cs typeface="B Lotus" panose="00000400000000000000" pitchFamily="2" charset="-78"/>
              </a:rPr>
              <a:t>مفهوم دلالت دارد بر منابع خانه، مدرسه و اجتماع که باید در داوریهای مربوط به ارایه خدمات و سطوح ادغام مدنظر قرار گیرند.</a:t>
            </a:r>
          </a:p>
          <a:p>
            <a:pPr marL="0" indent="0" algn="just" rtl="1">
              <a:buNone/>
            </a:pPr>
            <a:r>
              <a:rPr lang="fa-IR" sz="2400" dirty="0" smtClean="0">
                <a:cs typeface="B Lotus" panose="00000400000000000000" pitchFamily="2" charset="-78"/>
              </a:rPr>
              <a:t>برای یک کودک مبتلا به ناتوانی های عمیق که نیاز به مراقبت پزشکی همیشگی دارد</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 موسسه یا بیمارستان است، برای دانش آموز با ناتوانی هوشی خفیف که در یک محیط حمایتی زندگی می کند</a:t>
            </a:r>
            <a:r>
              <a:rPr lang="fa-IR" sz="2400" dirty="0">
                <a:cs typeface="B Lotus" panose="00000400000000000000" pitchFamily="2" charset="-78"/>
              </a:rPr>
              <a:t>اصل محیط با حداقل </a:t>
            </a:r>
            <a:r>
              <a:rPr lang="fa-IR" sz="2400" dirty="0" smtClean="0">
                <a:cs typeface="B Lotus" panose="00000400000000000000" pitchFamily="2" charset="-78"/>
              </a:rPr>
              <a:t>محدودیت، به احتمال زیاد یک کلاس عادی در مدارس محلی به همراه حمایت والدین و معلمان است.</a:t>
            </a:r>
          </a:p>
          <a:p>
            <a:pPr marL="0" indent="0" algn="just" rtl="1">
              <a:buNone/>
            </a:pPr>
            <a:r>
              <a:rPr lang="fa-IR" sz="2400" dirty="0" smtClean="0">
                <a:cs typeface="B Lotus" panose="00000400000000000000" pitchFamily="2" charset="-78"/>
              </a:rPr>
              <a:t>در این مدل برخی والدین شاید خواهان ادغام کودکان خود در مدارس عادی نباشند و لذا معارضه ای با حق آنها در مورد نگهداری کودکان در موقعیت های جداگانه ندارد.</a:t>
            </a:r>
          </a:p>
          <a:p>
            <a:pPr marL="0" indent="0" algn="r" rtl="1">
              <a:buNone/>
            </a:pPr>
            <a:endParaRPr lang="en-US" dirty="0"/>
          </a:p>
        </p:txBody>
      </p:sp>
    </p:spTree>
    <p:extLst>
      <p:ext uri="{BB962C8B-B14F-4D97-AF65-F5344CB8AC3E}">
        <p14:creationId xmlns:p14="http://schemas.microsoft.com/office/powerpoint/2010/main" val="3626707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002" y="184597"/>
            <a:ext cx="8596668" cy="716924"/>
          </a:xfrm>
        </p:spPr>
        <p:txBody>
          <a:bodyPr/>
          <a:lstStyle/>
          <a:p>
            <a:pPr algn="r" rtl="1"/>
            <a:r>
              <a:rPr lang="fa-IR" dirty="0" smtClean="0">
                <a:solidFill>
                  <a:srgbClr val="90C226"/>
                </a:solidFill>
                <a:cs typeface="B Homa" panose="00000400000000000000" pitchFamily="2" charset="-78"/>
              </a:rPr>
              <a:t>پنج اصل تلفیق </a:t>
            </a:r>
            <a:r>
              <a:rPr lang="fa-IR" dirty="0">
                <a:solidFill>
                  <a:srgbClr val="90C226"/>
                </a:solidFill>
                <a:cs typeface="B Homa" panose="00000400000000000000" pitchFamily="2" charset="-78"/>
              </a:rPr>
              <a:t>سازی</a:t>
            </a:r>
            <a:endParaRPr lang="en-US" dirty="0"/>
          </a:p>
        </p:txBody>
      </p:sp>
      <p:sp>
        <p:nvSpPr>
          <p:cNvPr id="3" name="Content Placeholder 2"/>
          <p:cNvSpPr>
            <a:spLocks noGrp="1"/>
          </p:cNvSpPr>
          <p:nvPr>
            <p:ph idx="1"/>
          </p:nvPr>
        </p:nvSpPr>
        <p:spPr>
          <a:xfrm>
            <a:off x="677333" y="901521"/>
            <a:ext cx="8738337" cy="5139841"/>
          </a:xfrm>
        </p:spPr>
        <p:txBody>
          <a:bodyPr/>
          <a:lstStyle/>
          <a:p>
            <a:pPr algn="r" rtl="1">
              <a:lnSpc>
                <a:spcPct val="150000"/>
              </a:lnSpc>
              <a:buFont typeface="Wingdings" panose="05000000000000000000" pitchFamily="2" charset="2"/>
              <a:buChar char="q"/>
            </a:pPr>
            <a:r>
              <a:rPr lang="fa-IR" sz="2400" dirty="0" smtClean="0">
                <a:cs typeface="B Lotus" panose="00000400000000000000" pitchFamily="2" charset="-78"/>
              </a:rPr>
              <a:t>1) هر کودک حق بهره مندی از آموزش و پرورش در یک مدرسه معمولی دارد.</a:t>
            </a:r>
          </a:p>
          <a:p>
            <a:pPr algn="r" rtl="1">
              <a:lnSpc>
                <a:spcPct val="150000"/>
              </a:lnSpc>
              <a:buFont typeface="Wingdings" panose="05000000000000000000" pitchFamily="2" charset="2"/>
              <a:buChar char="q"/>
            </a:pPr>
            <a:r>
              <a:rPr lang="fa-IR" sz="2400" dirty="0" smtClean="0">
                <a:cs typeface="B Lotus" panose="00000400000000000000" pitchFamily="2" charset="-78"/>
              </a:rPr>
              <a:t>2) دانش آموزان نباید در گروههای مختلف ناتوانی دسته بندی شوند.</a:t>
            </a:r>
          </a:p>
          <a:p>
            <a:pPr algn="r" rtl="1">
              <a:lnSpc>
                <a:spcPct val="150000"/>
              </a:lnSpc>
              <a:buFont typeface="Wingdings" panose="05000000000000000000" pitchFamily="2" charset="2"/>
              <a:buChar char="q"/>
            </a:pPr>
            <a:r>
              <a:rPr lang="fa-IR" sz="2400" dirty="0" smtClean="0">
                <a:cs typeface="B Lotus" panose="00000400000000000000" pitchFamily="2" charset="-78"/>
              </a:rPr>
              <a:t>3) منابع و خدمات ارایه شده بایستی مدرسه مدار باشد.</a:t>
            </a:r>
          </a:p>
          <a:p>
            <a:pPr algn="r" rtl="1">
              <a:lnSpc>
                <a:spcPct val="150000"/>
              </a:lnSpc>
              <a:buFont typeface="Wingdings" panose="05000000000000000000" pitchFamily="2" charset="2"/>
              <a:buChar char="q"/>
            </a:pPr>
            <a:r>
              <a:rPr lang="fa-IR" sz="2400" dirty="0" smtClean="0">
                <a:cs typeface="B Lotus" panose="00000400000000000000" pitchFamily="2" charset="-78"/>
              </a:rPr>
              <a:t>4) تصمیم گیری ها باید جمعی بوده و اطلاعات برابر از همه کسانی که در بهزیستی کودک سهیم هستند اخذ گردد.</a:t>
            </a:r>
          </a:p>
          <a:p>
            <a:pPr algn="r" rtl="1">
              <a:lnSpc>
                <a:spcPct val="150000"/>
              </a:lnSpc>
              <a:buFont typeface="Wingdings" panose="05000000000000000000" pitchFamily="2" charset="2"/>
              <a:buChar char="q"/>
            </a:pPr>
            <a:r>
              <a:rPr lang="fa-IR" sz="2400" dirty="0" smtClean="0">
                <a:cs typeface="B Lotus" panose="00000400000000000000" pitchFamily="2" charset="-78"/>
              </a:rPr>
              <a:t>5) همه کودکان می توانند بیاموزند و آموزش قرار گیرند.</a:t>
            </a:r>
          </a:p>
          <a:p>
            <a:pPr marL="0" indent="0" algn="r" rtl="1">
              <a:buNone/>
            </a:pPr>
            <a:r>
              <a:rPr lang="fa-IR" dirty="0" smtClean="0"/>
              <a:t>  </a:t>
            </a:r>
            <a:endParaRPr lang="en-US" dirty="0"/>
          </a:p>
        </p:txBody>
      </p:sp>
    </p:spTree>
    <p:extLst>
      <p:ext uri="{BB962C8B-B14F-4D97-AF65-F5344CB8AC3E}">
        <p14:creationId xmlns:p14="http://schemas.microsoft.com/office/powerpoint/2010/main" val="32001114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178</TotalTime>
  <Words>8989</Words>
  <Application>Microsoft Office PowerPoint</Application>
  <PresentationFormat>Widescreen</PresentationFormat>
  <Paragraphs>391</Paragraphs>
  <Slides>70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70</vt:i4>
      </vt:variant>
    </vt:vector>
  </HeadingPairs>
  <TitlesOfParts>
    <vt:vector size="79" baseType="lpstr">
      <vt:lpstr>Arial</vt:lpstr>
      <vt:lpstr>B Homa</vt:lpstr>
      <vt:lpstr>B Lotus</vt:lpstr>
      <vt:lpstr>B Titr</vt:lpstr>
      <vt:lpstr>Tahoma</vt:lpstr>
      <vt:lpstr>Trebuchet MS</vt:lpstr>
      <vt:lpstr>Wingdings</vt:lpstr>
      <vt:lpstr>Wingdings 3</vt:lpstr>
      <vt:lpstr>Facet</vt:lpstr>
      <vt:lpstr>آموزش و پرورش فراگیر(2)</vt:lpstr>
      <vt:lpstr>PowerPoint Presentation</vt:lpstr>
      <vt:lpstr>فصل دوم:تلفیق سازی</vt:lpstr>
      <vt:lpstr>بهنجارسازی چیست؟</vt:lpstr>
      <vt:lpstr>عادی سازی چیست؟</vt:lpstr>
      <vt:lpstr>PowerPoint Presentation</vt:lpstr>
      <vt:lpstr>اصل محیط با حداقل محدودیت</vt:lpstr>
      <vt:lpstr>PowerPoint Presentation</vt:lpstr>
      <vt:lpstr>پنج اصل تلفیق سازی</vt:lpstr>
      <vt:lpstr>مفاهیم تلفیق سازی</vt:lpstr>
      <vt:lpstr>انواع تلفیق سازی</vt:lpstr>
      <vt:lpstr>PowerPoint Presentation</vt:lpstr>
      <vt:lpstr>سه نکته مهم  در ارتباط با تلفیق سازی و اصطلاحات وابسته عادی سازی و بهنجارسازی </vt:lpstr>
      <vt:lpstr>PowerPoint Presentation</vt:lpstr>
      <vt:lpstr>PowerPoint Presentation</vt:lpstr>
      <vt:lpstr>اثرات تلفیق سازی</vt:lpstr>
      <vt:lpstr>اثرات جداسازی</vt:lpstr>
      <vt:lpstr>PowerPoint Presentation</vt:lpstr>
      <vt:lpstr>آموزش و پرورش فراگیر(2)</vt:lpstr>
      <vt:lpstr>فصل سوم:تحلیل رفتار (ارزیابی رفتار)</vt:lpstr>
      <vt:lpstr>PowerPoint Presentation</vt:lpstr>
      <vt:lpstr>PowerPoint Presentation</vt:lpstr>
      <vt:lpstr>نکات مهم</vt:lpstr>
      <vt:lpstr>مراحل روش های تحلیل رفتار</vt:lpstr>
      <vt:lpstr>PowerPoint Presentation</vt:lpstr>
      <vt:lpstr>روش های تحلیل رفتار</vt:lpstr>
      <vt:lpstr>PowerPoint Presentation</vt:lpstr>
      <vt:lpstr>انواع تحلیل تکلیف</vt:lpstr>
      <vt:lpstr>PowerPoint Presentation</vt:lpstr>
      <vt:lpstr>روش های تحلیل تکلیف            </vt:lpstr>
      <vt:lpstr>روش آموزش دقت:</vt:lpstr>
      <vt:lpstr>اصول راهنمای دقت آموزی</vt:lpstr>
      <vt:lpstr>کاربست روش دقت آموزی</vt:lpstr>
      <vt:lpstr>PowerPoint Presentation</vt:lpstr>
      <vt:lpstr>ارزشیابی برنامه - پایه</vt:lpstr>
      <vt:lpstr>آموزش داده پایه(سومین تکنیک تحلیل رفتار)</vt:lpstr>
      <vt:lpstr>PowerPoint Presentation</vt:lpstr>
      <vt:lpstr>آموزش و پرورش فراگیر(2)</vt:lpstr>
      <vt:lpstr>فصل چهارم: مدیریت وابستگی های تقویت</vt:lpstr>
      <vt:lpstr>PowerPoint Presentation</vt:lpstr>
      <vt:lpstr>PowerPoint Presentation</vt:lpstr>
      <vt:lpstr>PowerPoint Presentation</vt:lpstr>
      <vt:lpstr>پج نوع تنبیه که در موقعیت های تحصیلی استفاده می شود</vt:lpstr>
      <vt:lpstr>PowerPoint Presentation</vt:lpstr>
      <vt:lpstr>مراحل کاربرد اصول مدیریت وابستگی در موقعیت مدرسه</vt:lpstr>
      <vt:lpstr>روش های متداول در برنامه های مدیریت وابستگی</vt:lpstr>
      <vt:lpstr>PowerPoint Presentation</vt:lpstr>
      <vt:lpstr>PowerPoint Presentation</vt:lpstr>
      <vt:lpstr>PowerPoint Presentation</vt:lpstr>
      <vt:lpstr>PowerPoint Presentation</vt:lpstr>
      <vt:lpstr>PowerPoint Presentation</vt:lpstr>
      <vt:lpstr>PowerPoint Presentation</vt:lpstr>
      <vt:lpstr>استفاده از مدیریت وابستگی در موقعیت های ادغامی</vt:lpstr>
      <vt:lpstr>PowerPoint Presentation</vt:lpstr>
      <vt:lpstr>آموزش و پرورش فراگیر(2)</vt:lpstr>
      <vt:lpstr>فصل پنجم: کنترل محرک</vt:lpstr>
      <vt:lpstr>PowerPoint Presentation</vt:lpstr>
      <vt:lpstr>PowerPoint Presentation</vt:lpstr>
      <vt:lpstr>محرک تمیزی و غیر تمیزی</vt:lpstr>
      <vt:lpstr>شرطی کردن </vt:lpstr>
      <vt:lpstr>PowerPoint Presentation</vt:lpstr>
      <vt:lpstr>کنترل محرک در زمینه های پرورش</vt:lpstr>
      <vt:lpstr>رهنمودهایی برای کنترل موثر محرک</vt:lpstr>
      <vt:lpstr>برنامه یادگیری آمادگی کوزلف</vt:lpstr>
      <vt:lpstr>PowerPoint Presentation</vt:lpstr>
      <vt:lpstr>نکات مهم به هنگام آموزش مهارتهای آمادگی کوزلف</vt:lpstr>
      <vt:lpstr>راهکار اندسن وفاست</vt:lpstr>
      <vt:lpstr>برنامه فرنالد( روش VAKT)</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آموزش و پرورش فراگیر(2)</dc:title>
  <dc:creator>ATC</dc:creator>
  <cp:lastModifiedBy>ATC</cp:lastModifiedBy>
  <cp:revision>28</cp:revision>
  <dcterms:created xsi:type="dcterms:W3CDTF">2020-03-08T21:18:59Z</dcterms:created>
  <dcterms:modified xsi:type="dcterms:W3CDTF">2020-04-11T19:35:11Z</dcterms:modified>
</cp:coreProperties>
</file>