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3" r:id="rId4"/>
  </p:sldMasterIdLst>
  <p:notesMasterIdLst>
    <p:notesMasterId r:id="rId27"/>
  </p:notesMasterIdLst>
  <p:handoutMasterIdLst>
    <p:handoutMasterId r:id="rId28"/>
  </p:handoutMasterIdLst>
  <p:sldIdLst>
    <p:sldId id="280" r:id="rId5"/>
    <p:sldId id="257" r:id="rId6"/>
    <p:sldId id="283" r:id="rId7"/>
    <p:sldId id="284" r:id="rId8"/>
    <p:sldId id="285" r:id="rId9"/>
    <p:sldId id="286" r:id="rId10"/>
    <p:sldId id="291" r:id="rId11"/>
    <p:sldId id="289" r:id="rId12"/>
    <p:sldId id="269" r:id="rId13"/>
    <p:sldId id="287" r:id="rId14"/>
    <p:sldId id="288" r:id="rId15"/>
    <p:sldId id="281" r:id="rId16"/>
    <p:sldId id="282" r:id="rId17"/>
    <p:sldId id="273" r:id="rId18"/>
    <p:sldId id="258" r:id="rId19"/>
    <p:sldId id="277" r:id="rId20"/>
    <p:sldId id="278" r:id="rId21"/>
    <p:sldId id="276" r:id="rId22"/>
    <p:sldId id="274" r:id="rId23"/>
    <p:sldId id="272" r:id="rId24"/>
    <p:sldId id="271" r:id="rId25"/>
    <p:sldId id="270"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p:cViewPr varScale="1">
        <p:scale>
          <a:sx n="74" d="100"/>
          <a:sy n="74" d="100"/>
        </p:scale>
        <p:origin x="-582" y="-9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95" d="100"/>
          <a:sy n="95" d="100"/>
        </p:scale>
        <p:origin x="358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BE2AAA-2CC7-4F9C-A8C6-8B9F2A3E9EF0}" type="datetimeFigureOut">
              <a:rPr lang="en-US" smtClean="0"/>
              <a:t>4/15/2020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50AD62A-9EE1-43E3-A7E5-D268F71DF3EB}" type="slidenum">
              <a:rPr lang="en-US" smtClean="0"/>
              <a:t>‹#›</a:t>
            </a:fld>
            <a:endParaRPr lang="en-US"/>
          </a:p>
        </p:txBody>
      </p:sp>
    </p:spTree>
    <p:extLst>
      <p:ext uri="{BB962C8B-B14F-4D97-AF65-F5344CB8AC3E}">
        <p14:creationId xmlns:p14="http://schemas.microsoft.com/office/powerpoint/2010/main" val="14364482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37ADBA-1AC7-4CD6-8AFF-4E8087BA5487}" type="datetimeFigureOut">
              <a:rPr lang="en-US" smtClean="0"/>
              <a:t>4/15/2020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34C2EF-8A97-4DAF-B099-E567883644D6}" type="slidenum">
              <a:rPr lang="en-US" smtClean="0"/>
              <a:t>‹#›</a:t>
            </a:fld>
            <a:endParaRPr lang="en-US"/>
          </a:p>
        </p:txBody>
      </p:sp>
    </p:spTree>
    <p:extLst>
      <p:ext uri="{BB962C8B-B14F-4D97-AF65-F5344CB8AC3E}">
        <p14:creationId xmlns:p14="http://schemas.microsoft.com/office/powerpoint/2010/main" val="71809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112976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C8593D-7C47-471E-A8DF-97AC4FFD13F5}" type="datetimeFigureOut">
              <a:rPr lang="en-US" smtClean="0"/>
              <a:pPr/>
              <a:t>4/15/2020</a:t>
            </a:fld>
            <a:endParaRPr lang="en-US" dirty="0"/>
          </a:p>
        </p:txBody>
      </p:sp>
      <p:sp>
        <p:nvSpPr>
          <p:cNvPr id="5" name="Footer Placeholder 4"/>
          <p:cNvSpPr>
            <a:spLocks noGrp="1"/>
          </p:cNvSpPr>
          <p:nvPr>
            <p:ph type="ftr" sz="quarter" idx="11"/>
          </p:nvPr>
        </p:nvSpPr>
        <p:spPr/>
        <p:txBody>
          <a:bodyPr/>
          <a:lstStyle/>
          <a:p>
            <a:r>
              <a:rPr lang="en-US" smtClean="0"/>
              <a:t>Add a footer</a:t>
            </a:r>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89D71E3-7D81-4C24-B9D8-6B108755C64C}" type="slidenum">
              <a:rPr lang="en-US" smtClean="0"/>
              <a:pPr/>
              <a:t>‹#›</a:t>
            </a:fld>
            <a:endParaRPr lang="en-US" dirty="0"/>
          </a:p>
        </p:txBody>
      </p:sp>
    </p:spTree>
    <p:extLst>
      <p:ext uri="{BB962C8B-B14F-4D97-AF65-F5344CB8AC3E}">
        <p14:creationId xmlns:p14="http://schemas.microsoft.com/office/powerpoint/2010/main" val="3786249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C8593D-7C47-471E-A8DF-97AC4FFD13F5}" type="datetimeFigureOut">
              <a:rPr lang="en-US" smtClean="0"/>
              <a:pPr/>
              <a:t>4/15/2020</a:t>
            </a:fld>
            <a:endParaRPr lang="en-US" dirty="0"/>
          </a:p>
        </p:txBody>
      </p:sp>
      <p:sp>
        <p:nvSpPr>
          <p:cNvPr id="5" name="Footer Placeholder 4"/>
          <p:cNvSpPr>
            <a:spLocks noGrp="1"/>
          </p:cNvSpPr>
          <p:nvPr>
            <p:ph type="ftr" sz="quarter" idx="11"/>
          </p:nvPr>
        </p:nvSpPr>
        <p:spPr/>
        <p:txBody>
          <a:bodyPr/>
          <a:lstStyle/>
          <a:p>
            <a:r>
              <a:rPr lang="en-US" smtClean="0"/>
              <a:t>Add a footer</a:t>
            </a:r>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89D71E3-7D81-4C24-B9D8-6B108755C64C}" type="slidenum">
              <a:rPr lang="en-US" smtClean="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5016402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7FC8593D-7C47-471E-A8DF-97AC4FFD13F5}" type="datetimeFigureOut">
              <a:rPr lang="en-US" smtClean="0"/>
              <a:pPr/>
              <a:t>4/15/2020</a:t>
            </a:fld>
            <a:endParaRPr lang="en-US" dirty="0"/>
          </a:p>
        </p:txBody>
      </p:sp>
      <p:sp>
        <p:nvSpPr>
          <p:cNvPr id="6" name="Footer Placeholder 5"/>
          <p:cNvSpPr>
            <a:spLocks noGrp="1"/>
          </p:cNvSpPr>
          <p:nvPr>
            <p:ph type="ftr" sz="quarter" idx="11"/>
          </p:nvPr>
        </p:nvSpPr>
        <p:spPr/>
        <p:txBody>
          <a:bodyPr/>
          <a:lstStyle/>
          <a:p>
            <a:r>
              <a:rPr lang="en-US" smtClean="0"/>
              <a:t>Add a footer</a:t>
            </a:r>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89D71E3-7D81-4C24-B9D8-6B108755C64C}" type="slidenum">
              <a:rPr lang="en-US" smtClean="0"/>
              <a:pPr/>
              <a:t>‹#›</a:t>
            </a:fld>
            <a:endParaRPr lang="en-US" dirty="0"/>
          </a:p>
        </p:txBody>
      </p:sp>
    </p:spTree>
    <p:extLst>
      <p:ext uri="{BB962C8B-B14F-4D97-AF65-F5344CB8AC3E}">
        <p14:creationId xmlns:p14="http://schemas.microsoft.com/office/powerpoint/2010/main" val="5215839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7FC8593D-7C47-471E-A8DF-97AC4FFD13F5}" type="datetimeFigureOut">
              <a:rPr lang="en-US" smtClean="0"/>
              <a:pPr/>
              <a:t>4/15/2020</a:t>
            </a:fld>
            <a:endParaRPr lang="en-US" dirty="0"/>
          </a:p>
        </p:txBody>
      </p:sp>
      <p:sp>
        <p:nvSpPr>
          <p:cNvPr id="6" name="Footer Placeholder 5"/>
          <p:cNvSpPr>
            <a:spLocks noGrp="1"/>
          </p:cNvSpPr>
          <p:nvPr>
            <p:ph type="ftr" sz="quarter" idx="11"/>
          </p:nvPr>
        </p:nvSpPr>
        <p:spPr/>
        <p:txBody>
          <a:bodyPr/>
          <a:lstStyle/>
          <a:p>
            <a:r>
              <a:rPr lang="en-US" smtClean="0"/>
              <a:t>Add a footer</a:t>
            </a:r>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89D71E3-7D81-4C24-B9D8-6B108755C64C}" type="slidenum">
              <a:rPr lang="en-US" smtClean="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9245524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7FC8593D-7C47-471E-A8DF-97AC4FFD13F5}" type="datetimeFigureOut">
              <a:rPr lang="en-US" smtClean="0"/>
              <a:pPr/>
              <a:t>4/15/2020</a:t>
            </a:fld>
            <a:endParaRPr lang="en-US" dirty="0"/>
          </a:p>
        </p:txBody>
      </p:sp>
      <p:sp>
        <p:nvSpPr>
          <p:cNvPr id="6" name="Footer Placeholder 5"/>
          <p:cNvSpPr>
            <a:spLocks noGrp="1"/>
          </p:cNvSpPr>
          <p:nvPr>
            <p:ph type="ftr" sz="quarter" idx="11"/>
          </p:nvPr>
        </p:nvSpPr>
        <p:spPr/>
        <p:txBody>
          <a:bodyPr/>
          <a:lstStyle/>
          <a:p>
            <a:r>
              <a:rPr lang="en-US" smtClean="0"/>
              <a:t>Add a footer</a:t>
            </a:r>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89D71E3-7D81-4C24-B9D8-6B108755C64C}" type="slidenum">
              <a:rPr lang="en-US" smtClean="0"/>
              <a:pPr/>
              <a:t>‹#›</a:t>
            </a:fld>
            <a:endParaRPr lang="en-US" dirty="0"/>
          </a:p>
        </p:txBody>
      </p:sp>
    </p:spTree>
    <p:extLst>
      <p:ext uri="{BB962C8B-B14F-4D97-AF65-F5344CB8AC3E}">
        <p14:creationId xmlns:p14="http://schemas.microsoft.com/office/powerpoint/2010/main" val="7638657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FC8593D-7C47-471E-A8DF-97AC4FFD13F5}" type="datetimeFigureOut">
              <a:rPr lang="en-US" smtClean="0"/>
              <a:t>4/15/2020</a:t>
            </a:fld>
            <a:endParaRPr lang="en-US"/>
          </a:p>
        </p:txBody>
      </p:sp>
      <p:sp>
        <p:nvSpPr>
          <p:cNvPr id="5" name="Footer Placeholder 4"/>
          <p:cNvSpPr>
            <a:spLocks noGrp="1"/>
          </p:cNvSpPr>
          <p:nvPr>
            <p:ph type="ftr" sz="quarter" idx="11"/>
          </p:nvPr>
        </p:nvSpPr>
        <p:spPr/>
        <p:txBody>
          <a:bodyPr/>
          <a:lstStyle/>
          <a:p>
            <a:r>
              <a:rPr lang="en-US" smtClean="0"/>
              <a:t>Add a footer</a:t>
            </a:r>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118644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FC8593D-7C47-471E-A8DF-97AC4FFD13F5}" type="datetimeFigureOut">
              <a:rPr lang="en-US" smtClean="0"/>
              <a:t>4/15/2020</a:t>
            </a:fld>
            <a:endParaRPr lang="en-US"/>
          </a:p>
        </p:txBody>
      </p:sp>
      <p:sp>
        <p:nvSpPr>
          <p:cNvPr id="5" name="Footer Placeholder 4"/>
          <p:cNvSpPr>
            <a:spLocks noGrp="1"/>
          </p:cNvSpPr>
          <p:nvPr>
            <p:ph type="ftr" sz="quarter" idx="11"/>
          </p:nvPr>
        </p:nvSpPr>
        <p:spPr/>
        <p:txBody>
          <a:bodyPr/>
          <a:lstStyle/>
          <a:p>
            <a:r>
              <a:rPr lang="en-US" smtClean="0"/>
              <a:t>Add a footer</a:t>
            </a:r>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3551176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wo Pictures with Captions">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5" y="1716"/>
            <a:ext cx="12188952" cy="6856284"/>
          </a:xfrm>
          <a:prstGeom prst="rect">
            <a:avLst/>
          </a:prstGeom>
        </p:spPr>
      </p:pic>
      <p:sp>
        <p:nvSpPr>
          <p:cNvPr id="2" name="Title 1"/>
          <p:cNvSpPr>
            <a:spLocks noGrp="1"/>
          </p:cNvSpPr>
          <p:nvPr>
            <p:ph type="title"/>
          </p:nvPr>
        </p:nvSpPr>
        <p:spPr>
          <a:xfrm>
            <a:off x="1028580" y="5791200"/>
            <a:ext cx="8115419" cy="701674"/>
          </a:xfrm>
        </p:spPr>
        <p:txBody>
          <a:bodyPr vert="horz" lIns="91440" tIns="45720" rIns="91440" bIns="45720" rtlCol="0" anchor="b">
            <a:normAutofit/>
          </a:bodyPr>
          <a:lstStyle>
            <a:lvl1pPr>
              <a:defRPr lang="en-US" sz="2400">
                <a:solidFill>
                  <a:schemeClr val="accent1"/>
                </a:solidFill>
              </a:defRPr>
            </a:lvl1pPr>
          </a:lstStyle>
          <a:p>
            <a:pPr lvl="0"/>
            <a:r>
              <a:rPr lang="en-US" smtClean="0"/>
              <a:t>Click to edit Master title style</a:t>
            </a:r>
            <a:endParaRPr lang="en-US" dirty="0"/>
          </a:p>
        </p:txBody>
      </p:sp>
      <p:sp>
        <p:nvSpPr>
          <p:cNvPr id="7" name="Freeform 5"/>
          <p:cNvSpPr>
            <a:spLocks/>
          </p:cNvSpPr>
          <p:nvPr/>
        </p:nvSpPr>
        <p:spPr bwMode="gray">
          <a:xfrm>
            <a:off x="762000" y="933449"/>
            <a:ext cx="41148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5" name="Picture Placeholder 14" descr="An empty placeholder to add an image. Click on the placeholder and select the image that you wish to add"/>
          <p:cNvSpPr>
            <a:spLocks noGrp="1"/>
          </p:cNvSpPr>
          <p:nvPr>
            <p:ph type="pic" sz="quarter" idx="13"/>
          </p:nvPr>
        </p:nvSpPr>
        <p:spPr>
          <a:xfrm>
            <a:off x="992435" y="1113022"/>
            <a:ext cx="3638453"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smtClean="0"/>
              <a:t>Click icon to add picture</a:t>
            </a:r>
            <a:endParaRPr lang="en-US"/>
          </a:p>
        </p:txBody>
      </p:sp>
      <p:sp>
        <p:nvSpPr>
          <p:cNvPr id="17" name="Text Placeholder 16"/>
          <p:cNvSpPr>
            <a:spLocks noGrp="1"/>
          </p:cNvSpPr>
          <p:nvPr>
            <p:ph type="body" sz="quarter" idx="14"/>
          </p:nvPr>
        </p:nvSpPr>
        <p:spPr>
          <a:xfrm>
            <a:off x="1028581" y="5181600"/>
            <a:ext cx="3566160" cy="493776"/>
          </a:xfrm>
        </p:spPr>
        <p:txBody>
          <a:bodyPr>
            <a:normAutofit/>
          </a:bodyPr>
          <a:lstStyle>
            <a:lvl1pPr marL="0" indent="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n-US" smtClean="0"/>
              <a:t>Edit Master text styles</a:t>
            </a:r>
          </a:p>
        </p:txBody>
      </p:sp>
      <p:sp>
        <p:nvSpPr>
          <p:cNvPr id="18" name="Freeform 5"/>
          <p:cNvSpPr>
            <a:spLocks/>
          </p:cNvSpPr>
          <p:nvPr/>
        </p:nvSpPr>
        <p:spPr bwMode="gray">
          <a:xfrm>
            <a:off x="5300133" y="933449"/>
            <a:ext cx="41148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9" name="Picture Placeholder 18" descr="An empty placeholder to add an image. Click on the placeholder and select the image that you wish to add"/>
          <p:cNvSpPr>
            <a:spLocks noGrp="1"/>
          </p:cNvSpPr>
          <p:nvPr>
            <p:ph type="pic" sz="quarter" idx="15"/>
          </p:nvPr>
        </p:nvSpPr>
        <p:spPr>
          <a:xfrm>
            <a:off x="5530568" y="1113022"/>
            <a:ext cx="3638453"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smtClean="0"/>
              <a:t>Click icon to add picture</a:t>
            </a:r>
            <a:endParaRPr lang="en-US" dirty="0"/>
          </a:p>
        </p:txBody>
      </p:sp>
      <p:sp>
        <p:nvSpPr>
          <p:cNvPr id="20" name="Text Placeholder 16"/>
          <p:cNvSpPr>
            <a:spLocks noGrp="1"/>
          </p:cNvSpPr>
          <p:nvPr>
            <p:ph type="body" sz="quarter" idx="16"/>
          </p:nvPr>
        </p:nvSpPr>
        <p:spPr>
          <a:xfrm>
            <a:off x="5566714" y="5181600"/>
            <a:ext cx="3566160" cy="493776"/>
          </a:xfrm>
        </p:spPr>
        <p:txBody>
          <a:bodyPr>
            <a:normAutofit/>
          </a:bodyPr>
          <a:lstStyle>
            <a:lvl1pPr marL="0" indent="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n-US" smtClean="0"/>
              <a:t>Edit Master text styles</a:t>
            </a:r>
          </a:p>
        </p:txBody>
      </p:sp>
    </p:spTree>
    <p:extLst>
      <p:ext uri="{BB962C8B-B14F-4D97-AF65-F5344CB8AC3E}">
        <p14:creationId xmlns:p14="http://schemas.microsoft.com/office/powerpoint/2010/main" val="2037772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ive Pictures">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3" y="283"/>
            <a:ext cx="12188952" cy="6859715"/>
          </a:xfrm>
          <a:prstGeom prst="rect">
            <a:avLst/>
          </a:prstGeom>
        </p:spPr>
      </p:pic>
      <p:sp>
        <p:nvSpPr>
          <p:cNvPr id="2" name="Title 1"/>
          <p:cNvSpPr>
            <a:spLocks noGrp="1"/>
          </p:cNvSpPr>
          <p:nvPr>
            <p:ph type="title"/>
          </p:nvPr>
        </p:nvSpPr>
        <p:spPr>
          <a:xfrm>
            <a:off x="9677400" y="365126"/>
            <a:ext cx="2133600" cy="1539874"/>
          </a:xfrm>
        </p:spPr>
        <p:txBody>
          <a:bodyPr vert="horz" lIns="91440" tIns="45720" rIns="91440" bIns="45720" rtlCol="0" anchor="b">
            <a:normAutofit/>
          </a:bodyPr>
          <a:lstStyle>
            <a:lvl1pPr>
              <a:defRPr lang="en-US" sz="2400">
                <a:solidFill>
                  <a:schemeClr val="accent1"/>
                </a:solidFill>
              </a:defRPr>
            </a:lvl1pPr>
          </a:lstStyle>
          <a:p>
            <a:pPr lvl="0"/>
            <a:r>
              <a:rPr lang="en-US" smtClean="0"/>
              <a:t>Click to edit Master title style</a:t>
            </a:r>
            <a:endParaRPr lang="en-US"/>
          </a:p>
        </p:txBody>
      </p:sp>
      <p:sp>
        <p:nvSpPr>
          <p:cNvPr id="8" name="Freeform 5"/>
          <p:cNvSpPr>
            <a:spLocks/>
          </p:cNvSpPr>
          <p:nvPr/>
        </p:nvSpPr>
        <p:spPr bwMode="gray">
          <a:xfrm>
            <a:off x="4182533" y="265044"/>
            <a:ext cx="52323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 name="Picture Placeholder 8" descr="An empty placeholder to add an image. Click on the placeholder and select the image that you wish to add"/>
          <p:cNvSpPr>
            <a:spLocks noGrp="1"/>
          </p:cNvSpPr>
          <p:nvPr>
            <p:ph type="pic" sz="quarter" idx="13"/>
          </p:nvPr>
        </p:nvSpPr>
        <p:spPr>
          <a:xfrm>
            <a:off x="4424435" y="436315"/>
            <a:ext cx="4748594"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smtClean="0"/>
              <a:t>Click icon to add picture</a:t>
            </a:r>
            <a:endParaRPr lang="en-US" dirty="0"/>
          </a:p>
        </p:txBody>
      </p:sp>
      <p:sp>
        <p:nvSpPr>
          <p:cNvPr id="10" name="Freeform 5"/>
          <p:cNvSpPr>
            <a:spLocks/>
          </p:cNvSpPr>
          <p:nvPr/>
        </p:nvSpPr>
        <p:spPr bwMode="gray">
          <a:xfrm>
            <a:off x="816188" y="384723"/>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Picture Placeholder 10" descr="An empty placeholder to add an image. Click on the placeholder and select the image that you wish to add"/>
          <p:cNvSpPr>
            <a:spLocks noGrp="1"/>
          </p:cNvSpPr>
          <p:nvPr>
            <p:ph type="pic" sz="quarter" idx="15"/>
          </p:nvPr>
        </p:nvSpPr>
        <p:spPr>
          <a:xfrm>
            <a:off x="1013022" y="538232"/>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smtClean="0"/>
              <a:t>Click icon to add picture</a:t>
            </a:r>
            <a:endParaRPr lang="en-US"/>
          </a:p>
        </p:txBody>
      </p:sp>
      <p:sp>
        <p:nvSpPr>
          <p:cNvPr id="12" name="Freeform 5"/>
          <p:cNvSpPr>
            <a:spLocks/>
          </p:cNvSpPr>
          <p:nvPr/>
        </p:nvSpPr>
        <p:spPr bwMode="gray">
          <a:xfrm>
            <a:off x="816188" y="2478361"/>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3" name="Picture Placeholder 12" descr="An empty placeholder to add an image. Click on the placeholder and select the image that you wish to add"/>
          <p:cNvSpPr>
            <a:spLocks noGrp="1"/>
          </p:cNvSpPr>
          <p:nvPr>
            <p:ph type="pic" sz="quarter" idx="16"/>
          </p:nvPr>
        </p:nvSpPr>
        <p:spPr>
          <a:xfrm>
            <a:off x="1013022" y="2631870"/>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smtClean="0"/>
              <a:t>Click icon to add picture</a:t>
            </a:r>
            <a:endParaRPr lang="en-US"/>
          </a:p>
        </p:txBody>
      </p:sp>
      <p:sp>
        <p:nvSpPr>
          <p:cNvPr id="14" name="Freeform 5"/>
          <p:cNvSpPr>
            <a:spLocks/>
          </p:cNvSpPr>
          <p:nvPr/>
        </p:nvSpPr>
        <p:spPr bwMode="gray">
          <a:xfrm>
            <a:off x="816188" y="4571999"/>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5" name="Picture Placeholder 14" descr="An empty placeholder to add an image. Click on the placeholder and select the image that you wish to add"/>
          <p:cNvSpPr>
            <a:spLocks noGrp="1"/>
          </p:cNvSpPr>
          <p:nvPr>
            <p:ph type="pic" sz="quarter" idx="17"/>
          </p:nvPr>
        </p:nvSpPr>
        <p:spPr>
          <a:xfrm>
            <a:off x="1013022" y="4725508"/>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smtClean="0"/>
              <a:t>Click icon to add picture</a:t>
            </a:r>
            <a:endParaRPr lang="en-US" dirty="0"/>
          </a:p>
        </p:txBody>
      </p:sp>
      <p:sp>
        <p:nvSpPr>
          <p:cNvPr id="20" name="Freeform 5"/>
          <p:cNvSpPr>
            <a:spLocks/>
          </p:cNvSpPr>
          <p:nvPr/>
        </p:nvSpPr>
        <p:spPr bwMode="gray">
          <a:xfrm>
            <a:off x="4182533" y="3448511"/>
            <a:ext cx="52323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1" name="Picture Placeholder 20" descr="An empty placeholder to add an image. Click on the placeholder and select the image that you wish to add"/>
          <p:cNvSpPr>
            <a:spLocks noGrp="1"/>
          </p:cNvSpPr>
          <p:nvPr>
            <p:ph type="pic" sz="quarter" idx="18"/>
          </p:nvPr>
        </p:nvSpPr>
        <p:spPr>
          <a:xfrm>
            <a:off x="4424435" y="3619782"/>
            <a:ext cx="4748594"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smtClean="0"/>
              <a:t>Click icon to add picture</a:t>
            </a:r>
            <a:endParaRPr lang="en-US" dirty="0"/>
          </a:p>
        </p:txBody>
      </p:sp>
    </p:spTree>
    <p:extLst>
      <p:ext uri="{BB962C8B-B14F-4D97-AF65-F5344CB8AC3E}">
        <p14:creationId xmlns:p14="http://schemas.microsoft.com/office/powerpoint/2010/main" val="864672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FC8593D-7C47-471E-A8DF-97AC4FFD13F5}" type="datetimeFigureOut">
              <a:rPr lang="en-US" smtClean="0"/>
              <a:t>4/15/2020</a:t>
            </a:fld>
            <a:endParaRPr lang="en-US"/>
          </a:p>
        </p:txBody>
      </p:sp>
      <p:sp>
        <p:nvSpPr>
          <p:cNvPr id="5" name="Footer Placeholder 4"/>
          <p:cNvSpPr>
            <a:spLocks noGrp="1"/>
          </p:cNvSpPr>
          <p:nvPr>
            <p:ph type="ftr" sz="quarter" idx="11"/>
          </p:nvPr>
        </p:nvSpPr>
        <p:spPr/>
        <p:txBody>
          <a:bodyPr/>
          <a:lstStyle/>
          <a:p>
            <a:r>
              <a:rPr lang="en-US" smtClean="0"/>
              <a:t>Add a footer</a:t>
            </a:r>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4080486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501695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FC8593D-7C47-471E-A8DF-97AC4FFD13F5}" type="datetimeFigureOut">
              <a:rPr lang="en-US" smtClean="0"/>
              <a:t>4/15/2020</a:t>
            </a:fld>
            <a:endParaRPr lang="en-US"/>
          </a:p>
        </p:txBody>
      </p:sp>
      <p:sp>
        <p:nvSpPr>
          <p:cNvPr id="6" name="Footer Placeholder 5"/>
          <p:cNvSpPr>
            <a:spLocks noGrp="1"/>
          </p:cNvSpPr>
          <p:nvPr>
            <p:ph type="ftr" sz="quarter" idx="11"/>
          </p:nvPr>
        </p:nvSpPr>
        <p:spPr/>
        <p:txBody>
          <a:bodyPr/>
          <a:lstStyle/>
          <a:p>
            <a:r>
              <a:rPr lang="en-US" smtClean="0"/>
              <a:t>Add a footer</a:t>
            </a:r>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4143681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FC8593D-7C47-471E-A8DF-97AC4FFD13F5}" type="datetimeFigureOut">
              <a:rPr lang="en-US" smtClean="0"/>
              <a:t>4/15/2020</a:t>
            </a:fld>
            <a:endParaRPr lang="en-US"/>
          </a:p>
        </p:txBody>
      </p:sp>
      <p:sp>
        <p:nvSpPr>
          <p:cNvPr id="8" name="Footer Placeholder 7"/>
          <p:cNvSpPr>
            <a:spLocks noGrp="1"/>
          </p:cNvSpPr>
          <p:nvPr>
            <p:ph type="ftr" sz="quarter" idx="11"/>
          </p:nvPr>
        </p:nvSpPr>
        <p:spPr/>
        <p:txBody>
          <a:bodyPr/>
          <a:lstStyle/>
          <a:p>
            <a:r>
              <a:rPr lang="en-US" smtClean="0"/>
              <a:t>Add a footer</a:t>
            </a:r>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4275515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FC8593D-7C47-471E-A8DF-97AC4FFD13F5}" type="datetimeFigureOut">
              <a:rPr lang="en-US" smtClean="0"/>
              <a:t>4/15/2020</a:t>
            </a:fld>
            <a:endParaRPr lang="en-US"/>
          </a:p>
        </p:txBody>
      </p:sp>
      <p:sp>
        <p:nvSpPr>
          <p:cNvPr id="4" name="Footer Placeholder 3"/>
          <p:cNvSpPr>
            <a:spLocks noGrp="1"/>
          </p:cNvSpPr>
          <p:nvPr>
            <p:ph type="ftr" sz="quarter" idx="11"/>
          </p:nvPr>
        </p:nvSpPr>
        <p:spPr/>
        <p:txBody>
          <a:bodyPr/>
          <a:lstStyle/>
          <a:p>
            <a:r>
              <a:rPr lang="en-US" smtClean="0"/>
              <a:t>Add a footer</a:t>
            </a:r>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3666038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C8593D-7C47-471E-A8DF-97AC4FFD13F5}" type="datetimeFigureOut">
              <a:rPr lang="en-US" smtClean="0"/>
              <a:t>4/15/2020</a:t>
            </a:fld>
            <a:endParaRPr lang="en-US"/>
          </a:p>
        </p:txBody>
      </p:sp>
      <p:sp>
        <p:nvSpPr>
          <p:cNvPr id="3" name="Footer Placeholder 2"/>
          <p:cNvSpPr>
            <a:spLocks noGrp="1"/>
          </p:cNvSpPr>
          <p:nvPr>
            <p:ph type="ftr" sz="quarter" idx="11"/>
          </p:nvPr>
        </p:nvSpPr>
        <p:spPr/>
        <p:txBody>
          <a:bodyPr/>
          <a:lstStyle/>
          <a:p>
            <a:r>
              <a:rPr lang="en-US" smtClean="0"/>
              <a:t>Add a footer</a:t>
            </a:r>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1828067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C8593D-7C47-471E-A8DF-97AC4FFD13F5}" type="datetimeFigureOut">
              <a:rPr lang="en-US" smtClean="0"/>
              <a:t>4/15/2020</a:t>
            </a:fld>
            <a:endParaRPr lang="en-US"/>
          </a:p>
        </p:txBody>
      </p:sp>
      <p:sp>
        <p:nvSpPr>
          <p:cNvPr id="6" name="Footer Placeholder 5"/>
          <p:cNvSpPr>
            <a:spLocks noGrp="1"/>
          </p:cNvSpPr>
          <p:nvPr>
            <p:ph type="ftr" sz="quarter" idx="11"/>
          </p:nvPr>
        </p:nvSpPr>
        <p:spPr/>
        <p:txBody>
          <a:bodyPr/>
          <a:lstStyle/>
          <a:p>
            <a:r>
              <a:rPr lang="en-US" smtClean="0"/>
              <a:t>Add a footer</a:t>
            </a:r>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3576634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C8593D-7C47-471E-A8DF-97AC4FFD13F5}" type="datetimeFigureOut">
              <a:rPr lang="en-US" smtClean="0"/>
              <a:t>4/15/2020</a:t>
            </a:fld>
            <a:endParaRPr lang="en-US"/>
          </a:p>
        </p:txBody>
      </p:sp>
      <p:sp>
        <p:nvSpPr>
          <p:cNvPr id="6" name="Footer Placeholder 5"/>
          <p:cNvSpPr>
            <a:spLocks noGrp="1"/>
          </p:cNvSpPr>
          <p:nvPr>
            <p:ph type="ftr" sz="quarter" idx="11"/>
          </p:nvPr>
        </p:nvSpPr>
        <p:spPr/>
        <p:txBody>
          <a:bodyPr/>
          <a:lstStyle/>
          <a:p>
            <a:r>
              <a:rPr lang="en-US" smtClean="0"/>
              <a:t>Add a footer</a:t>
            </a:r>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900440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7FC8593D-7C47-471E-A8DF-97AC4FFD13F5}" type="datetimeFigureOut">
              <a:rPr lang="en-US" smtClean="0"/>
              <a:pPr/>
              <a:t>4/15/2020</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smtClean="0"/>
              <a:t>Add a footer</a:t>
            </a:r>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289D71E3-7D81-4C24-B9D8-6B108755C64C}" type="slidenum">
              <a:rPr lang="en-US" smtClean="0"/>
              <a:pPr/>
              <a:t>‹#›</a:t>
            </a:fld>
            <a:endParaRPr lang="en-US" dirty="0"/>
          </a:p>
        </p:txBody>
      </p:sp>
      <p:pic>
        <p:nvPicPr>
          <p:cNvPr id="36" name="Picture 35"/>
          <p:cNvPicPr>
            <a:picLocks noChangeAspect="1"/>
          </p:cNvPicPr>
          <p:nvPr userDrawn="1"/>
        </p:nvPicPr>
        <p:blipFill rotWithShape="1">
          <a:blip r:embed="rId20" cstate="print">
            <a:extLst>
              <a:ext uri="{28A0092B-C50C-407E-A947-70E740481C1C}">
                <a14:useLocalDpi xmlns:a14="http://schemas.microsoft.com/office/drawing/2010/main" val="0"/>
              </a:ext>
            </a:extLst>
          </a:blip>
          <a:srcRect l="525" t="511" r="525" b="2999"/>
          <a:stretch/>
        </p:blipFill>
        <p:spPr>
          <a:xfrm>
            <a:off x="0" y="0"/>
            <a:ext cx="12188826" cy="6858000"/>
          </a:xfrm>
          <a:prstGeom prst="rect">
            <a:avLst/>
          </a:prstGeom>
        </p:spPr>
      </p:pic>
    </p:spTree>
    <p:extLst>
      <p:ext uri="{BB962C8B-B14F-4D97-AF65-F5344CB8AC3E}">
        <p14:creationId xmlns:p14="http://schemas.microsoft.com/office/powerpoint/2010/main" val="2413018665"/>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60" r:id="rId17"/>
    <p:sldLayoutId id="2147483661" r:id="rId1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457200" rtl="1" eaLnBrk="1" latinLnBrk="0" hangingPunct="1">
        <a:spcBef>
          <a:spcPct val="0"/>
        </a:spcBef>
        <a:buNone/>
        <a:defRPr sz="3600" kern="1200">
          <a:solidFill>
            <a:schemeClr val="tx1">
              <a:lumMod val="85000"/>
              <a:lumOff val="1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extLst>
    <p:ext uri="{27BBF7A9-308A-43DC-89C8-2F10F3537804}">
      <p15:sldGuideLst xmlns=""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447800"/>
            <a:ext cx="11582400" cy="3855720"/>
          </a:xfrm>
        </p:spPr>
        <p:txBody>
          <a:bodyPr>
            <a:normAutofit/>
          </a:bodyPr>
          <a:lstStyle/>
          <a:p>
            <a:pPr marL="0" indent="0" algn="ctr">
              <a:buNone/>
            </a:pPr>
            <a:r>
              <a:rPr lang="fa-IR" sz="3600" b="1" dirty="0" smtClean="0">
                <a:cs typeface="B Nazanin" panose="00000400000000000000" pitchFamily="2" charset="-78"/>
              </a:rPr>
              <a:t>دانشگاه </a:t>
            </a:r>
            <a:r>
              <a:rPr lang="fa-IR" sz="3600" b="1" dirty="0">
                <a:cs typeface="B Nazanin" panose="00000400000000000000" pitchFamily="2" charset="-78"/>
              </a:rPr>
              <a:t>فرهنگیان </a:t>
            </a:r>
          </a:p>
          <a:p>
            <a:pPr marL="0" indent="0" algn="ctr">
              <a:buNone/>
            </a:pPr>
            <a:r>
              <a:rPr lang="fa-IR" sz="3600" b="1" dirty="0">
                <a:cs typeface="B Nazanin" panose="00000400000000000000" pitchFamily="2" charset="-78"/>
              </a:rPr>
              <a:t>پردیس شهید بهشتی </a:t>
            </a:r>
            <a:r>
              <a:rPr lang="fa-IR" sz="3600" b="1" dirty="0" smtClean="0">
                <a:cs typeface="B Nazanin" panose="00000400000000000000" pitchFamily="2" charset="-78"/>
              </a:rPr>
              <a:t>بندرعباس</a:t>
            </a:r>
          </a:p>
          <a:p>
            <a:pPr marL="0" lvl="0" indent="0" algn="ctr">
              <a:buClr>
                <a:srgbClr val="A53010"/>
              </a:buClr>
              <a:buNone/>
            </a:pPr>
            <a:r>
              <a:rPr lang="fa-IR" sz="5400" dirty="0">
                <a:solidFill>
                  <a:prstClr val="black">
                    <a:lumMod val="75000"/>
                    <a:lumOff val="25000"/>
                  </a:prstClr>
                </a:solidFill>
                <a:cs typeface="B Nazanin" panose="00000400000000000000" pitchFamily="2" charset="-78"/>
              </a:rPr>
              <a:t>اموزش و پرورش </a:t>
            </a:r>
            <a:r>
              <a:rPr lang="fa-IR" sz="5400" dirty="0" smtClean="0">
                <a:solidFill>
                  <a:prstClr val="black">
                    <a:lumMod val="75000"/>
                    <a:lumOff val="25000"/>
                  </a:prstClr>
                </a:solidFill>
                <a:cs typeface="B Nazanin" panose="00000400000000000000" pitchFamily="2" charset="-78"/>
              </a:rPr>
              <a:t>فراگیر1 </a:t>
            </a:r>
          </a:p>
          <a:p>
            <a:pPr marL="0" lvl="0" indent="0" algn="ctr">
              <a:buClr>
                <a:srgbClr val="A53010"/>
              </a:buClr>
              <a:buNone/>
            </a:pPr>
            <a:r>
              <a:rPr lang="fa-IR" sz="4000" b="1" smtClean="0">
                <a:solidFill>
                  <a:srgbClr val="FF0000"/>
                </a:solidFill>
                <a:cs typeface="B Nazanin" panose="00000400000000000000" pitchFamily="2" charset="-78"/>
              </a:rPr>
              <a:t> استاد: محمد میرزاده</a:t>
            </a:r>
            <a:endParaRPr lang="fa-IR" sz="5400" dirty="0">
              <a:solidFill>
                <a:prstClr val="black">
                  <a:lumMod val="75000"/>
                  <a:lumOff val="25000"/>
                </a:prstClr>
              </a:solidFill>
              <a:cs typeface="B Nazanin" panose="00000400000000000000" pitchFamily="2" charset="-78"/>
            </a:endParaRPr>
          </a:p>
          <a:p>
            <a:pPr marL="0" indent="0" algn="ctr">
              <a:buNone/>
            </a:pPr>
            <a:endParaRPr lang="fa-IR" sz="3600" b="1" dirty="0">
              <a:cs typeface="B Nazanin" panose="00000400000000000000" pitchFamily="2" charset="-78"/>
            </a:endParaRPr>
          </a:p>
          <a:p>
            <a:pPr marL="0" indent="0">
              <a:buNone/>
            </a:pPr>
            <a:endParaRPr lang="fa-IR" sz="5400" dirty="0" smtClean="0">
              <a:cs typeface="B Nazanin" panose="00000400000000000000" pitchFamily="2" charset="-78"/>
            </a:endParaRPr>
          </a:p>
        </p:txBody>
      </p:sp>
    </p:spTree>
    <p:extLst>
      <p:ext uri="{BB962C8B-B14F-4D97-AF65-F5344CB8AC3E}">
        <p14:creationId xmlns:p14="http://schemas.microsoft.com/office/powerpoint/2010/main" val="3816618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143000"/>
            <a:ext cx="11734800" cy="2339102"/>
          </a:xfrm>
          <a:prstGeom prst="rect">
            <a:avLst/>
          </a:prstGeom>
        </p:spPr>
        <p:txBody>
          <a:bodyPr wrap="square">
            <a:spAutoFit/>
          </a:bodyPr>
          <a:lstStyle/>
          <a:p>
            <a:pPr algn="r"/>
            <a:r>
              <a:rPr lang="fa-IR" sz="2000" b="1" dirty="0">
                <a:solidFill>
                  <a:srgbClr val="FF0000"/>
                </a:solidFill>
                <a:cs typeface="B Nazanin" panose="00000400000000000000" pitchFamily="2" charset="-78"/>
              </a:rPr>
              <a:t>فلسفه آموزش فراگیر</a:t>
            </a:r>
          </a:p>
          <a:p>
            <a:pPr algn="r"/>
            <a:r>
              <a:rPr lang="fa-IR" dirty="0" smtClean="0"/>
              <a:t>احترام </a:t>
            </a:r>
            <a:r>
              <a:rPr lang="fa-IR" dirty="0"/>
              <a:t>به یکدیگر</a:t>
            </a:r>
          </a:p>
          <a:p>
            <a:pPr algn="r"/>
            <a:r>
              <a:rPr lang="fa-IR" dirty="0" smtClean="0"/>
              <a:t>افزایش </a:t>
            </a:r>
            <a:r>
              <a:rPr lang="fa-IR" dirty="0"/>
              <a:t>تحمل و تابآوري</a:t>
            </a:r>
          </a:p>
          <a:p>
            <a:pPr algn="r"/>
            <a:r>
              <a:rPr lang="fa-IR" dirty="0" smtClean="0"/>
              <a:t>پذیرفته </a:t>
            </a:r>
            <a:r>
              <a:rPr lang="fa-IR" dirty="0"/>
              <a:t>شدن به عنوان بخشی از گروه</a:t>
            </a:r>
          </a:p>
          <a:p>
            <a:pPr algn="r"/>
            <a:r>
              <a:rPr lang="fa-IR" dirty="0" smtClean="0"/>
              <a:t>دستیابی </a:t>
            </a:r>
            <a:r>
              <a:rPr lang="fa-IR" dirty="0"/>
              <a:t>به فرصت براي رشد مهارتها و استعدادها</a:t>
            </a:r>
          </a:p>
          <a:p>
            <a:pPr algn="r"/>
            <a:r>
              <a:rPr lang="fa-IR" dirty="0" smtClean="0"/>
              <a:t>کمک </a:t>
            </a:r>
            <a:r>
              <a:rPr lang="fa-IR" dirty="0"/>
              <a:t>به یکدیگر</a:t>
            </a:r>
          </a:p>
          <a:p>
            <a:pPr algn="r"/>
            <a:r>
              <a:rPr lang="fa-IR" dirty="0" smtClean="0"/>
              <a:t>یادگیري </a:t>
            </a:r>
            <a:r>
              <a:rPr lang="fa-IR" dirty="0"/>
              <a:t>از یکدیگر</a:t>
            </a:r>
          </a:p>
          <a:p>
            <a:pPr algn="r"/>
            <a:r>
              <a:rPr lang="fa-IR" dirty="0" smtClean="0"/>
              <a:t>کمک </a:t>
            </a:r>
            <a:r>
              <a:rPr lang="fa-IR" dirty="0"/>
              <a:t>به افراد براي کمک به خـود و محلـه اي کـه </a:t>
            </a:r>
            <a:r>
              <a:rPr lang="fa-IR" dirty="0" smtClean="0"/>
              <a:t>درآن </a:t>
            </a:r>
            <a:r>
              <a:rPr lang="fa-IR" dirty="0"/>
              <a:t>زندگی میکنند </a:t>
            </a:r>
          </a:p>
        </p:txBody>
      </p:sp>
    </p:spTree>
    <p:extLst>
      <p:ext uri="{BB962C8B-B14F-4D97-AF65-F5344CB8AC3E}">
        <p14:creationId xmlns:p14="http://schemas.microsoft.com/office/powerpoint/2010/main" val="2177429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82341"/>
            <a:ext cx="12039600" cy="2893100"/>
          </a:xfrm>
          <a:prstGeom prst="rect">
            <a:avLst/>
          </a:prstGeom>
        </p:spPr>
        <p:txBody>
          <a:bodyPr wrap="square">
            <a:spAutoFit/>
          </a:bodyPr>
          <a:lstStyle/>
          <a:p>
            <a:pPr algn="r"/>
            <a:endParaRPr lang="fa-IR" dirty="0"/>
          </a:p>
          <a:p>
            <a:pPr algn="r"/>
            <a:r>
              <a:rPr lang="fa-IR" sz="2000" b="1" dirty="0">
                <a:solidFill>
                  <a:srgbClr val="FF0000"/>
                </a:solidFill>
                <a:cs typeface="B Nazanin" panose="00000400000000000000" pitchFamily="2" charset="-78"/>
              </a:rPr>
              <a:t>ارزش ها و باورهای بنیادی در نظام آموزش </a:t>
            </a:r>
            <a:r>
              <a:rPr lang="fa-IR" sz="2000" b="1" dirty="0" smtClean="0">
                <a:solidFill>
                  <a:srgbClr val="FF0000"/>
                </a:solidFill>
                <a:cs typeface="B Nazanin" panose="00000400000000000000" pitchFamily="2" charset="-78"/>
              </a:rPr>
              <a:t>فراگیر</a:t>
            </a:r>
            <a:endParaRPr lang="en-US" sz="2000" b="1" dirty="0" smtClean="0">
              <a:solidFill>
                <a:srgbClr val="FF0000"/>
              </a:solidFill>
              <a:cs typeface="B Nazanin" panose="00000400000000000000" pitchFamily="2" charset="-78"/>
            </a:endParaRPr>
          </a:p>
          <a:p>
            <a:pPr algn="r"/>
            <a:endParaRPr lang="fa-IR" dirty="0"/>
          </a:p>
          <a:p>
            <a:pPr algn="r"/>
            <a:r>
              <a:rPr lang="fa-IR" dirty="0"/>
              <a:t>در نظام آموزش فراگیر اولیا و مربیان به ارزش ها و باورهای زیر اعتقاد دارند:</a:t>
            </a:r>
          </a:p>
          <a:p>
            <a:pPr algn="r"/>
            <a:r>
              <a:rPr lang="fa-IR" dirty="0"/>
              <a:t>*باور دارند که هرکس حق آموزش </a:t>
            </a:r>
            <a:r>
              <a:rPr lang="fa-IR" dirty="0" smtClean="0"/>
              <a:t>دارد</a:t>
            </a:r>
          </a:p>
          <a:p>
            <a:pPr algn="r"/>
            <a:r>
              <a:rPr lang="fa-IR" dirty="0" smtClean="0"/>
              <a:t>*باور </a:t>
            </a:r>
            <a:r>
              <a:rPr lang="fa-IR" dirty="0"/>
              <a:t>دارند که هرکس میتواند یاد </a:t>
            </a:r>
            <a:r>
              <a:rPr lang="fa-IR" dirty="0" smtClean="0"/>
              <a:t>بگیرد</a:t>
            </a:r>
          </a:p>
          <a:p>
            <a:pPr algn="r"/>
            <a:r>
              <a:rPr lang="fa-IR" dirty="0" smtClean="0"/>
              <a:t>*باور </a:t>
            </a:r>
            <a:r>
              <a:rPr lang="fa-IR" dirty="0"/>
              <a:t>دارند که هرکس میتواند در برخی از حوزه ها یا در زمان های خاص مشکلاتی در یادگیری داشته </a:t>
            </a:r>
            <a:r>
              <a:rPr lang="fa-IR" dirty="0" smtClean="0"/>
              <a:t>باشد</a:t>
            </a:r>
          </a:p>
          <a:p>
            <a:pPr algn="r"/>
            <a:r>
              <a:rPr lang="fa-IR" dirty="0" smtClean="0"/>
              <a:t>*باور </a:t>
            </a:r>
            <a:r>
              <a:rPr lang="fa-IR" dirty="0"/>
              <a:t>دارند که هرکس برای یادگیری نیاز به حمایت </a:t>
            </a:r>
            <a:r>
              <a:rPr lang="fa-IR" dirty="0" smtClean="0"/>
              <a:t>دارد</a:t>
            </a:r>
          </a:p>
          <a:p>
            <a:pPr algn="r"/>
            <a:r>
              <a:rPr lang="fa-IR" dirty="0" smtClean="0"/>
              <a:t>*باور </a:t>
            </a:r>
            <a:r>
              <a:rPr lang="fa-IR" dirty="0"/>
              <a:t>دارند که مسئولیت اولیه تسهیل یادگیری با مدرسه, معلم, خانواده و محله است نه فقط با دانش </a:t>
            </a:r>
            <a:r>
              <a:rPr lang="fa-IR" dirty="0" smtClean="0"/>
              <a:t>آموز</a:t>
            </a:r>
          </a:p>
          <a:p>
            <a:pPr algn="r"/>
            <a:r>
              <a:rPr lang="fa-IR" dirty="0" smtClean="0"/>
              <a:t>*به </a:t>
            </a:r>
            <a:r>
              <a:rPr lang="fa-IR" dirty="0"/>
              <a:t>تفاوت اهمیت میدهند و بر این باورند که تفاوت ها امری هنجاری هستند و جامعه را تقویت </a:t>
            </a:r>
            <a:r>
              <a:rPr lang="fa-IR" dirty="0" smtClean="0"/>
              <a:t>میکند</a:t>
            </a:r>
            <a:endParaRPr lang="fa-IR" dirty="0"/>
          </a:p>
        </p:txBody>
      </p:sp>
    </p:spTree>
    <p:extLst>
      <p:ext uri="{BB962C8B-B14F-4D97-AF65-F5344CB8AC3E}">
        <p14:creationId xmlns:p14="http://schemas.microsoft.com/office/powerpoint/2010/main" val="99975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2800" dirty="0"/>
              <a:t>روند اجرا و تاریخچه آموزش فراگیر</a:t>
            </a:r>
          </a:p>
        </p:txBody>
      </p:sp>
      <p:sp>
        <p:nvSpPr>
          <p:cNvPr id="3" name="Rectangle 2"/>
          <p:cNvSpPr/>
          <p:nvPr/>
        </p:nvSpPr>
        <p:spPr>
          <a:xfrm>
            <a:off x="0" y="1524000"/>
            <a:ext cx="11887200" cy="2585323"/>
          </a:xfrm>
          <a:prstGeom prst="rect">
            <a:avLst/>
          </a:prstGeom>
        </p:spPr>
        <p:txBody>
          <a:bodyPr wrap="square">
            <a:spAutoFit/>
          </a:bodyPr>
          <a:lstStyle/>
          <a:p>
            <a:pPr algn="r"/>
            <a:r>
              <a:rPr lang="fa-IR" dirty="0"/>
              <a:t>یکی از الزامات اجرای آموزش فراگیر تعهدات و توافقات بینالمللی است. در سال 1990 </a:t>
            </a:r>
            <a:r>
              <a:rPr lang="fa-IR" dirty="0" smtClean="0"/>
              <a:t>میلادی جلسه ای </a:t>
            </a:r>
            <a:r>
              <a:rPr lang="fa-IR" dirty="0"/>
              <a:t>در تایلند با عنوان "آموزش برای همه" با حضور نمایندگان نظام آموزش وپرورش 155 کشور و با همکاری چند سازمان </a:t>
            </a:r>
            <a:r>
              <a:rPr lang="fa-IR" dirty="0" smtClean="0"/>
              <a:t>بین المللی </a:t>
            </a:r>
            <a:r>
              <a:rPr lang="fa-IR" dirty="0"/>
              <a:t>برگزار شد، هدف این جلسه در 10 بند، برآوردن نیازهای اساسی یادگیری، </a:t>
            </a:r>
            <a:r>
              <a:rPr lang="fa-IR" dirty="0" smtClean="0"/>
              <a:t>شکل گیری </a:t>
            </a:r>
            <a:r>
              <a:rPr lang="fa-IR" dirty="0"/>
              <a:t>بینش </a:t>
            </a:r>
            <a:r>
              <a:rPr lang="fa-IR" dirty="0" smtClean="0"/>
              <a:t>گسترده تر </a:t>
            </a:r>
            <a:r>
              <a:rPr lang="fa-IR" dirty="0"/>
              <a:t>نسبت به آموزش همگانی، ترویج برابری </a:t>
            </a:r>
            <a:r>
              <a:rPr lang="fa-IR" dirty="0" smtClean="0"/>
              <a:t>بهره مندی </a:t>
            </a:r>
            <a:r>
              <a:rPr lang="fa-IR" dirty="0"/>
              <a:t>از آموزش و غیره عنوان شد. در سال 1994 با حضور نمایندگان نظام </a:t>
            </a:r>
            <a:r>
              <a:rPr lang="fa-IR" dirty="0" smtClean="0"/>
              <a:t>آموزش وپرورش </a:t>
            </a:r>
            <a:r>
              <a:rPr lang="fa-IR" dirty="0"/>
              <a:t>92 کشور و 25 سازمان </a:t>
            </a:r>
            <a:r>
              <a:rPr lang="fa-IR" dirty="0" smtClean="0"/>
              <a:t>بین المللی </a:t>
            </a:r>
            <a:r>
              <a:rPr lang="fa-IR" dirty="0"/>
              <a:t>در کنفرانس جهانی آموزش در اسپانیا با موضوع »آموزش افراد دارای نیاز ویژه« چارچوب آموزش و ایجاد فرصتهای آموزشی برابر برای </a:t>
            </a:r>
            <a:r>
              <a:rPr lang="fa-IR" dirty="0" smtClean="0"/>
              <a:t>دانش آموزان </a:t>
            </a:r>
            <a:r>
              <a:rPr lang="fa-IR" dirty="0"/>
              <a:t>استثنایی و حق دسترسی آنها به مدارس عادی مورد توافق قرار گرفت. در سال 2000 وزرای </a:t>
            </a:r>
            <a:r>
              <a:rPr lang="fa-IR" dirty="0" smtClean="0"/>
              <a:t>آموزش وپرورش </a:t>
            </a:r>
            <a:r>
              <a:rPr lang="fa-IR" dirty="0"/>
              <a:t>جهان در </a:t>
            </a:r>
            <a:r>
              <a:rPr lang="fa-IR" dirty="0" smtClean="0"/>
              <a:t>جلسه ای </a:t>
            </a:r>
            <a:r>
              <a:rPr lang="fa-IR" dirty="0"/>
              <a:t>در سنگال بر افزایش بیشینه سطح پوشش تحصیلی و برخورداری همه کودکان از آموزش عمومی و یادگیری مهارتهای زندگی توافق شد و کشورها متعهد شدند زمینه اجرای همه مفاد توافقنامه را تا سال 2015 فراهم کنند </a:t>
            </a:r>
          </a:p>
        </p:txBody>
      </p:sp>
    </p:spTree>
    <p:extLst>
      <p:ext uri="{BB962C8B-B14F-4D97-AF65-F5344CB8AC3E}">
        <p14:creationId xmlns:p14="http://schemas.microsoft.com/office/powerpoint/2010/main" val="2956027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solidFill>
                  <a:srgbClr val="FF0000"/>
                </a:solidFill>
                <a:cs typeface="B Zar" panose="00000400000000000000" pitchFamily="2" charset="-78"/>
              </a:rPr>
              <a:t>ادامه</a:t>
            </a:r>
            <a:endParaRPr lang="fa-IR" dirty="0">
              <a:solidFill>
                <a:srgbClr val="FF0000"/>
              </a:solidFill>
              <a:cs typeface="B Zar" panose="00000400000000000000" pitchFamily="2" charset="-78"/>
            </a:endParaRPr>
          </a:p>
        </p:txBody>
      </p:sp>
      <p:sp>
        <p:nvSpPr>
          <p:cNvPr id="3" name="Rectangle 2"/>
          <p:cNvSpPr/>
          <p:nvPr/>
        </p:nvSpPr>
        <p:spPr>
          <a:xfrm>
            <a:off x="35417" y="1600200"/>
            <a:ext cx="11887200" cy="1477328"/>
          </a:xfrm>
          <a:prstGeom prst="rect">
            <a:avLst/>
          </a:prstGeom>
        </p:spPr>
        <p:txBody>
          <a:bodyPr wrap="square">
            <a:spAutoFit/>
          </a:bodyPr>
          <a:lstStyle/>
          <a:p>
            <a:pPr algn="r"/>
            <a:r>
              <a:rPr lang="fa-IR" dirty="0"/>
              <a:t>این رویکرد در کشور ما از اوایل دهه 80 در دومرحله به اجرا درآمد. مرحله نخست به صورت آزمایشی بین سالهای 83 - 80 در دو استان و </a:t>
            </a:r>
            <a:r>
              <a:rPr lang="fa-IR" dirty="0" smtClean="0"/>
              <a:t>مرحله دوم </a:t>
            </a:r>
            <a:r>
              <a:rPr lang="fa-IR" dirty="0"/>
              <a:t>به صورت آزمایشی بین سالهای 89 - 86 در </a:t>
            </a:r>
            <a:r>
              <a:rPr lang="fa-IR" dirty="0" smtClean="0"/>
              <a:t>هفت استان </a:t>
            </a:r>
            <a:r>
              <a:rPr lang="fa-IR" dirty="0"/>
              <a:t>اجرا شد. سپس بر اساس نتایج ارزشیابی </a:t>
            </a:r>
            <a:r>
              <a:rPr lang="fa-IR" dirty="0" smtClean="0"/>
              <a:t>به دست آمده </a:t>
            </a:r>
            <a:r>
              <a:rPr lang="fa-IR" dirty="0"/>
              <a:t>طی این دو مرحله، شورای عالی </a:t>
            </a:r>
            <a:r>
              <a:rPr lang="fa-IR" dirty="0" smtClean="0"/>
              <a:t>آموزش وپرورش در </a:t>
            </a:r>
            <a:r>
              <a:rPr lang="fa-IR" dirty="0"/>
              <a:t>سال 1390 اجرای قطعی این رویکرد را </a:t>
            </a:r>
            <a:r>
              <a:rPr lang="fa-IR" dirty="0" smtClean="0"/>
              <a:t>تصویب کرد .و </a:t>
            </a:r>
            <a:r>
              <a:rPr lang="fa-IR" dirty="0"/>
              <a:t>بر این اساس </a:t>
            </a:r>
            <a:r>
              <a:rPr lang="fa-IR" dirty="0" smtClean="0"/>
              <a:t>شیوه نامه اجرای آن </a:t>
            </a:r>
            <a:r>
              <a:rPr lang="fa-IR" dirty="0"/>
              <a:t>به سراسر کشور ارسال شد و از لحاظ قانونی </a:t>
            </a:r>
            <a:r>
              <a:rPr lang="fa-IR" dirty="0" smtClean="0"/>
              <a:t>ادارات کل آموزش وپرورش </a:t>
            </a:r>
            <a:r>
              <a:rPr lang="fa-IR" dirty="0"/>
              <a:t>ملزم به اجرای آن شدند. </a:t>
            </a:r>
          </a:p>
        </p:txBody>
      </p:sp>
    </p:spTree>
    <p:extLst>
      <p:ext uri="{BB962C8B-B14F-4D97-AF65-F5344CB8AC3E}">
        <p14:creationId xmlns:p14="http://schemas.microsoft.com/office/powerpoint/2010/main" val="3501860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3600" y="152400"/>
            <a:ext cx="7696200"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1">
            <a:spAutoFit/>
          </a:bodyPr>
          <a:lstStyle/>
          <a:p>
            <a:pPr algn="ctr"/>
            <a:r>
              <a:rPr lang="fa-IR" sz="2400" b="1" dirty="0" smtClean="0">
                <a:solidFill>
                  <a:srgbClr val="FF0000"/>
                </a:solidFill>
                <a:cs typeface="A Shekari" panose="00000400000000000000" pitchFamily="2" charset="-78"/>
              </a:rPr>
              <a:t>موانع وچالش های اموزش و پرورش فراگیر</a:t>
            </a:r>
            <a:endParaRPr lang="fa-IR" sz="2400" b="1" dirty="0">
              <a:solidFill>
                <a:srgbClr val="FF0000"/>
              </a:solidFill>
              <a:cs typeface="A Shekari" panose="00000400000000000000" pitchFamily="2" charset="-78"/>
            </a:endParaRPr>
          </a:p>
        </p:txBody>
      </p:sp>
      <p:sp>
        <p:nvSpPr>
          <p:cNvPr id="4" name="TextBox 3"/>
          <p:cNvSpPr txBox="1"/>
          <p:nvPr/>
        </p:nvSpPr>
        <p:spPr>
          <a:xfrm>
            <a:off x="914400" y="951131"/>
            <a:ext cx="9982200" cy="5078313"/>
          </a:xfrm>
          <a:prstGeom prst="rect">
            <a:avLst/>
          </a:prstGeom>
        </p:spPr>
        <p:style>
          <a:lnRef idx="0">
            <a:schemeClr val="accent2"/>
          </a:lnRef>
          <a:fillRef idx="3">
            <a:schemeClr val="accent2"/>
          </a:fillRef>
          <a:effectRef idx="3">
            <a:schemeClr val="accent2"/>
          </a:effectRef>
          <a:fontRef idx="minor">
            <a:schemeClr val="lt1"/>
          </a:fontRef>
        </p:style>
        <p:txBody>
          <a:bodyPr wrap="square" rtlCol="1">
            <a:spAutoFit/>
          </a:bodyPr>
          <a:lstStyle/>
          <a:p>
            <a:pPr marL="342900" indent="-342900" algn="just" rtl="1">
              <a:lnSpc>
                <a:spcPct val="150000"/>
              </a:lnSpc>
              <a:buFont typeface="+mj-lt"/>
              <a:buAutoNum type="arabicParenR"/>
            </a:pPr>
            <a:r>
              <a:rPr lang="fa-IR" sz="2400" dirty="0">
                <a:ln w="0"/>
                <a:solidFill>
                  <a:srgbClr val="7030A0"/>
                </a:solidFill>
                <a:effectLst>
                  <a:outerShdw blurRad="38100" dist="19050" dir="2700000" algn="tl" rotWithShape="0">
                    <a:schemeClr val="dk1">
                      <a:alpha val="40000"/>
                    </a:schemeClr>
                  </a:outerShdw>
                </a:effectLst>
                <a:cs typeface="B Nazanin" panose="00000400000000000000" pitchFamily="2" charset="-78"/>
              </a:rPr>
              <a:t>نگرش منفی معلمان، مدیران و کارشناسان </a:t>
            </a:r>
            <a:r>
              <a:rPr lang="fa-IR" sz="2400" dirty="0" smtClean="0">
                <a:ln w="0"/>
                <a:solidFill>
                  <a:srgbClr val="7030A0"/>
                </a:solidFill>
                <a:effectLst>
                  <a:outerShdw blurRad="38100" dist="19050" dir="2700000" algn="tl" rotWithShape="0">
                    <a:schemeClr val="dk1">
                      <a:alpha val="40000"/>
                    </a:schemeClr>
                  </a:outerShdw>
                </a:effectLst>
                <a:cs typeface="B Nazanin" panose="00000400000000000000" pitchFamily="2" charset="-78"/>
              </a:rPr>
              <a:t>اداری مدارس عادی </a:t>
            </a:r>
            <a:r>
              <a:rPr lang="fa-IR" sz="2400" dirty="0">
                <a:ln w="0"/>
                <a:solidFill>
                  <a:srgbClr val="7030A0"/>
                </a:solidFill>
                <a:effectLst>
                  <a:outerShdw blurRad="38100" dist="19050" dir="2700000" algn="tl" rotWithShape="0">
                    <a:schemeClr val="dk1">
                      <a:alpha val="40000"/>
                    </a:schemeClr>
                  </a:outerShdw>
                </a:effectLst>
                <a:cs typeface="B Nazanin" panose="00000400000000000000" pitchFamily="2" charset="-78"/>
              </a:rPr>
              <a:t>برای جذب و تحت پوشش قرار </a:t>
            </a:r>
            <a:r>
              <a:rPr lang="fa-IR" sz="2400" dirty="0" smtClean="0">
                <a:ln w="0"/>
                <a:solidFill>
                  <a:srgbClr val="7030A0"/>
                </a:solidFill>
                <a:effectLst>
                  <a:outerShdw blurRad="38100" dist="19050" dir="2700000" algn="tl" rotWithShape="0">
                    <a:schemeClr val="dk1">
                      <a:alpha val="40000"/>
                    </a:schemeClr>
                  </a:outerShdw>
                </a:effectLst>
                <a:cs typeface="B Nazanin" panose="00000400000000000000" pitchFamily="2" charset="-78"/>
              </a:rPr>
              <a:t>دادن دانش </a:t>
            </a:r>
            <a:r>
              <a:rPr lang="fa-IR" sz="2400" dirty="0">
                <a:ln w="0"/>
                <a:solidFill>
                  <a:srgbClr val="7030A0"/>
                </a:solidFill>
                <a:effectLst>
                  <a:outerShdw blurRad="38100" dist="19050" dir="2700000" algn="tl" rotWithShape="0">
                    <a:schemeClr val="dk1">
                      <a:alpha val="40000"/>
                    </a:schemeClr>
                  </a:outerShdw>
                </a:effectLst>
                <a:cs typeface="B Nazanin" panose="00000400000000000000" pitchFamily="2" charset="-78"/>
              </a:rPr>
              <a:t>آموزان با نیازهای </a:t>
            </a:r>
            <a:r>
              <a:rPr lang="fa-IR" sz="2400" dirty="0" smtClean="0">
                <a:ln w="0"/>
                <a:solidFill>
                  <a:srgbClr val="7030A0"/>
                </a:solidFill>
                <a:effectLst>
                  <a:outerShdw blurRad="38100" dist="19050" dir="2700000" algn="tl" rotWithShape="0">
                    <a:schemeClr val="dk1">
                      <a:alpha val="40000"/>
                    </a:schemeClr>
                  </a:outerShdw>
                </a:effectLst>
                <a:cs typeface="B Nazanin" panose="00000400000000000000" pitchFamily="2" charset="-78"/>
              </a:rPr>
              <a:t>ویژه</a:t>
            </a:r>
          </a:p>
          <a:p>
            <a:pPr marL="342900" indent="-342900" algn="r" rtl="1">
              <a:lnSpc>
                <a:spcPct val="150000"/>
              </a:lnSpc>
              <a:buFont typeface="+mj-lt"/>
              <a:buAutoNum type="arabicParenR"/>
            </a:pPr>
            <a:r>
              <a:rPr lang="fa-IR" sz="2400" dirty="0">
                <a:ln w="0"/>
                <a:solidFill>
                  <a:srgbClr val="7030A0"/>
                </a:solidFill>
                <a:effectLst>
                  <a:outerShdw blurRad="38100" dist="19050" dir="2700000" algn="tl" rotWithShape="0">
                    <a:schemeClr val="dk1">
                      <a:alpha val="40000"/>
                    </a:schemeClr>
                  </a:outerShdw>
                </a:effectLst>
                <a:cs typeface="B Nazanin" panose="00000400000000000000" pitchFamily="2" charset="-78"/>
              </a:rPr>
              <a:t>کمبود کتا </a:t>
            </a:r>
            <a:r>
              <a:rPr lang="fa-IR" sz="2400" dirty="0" smtClean="0">
                <a:ln w="0"/>
                <a:solidFill>
                  <a:srgbClr val="7030A0"/>
                </a:solidFill>
                <a:effectLst>
                  <a:outerShdw blurRad="38100" dist="19050" dir="2700000" algn="tl" rotWithShape="0">
                    <a:schemeClr val="dk1">
                      <a:alpha val="40000"/>
                    </a:schemeClr>
                  </a:outerShdw>
                </a:effectLst>
                <a:cs typeface="B Nazanin" panose="00000400000000000000" pitchFamily="2" charset="-78"/>
              </a:rPr>
              <a:t>بهای کمک </a:t>
            </a:r>
            <a:r>
              <a:rPr lang="fa-IR" sz="2400" dirty="0">
                <a:ln w="0"/>
                <a:solidFill>
                  <a:srgbClr val="7030A0"/>
                </a:solidFill>
                <a:effectLst>
                  <a:outerShdw blurRad="38100" dist="19050" dir="2700000" algn="tl" rotWithShape="0">
                    <a:schemeClr val="dk1">
                      <a:alpha val="40000"/>
                    </a:schemeClr>
                  </a:outerShdw>
                </a:effectLst>
                <a:cs typeface="B Nazanin" panose="00000400000000000000" pitchFamily="2" charset="-78"/>
              </a:rPr>
              <a:t>درسی مناسب سازی </a:t>
            </a:r>
            <a:r>
              <a:rPr lang="fa-IR" sz="2400" dirty="0" smtClean="0">
                <a:ln w="0"/>
                <a:solidFill>
                  <a:srgbClr val="7030A0"/>
                </a:solidFill>
                <a:effectLst>
                  <a:outerShdw blurRad="38100" dist="19050" dir="2700000" algn="tl" rotWithShape="0">
                    <a:schemeClr val="dk1">
                      <a:alpha val="40000"/>
                    </a:schemeClr>
                  </a:outerShdw>
                </a:effectLst>
                <a:cs typeface="B Nazanin" panose="00000400000000000000" pitchFamily="2" charset="-78"/>
              </a:rPr>
              <a:t>شده</a:t>
            </a:r>
          </a:p>
          <a:p>
            <a:pPr marL="342900" indent="-342900" algn="r" rtl="1">
              <a:lnSpc>
                <a:spcPct val="150000"/>
              </a:lnSpc>
              <a:buFont typeface="+mj-lt"/>
              <a:buAutoNum type="arabicParenR"/>
            </a:pPr>
            <a:r>
              <a:rPr lang="fa-IR" sz="2400" dirty="0" smtClean="0">
                <a:ln w="0"/>
                <a:solidFill>
                  <a:srgbClr val="7030A0"/>
                </a:solidFill>
                <a:effectLst>
                  <a:outerShdw blurRad="38100" dist="19050" dir="2700000" algn="tl" rotWithShape="0">
                    <a:schemeClr val="dk1">
                      <a:alpha val="40000"/>
                    </a:schemeClr>
                  </a:outerShdw>
                </a:effectLst>
                <a:cs typeface="B Nazanin" panose="00000400000000000000" pitchFamily="2" charset="-78"/>
              </a:rPr>
              <a:t> </a:t>
            </a:r>
            <a:r>
              <a:rPr lang="fa-IR" sz="2400" dirty="0">
                <a:ln w="0"/>
                <a:solidFill>
                  <a:srgbClr val="7030A0"/>
                </a:solidFill>
                <a:effectLst>
                  <a:outerShdw blurRad="38100" dist="19050" dir="2700000" algn="tl" rotWithShape="0">
                    <a:schemeClr val="dk1">
                      <a:alpha val="40000"/>
                    </a:schemeClr>
                  </a:outerShdw>
                </a:effectLst>
                <a:cs typeface="B Nazanin" panose="00000400000000000000" pitchFamily="2" charset="-78"/>
              </a:rPr>
              <a:t>کلا سهای پرجمعیت</a:t>
            </a:r>
          </a:p>
          <a:p>
            <a:pPr marL="342900" indent="-342900" algn="r" rtl="1">
              <a:buFont typeface="+mj-lt"/>
              <a:buAutoNum type="arabicParenR"/>
            </a:pPr>
            <a:r>
              <a:rPr lang="fa-IR" sz="2400" dirty="0" smtClean="0">
                <a:ln w="0"/>
                <a:solidFill>
                  <a:srgbClr val="7030A0"/>
                </a:solidFill>
                <a:effectLst>
                  <a:outerShdw blurRad="38100" dist="19050" dir="2700000" algn="tl" rotWithShape="0">
                    <a:schemeClr val="dk1">
                      <a:alpha val="40000"/>
                    </a:schemeClr>
                  </a:outerShdw>
                </a:effectLst>
                <a:cs typeface="B Nazanin" panose="00000400000000000000" pitchFamily="2" charset="-78"/>
              </a:rPr>
              <a:t>عدم مناسب سازی </a:t>
            </a:r>
            <a:r>
              <a:rPr lang="fa-IR" sz="2400" dirty="0">
                <a:ln w="0"/>
                <a:solidFill>
                  <a:srgbClr val="7030A0"/>
                </a:solidFill>
                <a:effectLst>
                  <a:outerShdw blurRad="38100" dist="19050" dir="2700000" algn="tl" rotWithShape="0">
                    <a:schemeClr val="dk1">
                      <a:alpha val="40000"/>
                    </a:schemeClr>
                  </a:outerShdw>
                </a:effectLst>
                <a:cs typeface="B Nazanin" panose="00000400000000000000" pitchFamily="2" charset="-78"/>
              </a:rPr>
              <a:t>فضای فیزیکی و تجهیزات مورد </a:t>
            </a:r>
            <a:r>
              <a:rPr lang="fa-IR" sz="2400" dirty="0" smtClean="0">
                <a:ln w="0"/>
                <a:solidFill>
                  <a:srgbClr val="7030A0"/>
                </a:solidFill>
                <a:effectLst>
                  <a:outerShdw blurRad="38100" dist="19050" dir="2700000" algn="tl" rotWithShape="0">
                    <a:schemeClr val="dk1">
                      <a:alpha val="40000"/>
                    </a:schemeClr>
                  </a:outerShdw>
                </a:effectLst>
                <a:cs typeface="B Nazanin" panose="00000400000000000000" pitchFamily="2" charset="-78"/>
              </a:rPr>
              <a:t>نیازمدارس عادی</a:t>
            </a:r>
          </a:p>
          <a:p>
            <a:pPr marL="342900" indent="-342900" algn="r" rtl="1">
              <a:buFont typeface="+mj-lt"/>
              <a:buAutoNum type="arabicParenR"/>
            </a:pPr>
            <a:r>
              <a:rPr lang="fa-IR" sz="2400" dirty="0" smtClean="0">
                <a:ln w="0"/>
                <a:solidFill>
                  <a:srgbClr val="7030A0"/>
                </a:solidFill>
                <a:effectLst>
                  <a:outerShdw blurRad="38100" dist="19050" dir="2700000" algn="tl" rotWithShape="0">
                    <a:schemeClr val="dk1">
                      <a:alpha val="40000"/>
                    </a:schemeClr>
                  </a:outerShdw>
                </a:effectLst>
                <a:cs typeface="B Nazanin" panose="00000400000000000000" pitchFamily="2" charset="-78"/>
              </a:rPr>
              <a:t> آموزشهای</a:t>
            </a:r>
            <a:r>
              <a:rPr lang="fa-IR" sz="2400" dirty="0">
                <a:ln w="0"/>
                <a:solidFill>
                  <a:srgbClr val="7030A0"/>
                </a:solidFill>
                <a:effectLst>
                  <a:outerShdw blurRad="38100" dist="19050" dir="2700000" algn="tl" rotWithShape="0">
                    <a:schemeClr val="dk1">
                      <a:alpha val="40000"/>
                    </a:schemeClr>
                  </a:outerShdw>
                </a:effectLst>
                <a:cs typeface="B Nazanin" panose="00000400000000000000" pitchFamily="2" charset="-78"/>
              </a:rPr>
              <a:t> </a:t>
            </a:r>
            <a:r>
              <a:rPr lang="fa-IR" sz="2400" dirty="0" smtClean="0">
                <a:ln w="0"/>
                <a:solidFill>
                  <a:srgbClr val="7030A0"/>
                </a:solidFill>
                <a:effectLst>
                  <a:outerShdw blurRad="38100" dist="19050" dir="2700000" algn="tl" rotWithShape="0">
                    <a:schemeClr val="dk1">
                      <a:alpha val="40000"/>
                    </a:schemeClr>
                  </a:outerShdw>
                </a:effectLst>
                <a:cs typeface="B Nazanin" panose="00000400000000000000" pitchFamily="2" charset="-78"/>
              </a:rPr>
              <a:t>ناکافی </a:t>
            </a:r>
            <a:r>
              <a:rPr lang="fa-IR" sz="2400" dirty="0">
                <a:ln w="0"/>
                <a:solidFill>
                  <a:srgbClr val="7030A0"/>
                </a:solidFill>
                <a:effectLst>
                  <a:outerShdw blurRad="38100" dist="19050" dir="2700000" algn="tl" rotWithShape="0">
                    <a:schemeClr val="dk1">
                      <a:alpha val="40000"/>
                    </a:schemeClr>
                  </a:outerShdw>
                </a:effectLst>
                <a:cs typeface="B Nazanin" panose="00000400000000000000" pitchFamily="2" charset="-78"/>
              </a:rPr>
              <a:t>و اطلاعات ناقص در رابطه با اجرای این </a:t>
            </a:r>
            <a:r>
              <a:rPr lang="fa-IR" sz="2400" dirty="0" smtClean="0">
                <a:ln w="0"/>
                <a:solidFill>
                  <a:srgbClr val="7030A0"/>
                </a:solidFill>
                <a:effectLst>
                  <a:outerShdw blurRad="38100" dist="19050" dir="2700000" algn="tl" rotWithShape="0">
                    <a:schemeClr val="dk1">
                      <a:alpha val="40000"/>
                    </a:schemeClr>
                  </a:outerShdw>
                </a:effectLst>
                <a:cs typeface="B Nazanin" panose="00000400000000000000" pitchFamily="2" charset="-78"/>
              </a:rPr>
              <a:t>رویکرد</a:t>
            </a:r>
          </a:p>
          <a:p>
            <a:pPr marL="342900" indent="-342900" algn="r" rtl="1">
              <a:buFont typeface="+mj-lt"/>
              <a:buAutoNum type="arabicParenR"/>
            </a:pPr>
            <a:r>
              <a:rPr lang="fa-IR" sz="2400" dirty="0">
                <a:ln w="0"/>
                <a:solidFill>
                  <a:srgbClr val="7030A0"/>
                </a:solidFill>
                <a:effectLst>
                  <a:outerShdw blurRad="38100" dist="19050" dir="2700000" algn="tl" rotWithShape="0">
                    <a:schemeClr val="dk1">
                      <a:alpha val="40000"/>
                    </a:schemeClr>
                  </a:outerShdw>
                </a:effectLst>
                <a:cs typeface="B Nazanin" panose="00000400000000000000" pitchFamily="2" charset="-78"/>
              </a:rPr>
              <a:t>عدم انتخاب و گزینش آموزگاران و دبیران قوی </a:t>
            </a:r>
            <a:r>
              <a:rPr lang="fa-IR" sz="2400" dirty="0" smtClean="0">
                <a:ln w="0"/>
                <a:solidFill>
                  <a:srgbClr val="7030A0"/>
                </a:solidFill>
                <a:effectLst>
                  <a:outerShdw blurRad="38100" dist="19050" dir="2700000" algn="tl" rotWithShape="0">
                    <a:schemeClr val="dk1">
                      <a:alpha val="40000"/>
                    </a:schemeClr>
                  </a:outerShdw>
                </a:effectLst>
                <a:cs typeface="B Nazanin" panose="00000400000000000000" pitchFamily="2" charset="-78"/>
              </a:rPr>
              <a:t>ومسلط </a:t>
            </a:r>
            <a:r>
              <a:rPr lang="fa-IR" sz="2400" dirty="0">
                <a:ln w="0"/>
                <a:solidFill>
                  <a:srgbClr val="7030A0"/>
                </a:solidFill>
                <a:effectLst>
                  <a:outerShdw blurRad="38100" dist="19050" dir="2700000" algn="tl" rotWithShape="0">
                    <a:schemeClr val="dk1">
                      <a:alpha val="40000"/>
                    </a:schemeClr>
                  </a:outerShdw>
                </a:effectLst>
                <a:cs typeface="B Nazanin" panose="00000400000000000000" pitchFamily="2" charset="-78"/>
              </a:rPr>
              <a:t>به عنوان رابط </a:t>
            </a:r>
            <a:r>
              <a:rPr lang="fa-IR" sz="2400" dirty="0" smtClean="0">
                <a:ln w="0"/>
                <a:solidFill>
                  <a:srgbClr val="7030A0"/>
                </a:solidFill>
                <a:effectLst>
                  <a:outerShdw blurRad="38100" dist="19050" dir="2700000" algn="tl" rotWithShape="0">
                    <a:schemeClr val="dk1">
                      <a:alpha val="40000"/>
                    </a:schemeClr>
                  </a:outerShdw>
                </a:effectLst>
                <a:cs typeface="B Nazanin" panose="00000400000000000000" pitchFamily="2" charset="-78"/>
              </a:rPr>
              <a:t>تلفیقی</a:t>
            </a:r>
          </a:p>
          <a:p>
            <a:pPr marL="342900" indent="-342900" algn="r" rtl="1">
              <a:buFont typeface="+mj-lt"/>
              <a:buAutoNum type="arabicParenR"/>
            </a:pPr>
            <a:r>
              <a:rPr lang="fa-IR" sz="2400" dirty="0">
                <a:ln w="0"/>
                <a:solidFill>
                  <a:srgbClr val="7030A0"/>
                </a:solidFill>
                <a:effectLst>
                  <a:outerShdw blurRad="38100" dist="19050" dir="2700000" algn="tl" rotWithShape="0">
                    <a:schemeClr val="dk1">
                      <a:alpha val="40000"/>
                    </a:schemeClr>
                  </a:outerShdw>
                </a:effectLst>
                <a:cs typeface="B Nazanin" panose="00000400000000000000" pitchFamily="2" charset="-78"/>
              </a:rPr>
              <a:t>نارضایتی اولیا دانش </a:t>
            </a:r>
            <a:r>
              <a:rPr lang="fa-IR" sz="2400" dirty="0" smtClean="0">
                <a:ln w="0"/>
                <a:solidFill>
                  <a:srgbClr val="7030A0"/>
                </a:solidFill>
                <a:effectLst>
                  <a:outerShdw blurRad="38100" dist="19050" dir="2700000" algn="tl" rotWithShape="0">
                    <a:schemeClr val="dk1">
                      <a:alpha val="40000"/>
                    </a:schemeClr>
                  </a:outerShdw>
                </a:effectLst>
                <a:cs typeface="B Nazanin" panose="00000400000000000000" pitchFamily="2" charset="-78"/>
              </a:rPr>
              <a:t>آموزان با </a:t>
            </a:r>
            <a:r>
              <a:rPr lang="fa-IR" sz="2400" dirty="0">
                <a:ln w="0"/>
                <a:solidFill>
                  <a:srgbClr val="7030A0"/>
                </a:solidFill>
                <a:effectLst>
                  <a:outerShdw blurRad="38100" dist="19050" dir="2700000" algn="tl" rotWithShape="0">
                    <a:schemeClr val="dk1">
                      <a:alpha val="40000"/>
                    </a:schemeClr>
                  </a:outerShdw>
                </a:effectLst>
                <a:cs typeface="B Nazanin" panose="00000400000000000000" pitchFamily="2" charset="-78"/>
              </a:rPr>
              <a:t>نیازهای </a:t>
            </a:r>
            <a:r>
              <a:rPr lang="fa-IR" sz="2400" dirty="0" smtClean="0">
                <a:ln w="0"/>
                <a:solidFill>
                  <a:srgbClr val="7030A0"/>
                </a:solidFill>
                <a:effectLst>
                  <a:outerShdw blurRad="38100" dist="19050" dir="2700000" algn="tl" rotWithShape="0">
                    <a:schemeClr val="dk1">
                      <a:alpha val="40000"/>
                    </a:schemeClr>
                  </a:outerShdw>
                </a:effectLst>
                <a:cs typeface="B Nazanin" panose="00000400000000000000" pitchFamily="2" charset="-78"/>
              </a:rPr>
              <a:t>ویژه</a:t>
            </a:r>
          </a:p>
          <a:p>
            <a:pPr marL="342900" indent="-342900" algn="r" rtl="1">
              <a:buFont typeface="+mj-lt"/>
              <a:buAutoNum type="arabicParenR"/>
            </a:pPr>
            <a:r>
              <a:rPr lang="fa-IR" sz="2400" dirty="0" smtClean="0">
                <a:ln w="0"/>
                <a:solidFill>
                  <a:srgbClr val="7030A0"/>
                </a:solidFill>
                <a:effectLst>
                  <a:outerShdw blurRad="38100" dist="19050" dir="2700000" algn="tl" rotWithShape="0">
                    <a:schemeClr val="dk1">
                      <a:alpha val="40000"/>
                    </a:schemeClr>
                  </a:outerShdw>
                </a:effectLst>
                <a:cs typeface="B Nazanin" panose="00000400000000000000" pitchFamily="2" charset="-78"/>
              </a:rPr>
              <a:t> </a:t>
            </a:r>
            <a:r>
              <a:rPr lang="fa-IR" sz="2400" dirty="0">
                <a:ln w="0"/>
                <a:solidFill>
                  <a:srgbClr val="7030A0"/>
                </a:solidFill>
                <a:effectLst>
                  <a:outerShdw blurRad="38100" dist="19050" dir="2700000" algn="tl" rotWithShape="0">
                    <a:schemeClr val="dk1">
                      <a:alpha val="40000"/>
                    </a:schemeClr>
                  </a:outerShdw>
                </a:effectLst>
                <a:cs typeface="B Nazanin" panose="00000400000000000000" pitchFamily="2" charset="-78"/>
              </a:rPr>
              <a:t>کمبود خدمات توا </a:t>
            </a:r>
            <a:r>
              <a:rPr lang="fa-IR" sz="2400" dirty="0" smtClean="0">
                <a:ln w="0"/>
                <a:solidFill>
                  <a:srgbClr val="7030A0"/>
                </a:solidFill>
                <a:effectLst>
                  <a:outerShdw blurRad="38100" dist="19050" dir="2700000" algn="tl" rotWithShape="0">
                    <a:schemeClr val="dk1">
                      <a:alpha val="40000"/>
                    </a:schemeClr>
                  </a:outerShdw>
                </a:effectLst>
                <a:cs typeface="B Nazanin" panose="00000400000000000000" pitchFamily="2" charset="-78"/>
              </a:rPr>
              <a:t>نبخشی</a:t>
            </a:r>
          </a:p>
          <a:p>
            <a:pPr marL="342900" indent="-342900" algn="r" rtl="1">
              <a:buFont typeface="+mj-lt"/>
              <a:buAutoNum type="arabicParenR"/>
            </a:pPr>
            <a:r>
              <a:rPr lang="fa-IR" sz="2400" dirty="0" smtClean="0">
                <a:ln w="0"/>
                <a:solidFill>
                  <a:srgbClr val="7030A0"/>
                </a:solidFill>
                <a:effectLst>
                  <a:outerShdw blurRad="38100" dist="19050" dir="2700000" algn="tl" rotWithShape="0">
                    <a:schemeClr val="dk1">
                      <a:alpha val="40000"/>
                    </a:schemeClr>
                  </a:outerShdw>
                </a:effectLst>
                <a:cs typeface="B Nazanin" panose="00000400000000000000" pitchFamily="2" charset="-78"/>
              </a:rPr>
              <a:t> نظارت ناکافی </a:t>
            </a:r>
            <a:r>
              <a:rPr lang="fa-IR" sz="2400" dirty="0">
                <a:ln w="0"/>
                <a:solidFill>
                  <a:srgbClr val="7030A0"/>
                </a:solidFill>
                <a:effectLst>
                  <a:outerShdw blurRad="38100" dist="19050" dir="2700000" algn="tl" rotWithShape="0">
                    <a:schemeClr val="dk1">
                      <a:alpha val="40000"/>
                    </a:schemeClr>
                  </a:outerShdw>
                </a:effectLst>
                <a:cs typeface="B Nazanin" panose="00000400000000000000" pitchFamily="2" charset="-78"/>
              </a:rPr>
              <a:t>و امکان روابط منفی با همسالان و افت تحصیلی</a:t>
            </a:r>
            <a:endParaRPr lang="fa-IR" sz="2400" dirty="0" smtClean="0">
              <a:ln w="0"/>
              <a:solidFill>
                <a:srgbClr val="7030A0"/>
              </a:solidFill>
              <a:effectLst>
                <a:outerShdw blurRad="38100" dist="19050" dir="2700000" algn="tl" rotWithShape="0">
                  <a:schemeClr val="dk1">
                    <a:alpha val="40000"/>
                  </a:schemeClr>
                </a:outerShdw>
              </a:effectLst>
              <a:cs typeface="B Nazanin" panose="00000400000000000000" pitchFamily="2" charset="-78"/>
            </a:endParaRPr>
          </a:p>
          <a:p>
            <a:pPr marL="342900" indent="-342900" algn="r" rtl="1">
              <a:lnSpc>
                <a:spcPct val="150000"/>
              </a:lnSpc>
              <a:buFont typeface="+mj-lt"/>
              <a:buAutoNum type="arabicParenR"/>
            </a:pPr>
            <a:endParaRPr lang="fa-IR" sz="2400" dirty="0">
              <a:ln w="0"/>
              <a:solidFill>
                <a:srgbClr val="7030A0"/>
              </a:solidFill>
              <a:effectLst>
                <a:outerShdw blurRad="38100" dist="19050" dir="2700000" algn="tl" rotWithShape="0">
                  <a:schemeClr val="dk1">
                    <a:alpha val="40000"/>
                  </a:schemeClr>
                </a:outerShdw>
              </a:effectLst>
              <a:cs typeface="B Nazanin" panose="00000400000000000000" pitchFamily="2" charset="-78"/>
            </a:endParaRPr>
          </a:p>
        </p:txBody>
      </p:sp>
    </p:spTree>
    <p:extLst>
      <p:ext uri="{BB962C8B-B14F-4D97-AF65-F5344CB8AC3E}">
        <p14:creationId xmlns:p14="http://schemas.microsoft.com/office/powerpoint/2010/main" val="1875010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11963400" cy="1828800"/>
          </a:xfrm>
        </p:spPr>
        <p:txBody>
          <a:bodyPr>
            <a:normAutofit/>
          </a:bodyPr>
          <a:lstStyle/>
          <a:p>
            <a:pPr algn="r"/>
            <a:r>
              <a:rPr lang="fa-IR" sz="4800" dirty="0" smtClean="0">
                <a:solidFill>
                  <a:srgbClr val="FF0000"/>
                </a:solidFill>
                <a:cs typeface="B Nazanin" panose="00000400000000000000" pitchFamily="2" charset="-78"/>
              </a:rPr>
              <a:t>چالش های آموزش و پرورش فراگیر در رابطه با سه مورد زیر</a:t>
            </a:r>
            <a:r>
              <a:rPr lang="fa-IR" dirty="0" smtClean="0">
                <a:solidFill>
                  <a:srgbClr val="FF0000"/>
                </a:solidFill>
                <a:cs typeface="A Shekari" panose="00000400000000000000" pitchFamily="2" charset="-78"/>
              </a:rPr>
              <a:t>:</a:t>
            </a:r>
            <a:endParaRPr lang="en-US" dirty="0">
              <a:solidFill>
                <a:srgbClr val="FF0000"/>
              </a:solidFill>
              <a:cs typeface="A Shekari" panose="00000400000000000000" pitchFamily="2" charset="-78"/>
            </a:endParaRPr>
          </a:p>
        </p:txBody>
      </p:sp>
      <p:sp>
        <p:nvSpPr>
          <p:cNvPr id="3" name="Text Placeholder 2"/>
          <p:cNvSpPr>
            <a:spLocks noGrp="1"/>
          </p:cNvSpPr>
          <p:nvPr>
            <p:ph type="body" idx="1"/>
          </p:nvPr>
        </p:nvSpPr>
        <p:spPr>
          <a:xfrm>
            <a:off x="3352800" y="2438400"/>
            <a:ext cx="8610600" cy="1905000"/>
          </a:xfrm>
        </p:spPr>
        <p:txBody>
          <a:bodyPr>
            <a:noAutofit/>
          </a:bodyPr>
          <a:lstStyle/>
          <a:p>
            <a:pPr marL="457200" indent="-457200" algn="r">
              <a:buFont typeface="+mj-lt"/>
              <a:buAutoNum type="arabicParenR"/>
            </a:pPr>
            <a:r>
              <a:rPr lang="fa-IR" sz="1800" b="1" dirty="0" smtClean="0">
                <a:cs typeface="B Nazanin" panose="00000400000000000000" pitchFamily="2" charset="-78"/>
              </a:rPr>
              <a:t>معلمان</a:t>
            </a:r>
          </a:p>
          <a:p>
            <a:pPr marL="457200" indent="-457200" algn="r">
              <a:buFont typeface="+mj-lt"/>
              <a:buAutoNum type="arabicParenR"/>
            </a:pPr>
            <a:r>
              <a:rPr lang="fa-IR" sz="1800" b="1" dirty="0" smtClean="0">
                <a:cs typeface="B Nazanin" panose="00000400000000000000" pitchFamily="2" charset="-78"/>
              </a:rPr>
              <a:t>همسالان</a:t>
            </a:r>
          </a:p>
          <a:p>
            <a:pPr marL="457200" indent="-457200" algn="r">
              <a:buFont typeface="+mj-lt"/>
              <a:buAutoNum type="arabicParenR"/>
            </a:pPr>
            <a:r>
              <a:rPr lang="fa-IR" sz="1800" b="1" dirty="0" smtClean="0">
                <a:cs typeface="B Nazanin" panose="00000400000000000000" pitchFamily="2" charset="-78"/>
              </a:rPr>
              <a:t>خانواده</a:t>
            </a:r>
            <a:endParaRPr lang="en-US" sz="1800" b="1" dirty="0">
              <a:cs typeface="B Nazanin" panose="00000400000000000000" pitchFamily="2" charset="-78"/>
            </a:endParaRPr>
          </a:p>
        </p:txBody>
      </p:sp>
    </p:spTree>
    <p:extLst>
      <p:ext uri="{BB962C8B-B14F-4D97-AF65-F5344CB8AC3E}">
        <p14:creationId xmlns:p14="http://schemas.microsoft.com/office/powerpoint/2010/main" val="684342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9212" y="76200"/>
            <a:ext cx="8459788" cy="1082674"/>
          </a:xfrm>
        </p:spPr>
        <p:txBody>
          <a:bodyPr vert="horz" lIns="91440" tIns="45720" rIns="91440" bIns="45720" rtlCol="0" anchor="b">
            <a:normAutofit/>
          </a:bodyPr>
          <a:lstStyle/>
          <a:p>
            <a:pPr algn="r"/>
            <a:r>
              <a:rPr lang="fa-IR" sz="4400" dirty="0">
                <a:solidFill>
                  <a:srgbClr val="FF0000"/>
                </a:solidFill>
                <a:cs typeface="B Nazanin" panose="00000400000000000000" pitchFamily="2" charset="-78"/>
              </a:rPr>
              <a:t>1) </a:t>
            </a:r>
            <a:r>
              <a:rPr lang="fa-IR" sz="4400" b="1" dirty="0">
                <a:solidFill>
                  <a:srgbClr val="FF0000"/>
                </a:solidFill>
                <a:cs typeface="B Nazanin" panose="00000400000000000000" pitchFamily="2" charset="-78"/>
              </a:rPr>
              <a:t>معلمان</a:t>
            </a:r>
          </a:p>
        </p:txBody>
      </p:sp>
      <p:sp>
        <p:nvSpPr>
          <p:cNvPr id="4" name="Rectangle 3"/>
          <p:cNvSpPr/>
          <p:nvPr/>
        </p:nvSpPr>
        <p:spPr>
          <a:xfrm>
            <a:off x="304800" y="1472054"/>
            <a:ext cx="11125200" cy="2067233"/>
          </a:xfrm>
          <a:prstGeom prst="rect">
            <a:avLst/>
          </a:prstGeom>
        </p:spPr>
        <p:txBody>
          <a:bodyPr wrap="square">
            <a:spAutoFit/>
          </a:bodyPr>
          <a:lstStyle/>
          <a:p>
            <a:pPr marL="342900" lvl="0" indent="-342900" algn="just" defTabSz="457200" rtl="1">
              <a:spcBef>
                <a:spcPts val="1000"/>
              </a:spcBef>
              <a:buClr>
                <a:srgbClr val="A53010"/>
              </a:buClr>
              <a:buFont typeface="Wingdings 3" charset="2"/>
              <a:buChar char=""/>
            </a:pPr>
            <a:r>
              <a:rPr lang="fa-IR" sz="2400" b="1" spc="50" dirty="0">
                <a:ln w="0"/>
                <a:solidFill>
                  <a:srgbClr val="00B0F0"/>
                </a:solidFill>
                <a:effectLst>
                  <a:innerShdw blurRad="63500" dist="50800" dir="13500000">
                    <a:srgbClr val="000000">
                      <a:alpha val="50000"/>
                    </a:srgbClr>
                  </a:innerShdw>
                </a:effectLst>
                <a:latin typeface="Arabic Typesetting" panose="03020402040406030203" pitchFamily="66" charset="-78"/>
                <a:cs typeface="Arabic Typesetting" panose="03020402040406030203" pitchFamily="66" charset="-78"/>
              </a:rPr>
              <a:t>مدارس عادي در حال حاضر قادر به استفاده از تجربیات غنی معلمان استثنایی نیستند و روشهاي آموزش استثنایی را روشهایی مرموز و خاص تصور می کنند . در حالی که روشهاي آموزش استثنایی همان روش هاي مناسب و بنیادین یادگیري هستند که با ظرافت بیشتر و حفظ احترام به تفاوتهاي فردي به کار میروند. روشهایی که می بایست در مدارس عادي نیز اصل آموزش قرار بگیرند.</a:t>
            </a:r>
          </a:p>
          <a:p>
            <a:pPr marL="342900" lvl="0" indent="-342900" algn="just" defTabSz="457200" rtl="1">
              <a:spcBef>
                <a:spcPts val="1000"/>
              </a:spcBef>
              <a:buClr>
                <a:srgbClr val="A53010"/>
              </a:buClr>
              <a:buFont typeface="Wingdings 3" charset="2"/>
              <a:buChar char=""/>
            </a:pPr>
            <a:r>
              <a:rPr lang="fa-IR" sz="2400" b="1" spc="50" dirty="0">
                <a:ln w="0"/>
                <a:solidFill>
                  <a:srgbClr val="00B0F0"/>
                </a:solidFill>
                <a:effectLst>
                  <a:innerShdw blurRad="63500" dist="50800" dir="13500000">
                    <a:srgbClr val="000000">
                      <a:alpha val="50000"/>
                    </a:srgbClr>
                  </a:innerShdw>
                </a:effectLst>
                <a:latin typeface="Arabic Typesetting" panose="03020402040406030203" pitchFamily="66" charset="-78"/>
                <a:cs typeface="Arabic Typesetting" panose="03020402040406030203" pitchFamily="66" charset="-78"/>
              </a:rPr>
              <a:t>تناقض در سیاستها و بخشنامههاي آموزش و پرورش عادي و استثنایی، عدم کارایی معلمان عادي و ندیدن دورههاي آموزشی خاص ، عدم همکاري بین معلم عادي ومعلم رابط ، تعداد زیاد فراگیران و بینظمی در کلاس و...شاید از دیگر آسیبهاي جدي فراگیر سازي باشند.</a:t>
            </a:r>
          </a:p>
        </p:txBody>
      </p:sp>
    </p:spTree>
    <p:extLst>
      <p:ext uri="{BB962C8B-B14F-4D97-AF65-F5344CB8AC3E}">
        <p14:creationId xmlns:p14="http://schemas.microsoft.com/office/powerpoint/2010/main" val="2621980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33528"/>
            <a:ext cx="8763000" cy="1082674"/>
          </a:xfrm>
        </p:spPr>
        <p:txBody>
          <a:bodyPr>
            <a:normAutofit/>
          </a:bodyPr>
          <a:lstStyle/>
          <a:p>
            <a:pPr algn="r"/>
            <a:r>
              <a:rPr lang="fa-IR" sz="4000" dirty="0">
                <a:solidFill>
                  <a:srgbClr val="FF0000"/>
                </a:solidFill>
                <a:cs typeface="B Nazanin" panose="00000400000000000000" pitchFamily="2" charset="-78"/>
              </a:rPr>
              <a:t>2) همسالان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7" y="1828800"/>
            <a:ext cx="3880103" cy="3474720"/>
          </a:xfrm>
          <a:prstGeom prst="rect">
            <a:avLst/>
          </a:prstGeom>
          <a:ln>
            <a:noFill/>
          </a:ln>
          <a:effectLst>
            <a:softEdge rad="112500"/>
          </a:effectLst>
        </p:spPr>
      </p:pic>
      <p:sp>
        <p:nvSpPr>
          <p:cNvPr id="5" name="Rectangle 4"/>
          <p:cNvSpPr/>
          <p:nvPr/>
        </p:nvSpPr>
        <p:spPr>
          <a:xfrm>
            <a:off x="1600200" y="838200"/>
            <a:ext cx="10363200" cy="1200329"/>
          </a:xfrm>
          <a:prstGeom prst="rect">
            <a:avLst/>
          </a:prstGeom>
        </p:spPr>
        <p:txBody>
          <a:bodyPr wrap="square">
            <a:spAutoFit/>
          </a:bodyPr>
          <a:lstStyle/>
          <a:p>
            <a:pPr algn="r"/>
            <a:r>
              <a:rPr lang="fa-IR" b="1" spc="50" dirty="0">
                <a:ln w="0"/>
                <a:solidFill>
                  <a:srgbClr val="FF0000"/>
                </a:solidFill>
                <a:effectLst>
                  <a:innerShdw blurRad="63500" dist="50800" dir="13500000">
                    <a:srgbClr val="000000">
                      <a:alpha val="50000"/>
                    </a:srgbClr>
                  </a:innerShdw>
                </a:effectLst>
                <a:latin typeface="Arabic Typesetting" panose="03020402040406030203" pitchFamily="66" charset="-78"/>
                <a:cs typeface="Arabic Typesetting" panose="03020402040406030203" pitchFamily="66" charset="-78"/>
              </a:rPr>
              <a:t>همسالان و نگرش انان نسبت به پذیرش کودکان با نیاز ویژه در موفقیت طرح تاثیر گذار است.</a:t>
            </a:r>
          </a:p>
          <a:p>
            <a:pPr algn="r"/>
            <a:r>
              <a:rPr lang="fa-IR" b="1" spc="50" dirty="0">
                <a:ln w="0"/>
                <a:solidFill>
                  <a:srgbClr val="FF0000"/>
                </a:solidFill>
                <a:effectLst>
                  <a:innerShdw blurRad="63500" dist="50800" dir="13500000">
                    <a:srgbClr val="000000">
                      <a:alpha val="50000"/>
                    </a:srgbClr>
                  </a:innerShdw>
                </a:effectLst>
                <a:latin typeface="Arabic Typesetting" panose="03020402040406030203" pitchFamily="66" charset="-78"/>
                <a:cs typeface="Arabic Typesetting" panose="03020402040406030203" pitchFamily="66" charset="-78"/>
              </a:rPr>
              <a:t>دانش اموزانی که در مدارس شامل طرح اموزش و پرورش فراگیر مشغول تحصیل هستند،دارای مشکلات اجتماعی کمتر بوده ودر تعاملات خود با سایردانش اموزان عادی و همسالان موفقیت بیشتری دارند.</a:t>
            </a:r>
          </a:p>
          <a:p>
            <a:pPr algn="r"/>
            <a:r>
              <a:rPr lang="fa-IR" b="1" spc="50" dirty="0">
                <a:ln w="0"/>
                <a:solidFill>
                  <a:srgbClr val="FF0000"/>
                </a:solidFill>
                <a:effectLst>
                  <a:innerShdw blurRad="63500" dist="50800" dir="13500000">
                    <a:srgbClr val="000000">
                      <a:alpha val="50000"/>
                    </a:srgbClr>
                  </a:innerShdw>
                </a:effectLst>
                <a:latin typeface="Arabic Typesetting" panose="03020402040406030203" pitchFamily="66" charset="-78"/>
                <a:cs typeface="Arabic Typesetting" panose="03020402040406030203" pitchFamily="66" charset="-78"/>
              </a:rPr>
              <a:t>شرکت دانش اموزان دربرنامه های اگاه سازی مدارس موجب بهبود نگرش انها نسبت به همسالان میشود.</a:t>
            </a:r>
          </a:p>
        </p:txBody>
      </p:sp>
    </p:spTree>
    <p:extLst>
      <p:ext uri="{BB962C8B-B14F-4D97-AF65-F5344CB8AC3E}">
        <p14:creationId xmlns:p14="http://schemas.microsoft.com/office/powerpoint/2010/main" val="1303737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20200" y="0"/>
            <a:ext cx="2971800" cy="1082674"/>
          </a:xfrm>
        </p:spPr>
        <p:txBody>
          <a:bodyPr>
            <a:normAutofit/>
          </a:bodyPr>
          <a:lstStyle/>
          <a:p>
            <a:pPr algn="r"/>
            <a:r>
              <a:rPr lang="fa-IR" sz="3200" dirty="0">
                <a:solidFill>
                  <a:srgbClr val="FF0000"/>
                </a:solidFill>
                <a:cs typeface="B Nazanin" panose="00000400000000000000" pitchFamily="2" charset="-78"/>
              </a:rPr>
              <a:t>3) خانواده :</a:t>
            </a:r>
          </a:p>
        </p:txBody>
      </p:sp>
      <p:sp>
        <p:nvSpPr>
          <p:cNvPr id="4" name="Rectangle 3"/>
          <p:cNvSpPr/>
          <p:nvPr/>
        </p:nvSpPr>
        <p:spPr>
          <a:xfrm>
            <a:off x="152400" y="1343814"/>
            <a:ext cx="11887200" cy="3062377"/>
          </a:xfrm>
          <a:prstGeom prst="rect">
            <a:avLst/>
          </a:prstGeom>
        </p:spPr>
        <p:txBody>
          <a:bodyPr wrap="square">
            <a:spAutoFit/>
          </a:bodyPr>
          <a:lstStyle/>
          <a:p>
            <a:pPr marL="342900" lvl="0" indent="-342900" algn="just" defTabSz="457200" rtl="1">
              <a:spcBef>
                <a:spcPts val="1000"/>
              </a:spcBef>
              <a:buClr>
                <a:srgbClr val="A53010"/>
              </a:buClr>
              <a:buFont typeface="Wingdings 3" charset="2"/>
              <a:buChar char=""/>
            </a:pPr>
            <a:r>
              <a:rPr lang="fa-IR" sz="2400" b="1" spc="50" dirty="0">
                <a:ln w="0"/>
                <a:solidFill>
                  <a:srgbClr val="FF0000"/>
                </a:solidFill>
                <a:effectLst>
                  <a:innerShdw blurRad="63500" dist="50800" dir="13500000">
                    <a:srgbClr val="000000">
                      <a:alpha val="50000"/>
                    </a:srgbClr>
                  </a:innerShdw>
                </a:effectLst>
                <a:latin typeface="Arabic Typesetting" panose="03020402040406030203" pitchFamily="66" charset="-78"/>
                <a:cs typeface="Arabic Typesetting" panose="03020402040406030203" pitchFamily="66" charset="-78"/>
              </a:rPr>
              <a:t>تمایل دانش اموزان و اولیا برای قرار گیری بین کودکانی که مشکل یکسانی دارند وتمایل شدید ادامه تحصیل در این مدارس ازجمله موانع گسترش اموزش فراگیرو حضور دانش اموزان با نیاز ویژه در مدارس عادی محسوب میشود.</a:t>
            </a:r>
          </a:p>
          <a:p>
            <a:pPr marL="342900" lvl="0" indent="-342900" algn="just" defTabSz="457200" rtl="1">
              <a:spcBef>
                <a:spcPts val="1000"/>
              </a:spcBef>
              <a:buClr>
                <a:srgbClr val="A53010"/>
              </a:buClr>
              <a:buFont typeface="Wingdings 3" charset="2"/>
              <a:buChar char=""/>
            </a:pPr>
            <a:r>
              <a:rPr lang="fa-IR" sz="2400" b="1" spc="50" dirty="0">
                <a:ln w="0"/>
                <a:solidFill>
                  <a:srgbClr val="FF0000"/>
                </a:solidFill>
                <a:effectLst>
                  <a:innerShdw blurRad="63500" dist="50800" dir="13500000">
                    <a:srgbClr val="000000">
                      <a:alpha val="50000"/>
                    </a:srgbClr>
                  </a:innerShdw>
                </a:effectLst>
                <a:latin typeface="Arabic Typesetting" panose="03020402040406030203" pitchFamily="66" charset="-78"/>
                <a:cs typeface="Arabic Typesetting" panose="03020402040406030203" pitchFamily="66" charset="-78"/>
              </a:rPr>
              <a:t>والدین کودکان استثنایی نگران ان هستند که امکانات و شرایط و کادر متخصص که در مدارس استثنایی در دسترس داشتند در مدارس عادی و منطبق با نیاز های خاص فرزندانشان وجود نداشته باشد..</a:t>
            </a:r>
          </a:p>
          <a:p>
            <a:pPr marL="342900" lvl="0" indent="-342900" algn="just" defTabSz="457200" rtl="1">
              <a:spcBef>
                <a:spcPts val="1000"/>
              </a:spcBef>
              <a:buClr>
                <a:srgbClr val="A53010"/>
              </a:buClr>
              <a:buFont typeface="Wingdings 3" charset="2"/>
              <a:buChar char=""/>
            </a:pPr>
            <a:r>
              <a:rPr lang="fa-IR" sz="2400" b="1" spc="50" dirty="0">
                <a:ln w="0"/>
                <a:solidFill>
                  <a:srgbClr val="FF0000"/>
                </a:solidFill>
                <a:effectLst>
                  <a:innerShdw blurRad="63500" dist="50800" dir="13500000">
                    <a:srgbClr val="000000">
                      <a:alpha val="50000"/>
                    </a:srgbClr>
                  </a:innerShdw>
                </a:effectLst>
                <a:latin typeface="Arabic Typesetting" panose="03020402040406030203" pitchFamily="66" charset="-78"/>
                <a:cs typeface="Arabic Typesetting" panose="03020402040406030203" pitchFamily="66" charset="-78"/>
              </a:rPr>
              <a:t>در واقع متمرکز بودن خدمات و امکانات وجود تعامل با همسالان ناتوان نوع برنامه درسی و تعداد کمتر دانش اموزان را برای تحصیل فرزندانشان مفید تر می دانند.</a:t>
            </a:r>
          </a:p>
          <a:p>
            <a:pPr marL="342900" lvl="0" indent="-342900" algn="just" defTabSz="457200" rtl="1">
              <a:spcBef>
                <a:spcPts val="1000"/>
              </a:spcBef>
              <a:buClr>
                <a:srgbClr val="A53010"/>
              </a:buClr>
              <a:buFont typeface="Wingdings 3" charset="2"/>
              <a:buChar char=""/>
            </a:pPr>
            <a:endParaRPr lang="fa-IR" sz="2400" b="1" spc="50" dirty="0">
              <a:ln w="0"/>
              <a:solidFill>
                <a:srgbClr val="FF0000"/>
              </a:solidFill>
              <a:effectLst>
                <a:innerShdw blurRad="63500" dist="50800" dir="13500000">
                  <a:srgbClr val="000000">
                    <a:alpha val="50000"/>
                  </a:srgbClr>
                </a:innerShdw>
              </a:effectLst>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2262748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10205"/>
            <a:ext cx="10294620" cy="1353205"/>
          </a:xfrm>
        </p:spPr>
        <p:txBody>
          <a:bodyPr>
            <a:normAutofit/>
          </a:bodyPr>
          <a:lstStyle/>
          <a:p>
            <a:pPr algn="r"/>
            <a:r>
              <a:rPr lang="fa-IR" sz="3600" b="1" dirty="0">
                <a:ln w="12700">
                  <a:solidFill>
                    <a:schemeClr val="accent1"/>
                  </a:solidFill>
                  <a:prstDash val="solid"/>
                </a:ln>
                <a:solidFill>
                  <a:srgbClr val="FF0000"/>
                </a:solidFill>
                <a:effectLst>
                  <a:outerShdw dist="38100" dir="2640000" algn="bl" rotWithShape="0">
                    <a:schemeClr val="accent1"/>
                  </a:outerShdw>
                </a:effectLst>
                <a:cs typeface="A Shekari" panose="00000400000000000000" pitchFamily="2" charset="-78"/>
              </a:rPr>
              <a:t>راهکارهای اجرای مطلوب آموزش فراگیر:</a:t>
            </a:r>
            <a:endParaRPr lang="en-US" sz="3600" b="1" dirty="0">
              <a:ln w="12700">
                <a:solidFill>
                  <a:schemeClr val="accent1"/>
                </a:solidFill>
                <a:prstDash val="solid"/>
              </a:ln>
              <a:solidFill>
                <a:srgbClr val="FF0000"/>
              </a:solidFill>
              <a:effectLst>
                <a:outerShdw dist="38100" dir="2640000" algn="bl" rotWithShape="0">
                  <a:schemeClr val="accent1"/>
                </a:outerShdw>
              </a:effectLst>
              <a:cs typeface="A Shekari" panose="00000400000000000000" pitchFamily="2" charset="-78"/>
            </a:endParaRPr>
          </a:p>
        </p:txBody>
      </p:sp>
      <p:sp>
        <p:nvSpPr>
          <p:cNvPr id="3" name="Content Placeholder 2"/>
          <p:cNvSpPr>
            <a:spLocks noGrp="1"/>
          </p:cNvSpPr>
          <p:nvPr>
            <p:ph idx="1"/>
          </p:nvPr>
        </p:nvSpPr>
        <p:spPr>
          <a:xfrm>
            <a:off x="0" y="1295400"/>
            <a:ext cx="12192000" cy="685800"/>
          </a:xfrm>
        </p:spPr>
        <p:style>
          <a:lnRef idx="3">
            <a:schemeClr val="lt1"/>
          </a:lnRef>
          <a:fillRef idx="1">
            <a:schemeClr val="accent4"/>
          </a:fillRef>
          <a:effectRef idx="1">
            <a:schemeClr val="accent4"/>
          </a:effectRef>
          <a:fontRef idx="minor">
            <a:schemeClr val="lt1"/>
          </a:fontRef>
        </p:style>
        <p:txBody>
          <a:bodyPr vert="horz" lIns="91440" tIns="45720" rIns="91440" bIns="45720" rtlCol="0" anchor="b">
            <a:noAutofit/>
          </a:bodyPr>
          <a:lstStyle/>
          <a:p>
            <a:pPr algn="ctr">
              <a:spcBef>
                <a:spcPct val="0"/>
              </a:spcBef>
              <a:buNone/>
            </a:pPr>
            <a:r>
              <a:rPr lang="fa-IR" sz="4800" b="1" dirty="0">
                <a:ln w="9525">
                  <a:solidFill>
                    <a:schemeClr val="bg1"/>
                  </a:solidFill>
                  <a:prstDash val="solid"/>
                </a:ln>
                <a:solidFill>
                  <a:srgbClr val="FF0000"/>
                </a:solidFill>
                <a:effectLst>
                  <a:outerShdw blurRad="12700" dist="38100" dir="2700000" algn="tl" rotWithShape="0">
                    <a:schemeClr val="bg1">
                      <a:lumMod val="50000"/>
                    </a:schemeClr>
                  </a:outerShdw>
                </a:effectLst>
                <a:latin typeface="Arabic Typesetting" panose="03020402040406030203" pitchFamily="66" charset="-78"/>
                <a:cs typeface="Arabic Typesetting" panose="03020402040406030203" pitchFamily="66" charset="-78"/>
              </a:rPr>
              <a:t>استفاده از برنامه آموزش فردی شده</a:t>
            </a:r>
            <a:endParaRPr lang="en-US" sz="4800" b="1" dirty="0">
              <a:ln w="9525">
                <a:solidFill>
                  <a:schemeClr val="bg1"/>
                </a:solidFill>
                <a:prstDash val="solid"/>
              </a:ln>
              <a:solidFill>
                <a:srgbClr val="FF0000"/>
              </a:solidFill>
              <a:effectLst>
                <a:outerShdw blurRad="12700" dist="38100" dir="2700000" algn="tl" rotWithShape="0">
                  <a:schemeClr val="bg1">
                    <a:lumMod val="50000"/>
                  </a:schemeClr>
                </a:outerShdw>
              </a:effectLst>
              <a:latin typeface="Arabic Typesetting" panose="03020402040406030203" pitchFamily="66" charset="-78"/>
              <a:cs typeface="Arabic Typesetting" panose="03020402040406030203" pitchFamily="66" charset="-78"/>
            </a:endParaRPr>
          </a:p>
        </p:txBody>
      </p:sp>
      <p:sp>
        <p:nvSpPr>
          <p:cNvPr id="4" name="Text Placeholder 3"/>
          <p:cNvSpPr>
            <a:spLocks noGrp="1"/>
          </p:cNvSpPr>
          <p:nvPr>
            <p:ph type="body" sz="half" idx="2"/>
          </p:nvPr>
        </p:nvSpPr>
        <p:spPr>
          <a:xfrm>
            <a:off x="228600" y="2133600"/>
            <a:ext cx="7094220" cy="2159566"/>
          </a:xfrm>
        </p:spPr>
        <p:style>
          <a:lnRef idx="0">
            <a:schemeClr val="dk1"/>
          </a:lnRef>
          <a:fillRef idx="3">
            <a:schemeClr val="dk1"/>
          </a:fillRef>
          <a:effectRef idx="3">
            <a:schemeClr val="dk1"/>
          </a:effectRef>
          <a:fontRef idx="minor">
            <a:schemeClr val="lt1"/>
          </a:fontRef>
        </p:style>
        <p:txBody>
          <a:bodyPr wrap="square" rtlCol="1">
            <a:spAutoFit/>
          </a:bodyPr>
          <a:lstStyle/>
          <a:p>
            <a:pPr>
              <a:lnSpc>
                <a:spcPct val="150000"/>
              </a:lnSpc>
            </a:pPr>
            <a:r>
              <a:rPr lang="fa-IR" dirty="0">
                <a:solidFill>
                  <a:schemeClr val="lt1"/>
                </a:solidFill>
                <a:latin typeface="Arial" panose="020B0604020202020204" pitchFamily="34" charset="0"/>
                <a:cs typeface="Arial" panose="020B0604020202020204" pitchFamily="34" charset="0"/>
              </a:rPr>
              <a:t>برنامه آموزش فردی شده یک سند مکتوب است که به طور معمول برای دانش آموزان با نیازهای ویژه با هدف مستند کردن تمامی تقاضاها، اصلاحات برنامه درسی و دسترسی به خدمات مورد نیاز طراحی می شود و می تواند در سه حیطه برنامه ریزی، نظارت و ارزیابی آموزش دانش آموزان با نیاز ویژه مورد استفاده قرارمی گیرد.</a:t>
            </a:r>
          </a:p>
          <a:p>
            <a:pPr>
              <a:lnSpc>
                <a:spcPct val="150000"/>
              </a:lnSpc>
            </a:pPr>
            <a:r>
              <a:rPr lang="fa-IR" dirty="0">
                <a:solidFill>
                  <a:schemeClr val="lt1"/>
                </a:solidFill>
                <a:latin typeface="Arial" panose="020B0604020202020204" pitchFamily="34" charset="0"/>
                <a:cs typeface="Arial" panose="020B0604020202020204" pitchFamily="34" charset="0"/>
              </a:rPr>
              <a:t>استفاده از این برنامه باعث می شود دانش آموزان با نیازهای ویژه در کلا سهای عادی با سرعت متناسب با توانایی اش جلو بروند و متناسب با یادگیر یهای قبلی برای آموزه های جدید برنامه ریزی شود. معلمان آموزش دیده رابط به عنوان هماهنگ و پیگیری کننده استفاده از این برنامه می توانند نقش چشمگیر و اثرگذاری داشته باشند.</a:t>
            </a:r>
            <a:endParaRPr lang="en-US" dirty="0">
              <a:solidFill>
                <a:schemeClr val="lt1"/>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22820" y="2133600"/>
            <a:ext cx="4648200" cy="28956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032947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763000" y="-685800"/>
            <a:ext cx="3505200" cy="1828800"/>
          </a:xfrm>
        </p:spPr>
        <p:txBody>
          <a:bodyPr>
            <a:normAutofit/>
          </a:bodyPr>
          <a:lstStyle/>
          <a:p>
            <a:r>
              <a:rPr lang="en-US" sz="3600" b="1" dirty="0">
                <a:solidFill>
                  <a:srgbClr val="FF0000"/>
                </a:solidFill>
              </a:rPr>
              <a:t> </a:t>
            </a:r>
            <a:r>
              <a:rPr lang="en-US" sz="3600" b="1" dirty="0" smtClean="0">
                <a:solidFill>
                  <a:srgbClr val="FF0000"/>
                </a:solidFill>
              </a:rPr>
              <a:t>   </a:t>
            </a:r>
            <a:r>
              <a:rPr lang="fa-IR" sz="1600" b="1" dirty="0">
                <a:solidFill>
                  <a:srgbClr val="FF0000"/>
                </a:solidFill>
                <a:cs typeface="A Shekari" panose="00000400000000000000" pitchFamily="2" charset="-78"/>
              </a:rPr>
              <a:t>تعریف آموزش فراگیر:</a:t>
            </a:r>
            <a:r>
              <a:rPr lang="en-US" sz="1600" b="1" dirty="0">
                <a:solidFill>
                  <a:srgbClr val="FF0000"/>
                </a:solidFill>
                <a:cs typeface="A Shekari" panose="00000400000000000000" pitchFamily="2" charset="-78"/>
              </a:rPr>
              <a:t> </a:t>
            </a:r>
            <a:endParaRPr lang="en-US" sz="3600" b="1" dirty="0">
              <a:solidFill>
                <a:srgbClr val="FF0000"/>
              </a:solidFill>
              <a:cs typeface="A Shekari" panose="00000400000000000000" pitchFamily="2" charset="-78"/>
            </a:endParaRPr>
          </a:p>
        </p:txBody>
      </p:sp>
      <p:sp>
        <p:nvSpPr>
          <p:cNvPr id="3" name="Subtitle 2"/>
          <p:cNvSpPr>
            <a:spLocks noGrp="1"/>
          </p:cNvSpPr>
          <p:nvPr>
            <p:ph type="subTitle" idx="1"/>
          </p:nvPr>
        </p:nvSpPr>
        <p:spPr>
          <a:xfrm>
            <a:off x="0" y="1219200"/>
            <a:ext cx="12192000" cy="2819400"/>
          </a:xfrm>
        </p:spPr>
        <p:txBody>
          <a:bodyPr>
            <a:normAutofit/>
          </a:bodyPr>
          <a:lstStyle/>
          <a:p>
            <a:pPr algn="r" rtl="0"/>
            <a:r>
              <a:rPr lang="fa-IR" b="1" dirty="0">
                <a:cs typeface="B Nazanin" panose="00000400000000000000" pitchFamily="2" charset="-78"/>
              </a:rPr>
              <a:t>آموزش فراگیر بدین معناست که تمامی مدارس </a:t>
            </a:r>
            <a:r>
              <a:rPr lang="fa-IR" b="1" dirty="0" smtClean="0">
                <a:cs typeface="B Nazanin" panose="00000400000000000000" pitchFamily="2" charset="-78"/>
              </a:rPr>
              <a:t>باید براي </a:t>
            </a:r>
            <a:r>
              <a:rPr lang="fa-IR" b="1" dirty="0">
                <a:cs typeface="B Nazanin" panose="00000400000000000000" pitchFamily="2" charset="-78"/>
              </a:rPr>
              <a:t>آموزش تمامی کودکان بدون توجه به </a:t>
            </a:r>
            <a:r>
              <a:rPr lang="fa-IR" b="1" dirty="0" smtClean="0">
                <a:cs typeface="B Nazanin" panose="00000400000000000000" pitchFamily="2" charset="-78"/>
              </a:rPr>
              <a:t>وضعیت جسمانی</a:t>
            </a:r>
            <a:r>
              <a:rPr lang="fa-IR" b="1" dirty="0">
                <a:cs typeface="B Nazanin" panose="00000400000000000000" pitchFamily="2" charset="-78"/>
              </a:rPr>
              <a:t>، هوشی، عاطفی، زبانی و یا سایر </a:t>
            </a:r>
            <a:r>
              <a:rPr lang="fa-IR" b="1" dirty="0" smtClean="0">
                <a:cs typeface="B Nazanin" panose="00000400000000000000" pitchFamily="2" charset="-78"/>
              </a:rPr>
              <a:t>ویژگیها </a:t>
            </a:r>
            <a:endParaRPr lang="en-US" b="1" dirty="0" smtClean="0">
              <a:cs typeface="B Nazanin" panose="00000400000000000000" pitchFamily="2" charset="-78"/>
            </a:endParaRPr>
          </a:p>
          <a:p>
            <a:pPr algn="r" rtl="0"/>
            <a:r>
              <a:rPr lang="fa-IR" b="1" dirty="0" smtClean="0">
                <a:cs typeface="B Nazanin" panose="00000400000000000000" pitchFamily="2" charset="-78"/>
              </a:rPr>
              <a:t>متناسب سازي </a:t>
            </a:r>
            <a:r>
              <a:rPr lang="fa-IR" b="1" dirty="0">
                <a:cs typeface="B Nazanin" panose="00000400000000000000" pitchFamily="2" charset="-78"/>
              </a:rPr>
              <a:t>شوند و این سازگاري باید کودکان </a:t>
            </a:r>
            <a:r>
              <a:rPr lang="fa-IR" b="1" dirty="0" smtClean="0">
                <a:cs typeface="B Nazanin" panose="00000400000000000000" pitchFamily="2" charset="-78"/>
              </a:rPr>
              <a:t>داراي ناتوانیهاي </a:t>
            </a:r>
            <a:r>
              <a:rPr lang="fa-IR" b="1" dirty="0">
                <a:cs typeface="B Nazanin" panose="00000400000000000000" pitchFamily="2" charset="-78"/>
              </a:rPr>
              <a:t>ذهنی وتیز هوش ، کودکان خیابانی و </a:t>
            </a:r>
            <a:r>
              <a:rPr lang="fa-IR" b="1" dirty="0" smtClean="0">
                <a:cs typeface="B Nazanin" panose="00000400000000000000" pitchFamily="2" charset="-78"/>
              </a:rPr>
              <a:t>کودکان متعلق </a:t>
            </a:r>
            <a:r>
              <a:rPr lang="fa-IR" b="1" dirty="0">
                <a:cs typeface="B Nazanin" panose="00000400000000000000" pitchFamily="2" charset="-78"/>
              </a:rPr>
              <a:t>به مناطق دورافتاده ، اقلیتهاي زبانی </a:t>
            </a:r>
            <a:r>
              <a:rPr lang="fa-IR" b="1" dirty="0" smtClean="0">
                <a:cs typeface="B Nazanin" panose="00000400000000000000" pitchFamily="2" charset="-78"/>
              </a:rPr>
              <a:t>،</a:t>
            </a:r>
          </a:p>
          <a:p>
            <a:pPr algn="r" rtl="0"/>
            <a:r>
              <a:rPr lang="fa-IR" b="1" dirty="0" smtClean="0">
                <a:cs typeface="B Nazanin" panose="00000400000000000000" pitchFamily="2" charset="-78"/>
              </a:rPr>
              <a:t> </a:t>
            </a:r>
            <a:r>
              <a:rPr lang="fa-IR" b="1" dirty="0">
                <a:cs typeface="B Nazanin" panose="00000400000000000000" pitchFamily="2" charset="-78"/>
              </a:rPr>
              <a:t>فرهنگی </a:t>
            </a:r>
            <a:r>
              <a:rPr lang="fa-IR" b="1" dirty="0" smtClean="0">
                <a:cs typeface="B Nazanin" panose="00000400000000000000" pitchFamily="2" charset="-78"/>
              </a:rPr>
              <a:t>یا قومی </a:t>
            </a:r>
            <a:r>
              <a:rPr lang="fa-IR" b="1" dirty="0">
                <a:cs typeface="B Nazanin" panose="00000400000000000000" pitchFamily="2" charset="-78"/>
              </a:rPr>
              <a:t>و کودکان با سایر محرومیت ها را نیز شامل </a:t>
            </a:r>
            <a:r>
              <a:rPr lang="fa-IR" b="1" dirty="0" smtClean="0">
                <a:cs typeface="B Nazanin" panose="00000400000000000000" pitchFamily="2" charset="-78"/>
              </a:rPr>
              <a:t>شود به </a:t>
            </a:r>
            <a:r>
              <a:rPr lang="fa-IR" b="1" dirty="0">
                <a:cs typeface="B Nazanin" panose="00000400000000000000" pitchFamily="2" charset="-78"/>
              </a:rPr>
              <a:t>عبارت دیگرآموزش فراگیر یعنی برخورداری همه جانبه همه کودکان از امکانات جامعه </a:t>
            </a:r>
            <a:r>
              <a:rPr lang="fa-IR" b="1" dirty="0" smtClean="0">
                <a:cs typeface="B Nazanin" panose="00000400000000000000" pitchFamily="2" charset="-78"/>
              </a:rPr>
              <a:t>و</a:t>
            </a:r>
          </a:p>
          <a:p>
            <a:pPr algn="r" rtl="0"/>
            <a:r>
              <a:rPr lang="fa-IR" b="1" dirty="0" smtClean="0">
                <a:cs typeface="B Nazanin" panose="00000400000000000000" pitchFamily="2" charset="-78"/>
              </a:rPr>
              <a:t> </a:t>
            </a:r>
            <a:r>
              <a:rPr lang="fa-IR" b="1" dirty="0">
                <a:cs typeface="B Nazanin" panose="00000400000000000000" pitchFamily="2" charset="-78"/>
              </a:rPr>
              <a:t>تسهیل شرایط و امکانات به منظور بهرهمندی دانشآموزان با نیازهای ویژه از آموزش عمومی در کنار سایر دانشآموزان. در این رویکرد اعتقاد بر این است </a:t>
            </a:r>
            <a:r>
              <a:rPr lang="fa-IR" b="1" dirty="0" smtClean="0">
                <a:cs typeface="B Nazanin" panose="00000400000000000000" pitchFamily="2" charset="-78"/>
              </a:rPr>
              <a:t>با</a:t>
            </a:r>
          </a:p>
          <a:p>
            <a:pPr algn="r" rtl="0"/>
            <a:r>
              <a:rPr lang="fa-IR" b="1" dirty="0" smtClean="0">
                <a:cs typeface="B Nazanin" panose="00000400000000000000" pitchFamily="2" charset="-78"/>
              </a:rPr>
              <a:t> </a:t>
            </a:r>
            <a:r>
              <a:rPr lang="fa-IR" b="1" dirty="0">
                <a:cs typeface="B Nazanin" panose="00000400000000000000" pitchFamily="2" charset="-78"/>
              </a:rPr>
              <a:t>فراهم شدن امکانات الزم همه دانشآموزان میتوانند یاد بگیرند. </a:t>
            </a:r>
            <a:endParaRPr lang="en-US" b="1" dirty="0" smtClean="0">
              <a:cs typeface="B Nazanin" panose="00000400000000000000" pitchFamily="2" charset="-78"/>
            </a:endParaRPr>
          </a:p>
          <a:p>
            <a:pPr algn="r" rtl="0"/>
            <a:endParaRPr lang="fa-IR" b="1" dirty="0">
              <a:cs typeface="B Nazanin" panose="00000400000000000000" pitchFamily="2" charset="-78"/>
            </a:endParaRPr>
          </a:p>
        </p:txBody>
      </p:sp>
    </p:spTree>
    <p:extLst>
      <p:ext uri="{BB962C8B-B14F-4D97-AF65-F5344CB8AC3E}">
        <p14:creationId xmlns:p14="http://schemas.microsoft.com/office/powerpoint/2010/main" val="2798047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6"/>
            <a:ext cx="12192000" cy="1006474"/>
          </a:xfrm>
        </p:spPr>
        <p:style>
          <a:lnRef idx="3">
            <a:schemeClr val="lt1"/>
          </a:lnRef>
          <a:fillRef idx="1">
            <a:schemeClr val="accent4"/>
          </a:fillRef>
          <a:effectRef idx="1">
            <a:schemeClr val="accent4"/>
          </a:effectRef>
          <a:fontRef idx="minor">
            <a:schemeClr val="lt1"/>
          </a:fontRef>
        </p:style>
        <p:txBody>
          <a:bodyPr vert="horz" lIns="91440" tIns="45720" rIns="91440" bIns="45720" rtlCol="0" anchor="b">
            <a:normAutofit/>
          </a:bodyPr>
          <a:lstStyle/>
          <a:p>
            <a:pPr algn="r"/>
            <a:r>
              <a:rPr lang="fa-IR" sz="4400" b="1" dirty="0">
                <a:ln w="9525">
                  <a:solidFill>
                    <a:schemeClr val="bg1"/>
                  </a:solidFill>
                  <a:prstDash val="solid"/>
                </a:ln>
                <a:solidFill>
                  <a:srgbClr val="FF0000"/>
                </a:solidFill>
                <a:effectLst>
                  <a:outerShdw blurRad="12700" dist="38100" dir="2700000" algn="tl" rotWithShape="0">
                    <a:schemeClr val="bg1">
                      <a:lumMod val="50000"/>
                    </a:schemeClr>
                  </a:outerShdw>
                </a:effectLst>
                <a:latin typeface="Arabic Typesetting" panose="03020402040406030203" pitchFamily="66" charset="-78"/>
                <a:cs typeface="Arabic Typesetting" panose="03020402040406030203" pitchFamily="66" charset="-78"/>
              </a:rPr>
              <a:t>2) جلب مشارکت بیشتر اولیا</a:t>
            </a:r>
            <a:endParaRPr lang="en-US" sz="4400" b="1" dirty="0">
              <a:ln w="9525">
                <a:solidFill>
                  <a:schemeClr val="bg1"/>
                </a:solidFill>
                <a:prstDash val="solid"/>
              </a:ln>
              <a:solidFill>
                <a:srgbClr val="FF0000"/>
              </a:solidFill>
              <a:effectLst>
                <a:outerShdw blurRad="12700" dist="38100" dir="2700000" algn="tl" rotWithShape="0">
                  <a:schemeClr val="bg1">
                    <a:lumMod val="50000"/>
                  </a:schemeClr>
                </a:outerShdw>
              </a:effectLst>
              <a:latin typeface="Arabic Typesetting" panose="03020402040406030203" pitchFamily="66" charset="-78"/>
              <a:cs typeface="Arabic Typesetting" panose="03020402040406030203" pitchFamily="66" charset="-78"/>
            </a:endParaRPr>
          </a:p>
        </p:txBody>
      </p:sp>
      <p:sp>
        <p:nvSpPr>
          <p:cNvPr id="3" name="TextBox 2"/>
          <p:cNvSpPr txBox="1"/>
          <p:nvPr/>
        </p:nvSpPr>
        <p:spPr>
          <a:xfrm>
            <a:off x="304800" y="2057400"/>
            <a:ext cx="11658600" cy="2169825"/>
          </a:xfrm>
          <a:prstGeom prst="rect">
            <a:avLst/>
          </a:prstGeom>
        </p:spPr>
        <p:style>
          <a:lnRef idx="0">
            <a:schemeClr val="dk1"/>
          </a:lnRef>
          <a:fillRef idx="3">
            <a:schemeClr val="dk1"/>
          </a:fillRef>
          <a:effectRef idx="3">
            <a:schemeClr val="dk1"/>
          </a:effectRef>
          <a:fontRef idx="minor">
            <a:schemeClr val="lt1"/>
          </a:fontRef>
        </p:style>
        <p:txBody>
          <a:bodyPr wrap="square" rtlCol="1">
            <a:spAutoFit/>
          </a:bodyPr>
          <a:lstStyle/>
          <a:p>
            <a:pPr algn="r" rtl="1">
              <a:lnSpc>
                <a:spcPct val="150000"/>
              </a:lnSpc>
            </a:pPr>
            <a:r>
              <a:rPr lang="fa-IR" dirty="0">
                <a:latin typeface="Arial" panose="020B0604020202020204" pitchFamily="34" charset="0"/>
                <a:cs typeface="Arial" panose="020B0604020202020204" pitchFamily="34" charset="0"/>
              </a:rPr>
              <a:t>برای اجرای موفقیت آمیز رویکرد آموزش </a:t>
            </a:r>
            <a:r>
              <a:rPr lang="fa-IR" dirty="0" smtClean="0">
                <a:latin typeface="Arial" panose="020B0604020202020204" pitchFamily="34" charset="0"/>
                <a:cs typeface="Arial" panose="020B0604020202020204" pitchFamily="34" charset="0"/>
              </a:rPr>
              <a:t>فراگیرعلاوه </a:t>
            </a:r>
            <a:r>
              <a:rPr lang="fa-IR" dirty="0">
                <a:latin typeface="Arial" panose="020B0604020202020204" pitchFamily="34" charset="0"/>
                <a:cs typeface="Arial" panose="020B0604020202020204" pitchFamily="34" charset="0"/>
              </a:rPr>
              <a:t>بر توانمندسازی آموزگاران لازم است </a:t>
            </a:r>
            <a:r>
              <a:rPr lang="fa-IR" dirty="0" smtClean="0">
                <a:latin typeface="Arial" panose="020B0604020202020204" pitchFamily="34" charset="0"/>
                <a:cs typeface="Arial" panose="020B0604020202020204" pitchFamily="34" charset="0"/>
              </a:rPr>
              <a:t>والدین نیز مشارکت بیشتری </a:t>
            </a:r>
            <a:r>
              <a:rPr lang="fa-IR" dirty="0">
                <a:latin typeface="Arial" panose="020B0604020202020204" pitchFamily="34" charset="0"/>
                <a:cs typeface="Arial" panose="020B0604020202020204" pitchFamily="34" charset="0"/>
              </a:rPr>
              <a:t>در تصمیم گیری و ارایه </a:t>
            </a:r>
            <a:r>
              <a:rPr lang="fa-IR" dirty="0" smtClean="0">
                <a:latin typeface="Arial" panose="020B0604020202020204" pitchFamily="34" charset="0"/>
                <a:cs typeface="Arial" panose="020B0604020202020204" pitchFamily="34" charset="0"/>
              </a:rPr>
              <a:t>خدمات آموزشی </a:t>
            </a:r>
            <a:r>
              <a:rPr lang="fa-IR" dirty="0">
                <a:latin typeface="Arial" panose="020B0604020202020204" pitchFamily="34" charset="0"/>
                <a:cs typeface="Arial" panose="020B0604020202020204" pitchFamily="34" charset="0"/>
              </a:rPr>
              <a:t>و توا نبخشی داشته باشند</a:t>
            </a:r>
            <a:r>
              <a:rPr lang="fa-IR" dirty="0" smtClean="0">
                <a:latin typeface="Arial" panose="020B0604020202020204" pitchFamily="34" charset="0"/>
                <a:cs typeface="Arial" panose="020B0604020202020204" pitchFamily="34" charset="0"/>
              </a:rPr>
              <a:t>.</a:t>
            </a:r>
          </a:p>
          <a:p>
            <a:pPr algn="r" rtl="1">
              <a:lnSpc>
                <a:spcPct val="150000"/>
              </a:lnSpc>
            </a:pPr>
            <a:r>
              <a:rPr lang="fa-IR" dirty="0" smtClean="0">
                <a:latin typeface="Arial" panose="020B0604020202020204" pitchFamily="34" charset="0"/>
                <a:cs typeface="Arial" panose="020B0604020202020204" pitchFamily="34" charset="0"/>
              </a:rPr>
              <a:t> </a:t>
            </a:r>
            <a:r>
              <a:rPr lang="fa-IR" dirty="0">
                <a:latin typeface="Arial" panose="020B0604020202020204" pitchFamily="34" charset="0"/>
                <a:cs typeface="Arial" panose="020B0604020202020204" pitchFamily="34" charset="0"/>
              </a:rPr>
              <a:t>به این </a:t>
            </a:r>
            <a:r>
              <a:rPr lang="fa-IR" dirty="0" smtClean="0">
                <a:latin typeface="Arial" panose="020B0604020202020204" pitchFamily="34" charset="0"/>
                <a:cs typeface="Arial" panose="020B0604020202020204" pitchFamily="34" charset="0"/>
              </a:rPr>
              <a:t>منظور</a:t>
            </a:r>
            <a:r>
              <a:rPr lang="fa-IR" dirty="0">
                <a:latin typeface="Arial" panose="020B0604020202020204" pitchFamily="34" charset="0"/>
                <a:cs typeface="Arial" panose="020B0604020202020204" pitchFamily="34" charset="0"/>
              </a:rPr>
              <a:t>برنامه ریزی در جهت برگزاری جلسات آموزش </a:t>
            </a:r>
            <a:r>
              <a:rPr lang="fa-IR" dirty="0" smtClean="0">
                <a:latin typeface="Arial" panose="020B0604020202020204" pitchFamily="34" charset="0"/>
                <a:cs typeface="Arial" panose="020B0604020202020204" pitchFamily="34" charset="0"/>
              </a:rPr>
              <a:t>خانواده برای </a:t>
            </a:r>
            <a:r>
              <a:rPr lang="fa-IR" dirty="0">
                <a:latin typeface="Arial" panose="020B0604020202020204" pitchFamily="34" charset="0"/>
                <a:cs typeface="Arial" panose="020B0604020202020204" pitchFamily="34" charset="0"/>
              </a:rPr>
              <a:t>اولیا با هدف شناخت بهتر و برخورد مناسب </a:t>
            </a:r>
            <a:r>
              <a:rPr lang="fa-IR" dirty="0" smtClean="0">
                <a:latin typeface="Arial" panose="020B0604020202020204" pitchFamily="34" charset="0"/>
                <a:cs typeface="Arial" panose="020B0604020202020204" pitchFamily="34" charset="0"/>
              </a:rPr>
              <a:t>با رفتارهای چالش انگیز فرزندان و فعا ل ترشدن اولیا جزواولویت </a:t>
            </a:r>
            <a:r>
              <a:rPr lang="fa-IR" dirty="0">
                <a:latin typeface="Arial" panose="020B0604020202020204" pitchFamily="34" charset="0"/>
                <a:cs typeface="Arial" panose="020B0604020202020204" pitchFamily="34" charset="0"/>
              </a:rPr>
              <a:t>ها قرار گیرد. با بالا رفتن سطح آگاهی </a:t>
            </a:r>
            <a:r>
              <a:rPr lang="fa-IR" dirty="0" smtClean="0">
                <a:latin typeface="Arial" panose="020B0604020202020204" pitchFamily="34" charset="0"/>
                <a:cs typeface="Arial" panose="020B0604020202020204" pitchFamily="34" charset="0"/>
              </a:rPr>
              <a:t>والدین،حضور </a:t>
            </a:r>
            <a:r>
              <a:rPr lang="fa-IR" dirty="0">
                <a:latin typeface="Arial" panose="020B0604020202020204" pitchFamily="34" charset="0"/>
                <a:cs typeface="Arial" panose="020B0604020202020204" pitchFamily="34" charset="0"/>
              </a:rPr>
              <a:t>دانش آموزان با نیازهای ویژه در کلا </a:t>
            </a:r>
            <a:r>
              <a:rPr lang="fa-IR" dirty="0" smtClean="0">
                <a:latin typeface="Arial" panose="020B0604020202020204" pitchFamily="34" charset="0"/>
                <a:cs typeface="Arial" panose="020B0604020202020204" pitchFamily="34" charset="0"/>
              </a:rPr>
              <a:t>سهای عادی </a:t>
            </a:r>
            <a:r>
              <a:rPr lang="fa-IR" dirty="0">
                <a:latin typeface="Arial" panose="020B0604020202020204" pitchFamily="34" charset="0"/>
                <a:cs typeface="Arial" panose="020B0604020202020204" pitchFamily="34" charset="0"/>
              </a:rPr>
              <a:t>راحت تر پذیرفته </a:t>
            </a:r>
            <a:r>
              <a:rPr lang="fa-IR" dirty="0" smtClean="0">
                <a:latin typeface="Arial" panose="020B0604020202020204" pitchFamily="34" charset="0"/>
                <a:cs typeface="Arial" panose="020B0604020202020204" pitchFamily="34" charset="0"/>
              </a:rPr>
              <a:t>میشود </a:t>
            </a:r>
            <a:r>
              <a:rPr lang="fa-IR" dirty="0">
                <a:latin typeface="Arial" panose="020B0604020202020204" pitchFamily="34" charset="0"/>
                <a:cs typeface="Arial" panose="020B0604020202020204" pitchFamily="34" charset="0"/>
              </a:rPr>
              <a:t>و به اجرای </a:t>
            </a:r>
            <a:r>
              <a:rPr lang="fa-IR" dirty="0" smtClean="0">
                <a:latin typeface="Arial" panose="020B0604020202020204" pitchFamily="34" charset="0"/>
                <a:cs typeface="Arial" panose="020B0604020202020204" pitchFamily="34" charset="0"/>
              </a:rPr>
              <a:t>سریعتررویکرد </a:t>
            </a:r>
            <a:r>
              <a:rPr lang="fa-IR" dirty="0">
                <a:latin typeface="Arial" panose="020B0604020202020204" pitchFamily="34" charset="0"/>
                <a:cs typeface="Arial" panose="020B0604020202020204" pitchFamily="34" charset="0"/>
              </a:rPr>
              <a:t>آموزش فراگیر کمک خواهد کرد.</a:t>
            </a:r>
          </a:p>
        </p:txBody>
      </p:sp>
    </p:spTree>
    <p:extLst>
      <p:ext uri="{BB962C8B-B14F-4D97-AF65-F5344CB8AC3E}">
        <p14:creationId xmlns:p14="http://schemas.microsoft.com/office/powerpoint/2010/main" val="3093572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12192000" cy="1082674"/>
          </a:xfrm>
        </p:spPr>
        <p:style>
          <a:lnRef idx="3">
            <a:schemeClr val="lt1"/>
          </a:lnRef>
          <a:fillRef idx="1">
            <a:schemeClr val="accent4"/>
          </a:fillRef>
          <a:effectRef idx="1">
            <a:schemeClr val="accent4"/>
          </a:effectRef>
          <a:fontRef idx="minor">
            <a:schemeClr val="lt1"/>
          </a:fontRef>
        </p:style>
        <p:txBody>
          <a:bodyPr vert="horz" lIns="91440" tIns="45720" rIns="91440" bIns="45720" rtlCol="0" anchor="b">
            <a:normAutofit/>
          </a:bodyPr>
          <a:lstStyle/>
          <a:p>
            <a:pPr algn="r"/>
            <a:r>
              <a:rPr lang="fa-IR" sz="4000" b="1" dirty="0">
                <a:ln w="9525">
                  <a:solidFill>
                    <a:schemeClr val="bg1"/>
                  </a:solidFill>
                  <a:prstDash val="solid"/>
                </a:ln>
                <a:solidFill>
                  <a:srgbClr val="FF0000"/>
                </a:solidFill>
                <a:effectLst>
                  <a:outerShdw blurRad="12700" dist="38100" dir="2700000" algn="tl" rotWithShape="0">
                    <a:schemeClr val="bg1">
                      <a:lumMod val="50000"/>
                    </a:schemeClr>
                  </a:outerShdw>
                </a:effectLst>
                <a:latin typeface="Arabic Typesetting" panose="03020402040406030203" pitchFamily="66" charset="-78"/>
                <a:cs typeface="Arabic Typesetting" panose="03020402040406030203" pitchFamily="66" charset="-78"/>
              </a:rPr>
              <a:t>3) تلاش در جهت تقویت نگرش مثبت معلمان نسبت به آموزش فراگیر</a:t>
            </a:r>
            <a:endParaRPr lang="en-US" sz="4000" b="1" dirty="0">
              <a:ln w="9525">
                <a:solidFill>
                  <a:schemeClr val="bg1"/>
                </a:solidFill>
                <a:prstDash val="solid"/>
              </a:ln>
              <a:solidFill>
                <a:srgbClr val="FF0000"/>
              </a:solidFill>
              <a:effectLst>
                <a:outerShdw blurRad="12700" dist="38100" dir="2700000" algn="tl" rotWithShape="0">
                  <a:schemeClr val="bg1">
                    <a:lumMod val="50000"/>
                  </a:schemeClr>
                </a:outerShdw>
              </a:effectLst>
              <a:latin typeface="Arabic Typesetting" panose="03020402040406030203" pitchFamily="66" charset="-78"/>
              <a:cs typeface="Arabic Typesetting" panose="03020402040406030203" pitchFamily="66" charset="-78"/>
            </a:endParaRPr>
          </a:p>
        </p:txBody>
      </p:sp>
      <p:sp>
        <p:nvSpPr>
          <p:cNvPr id="6" name="Content Placeholder 5"/>
          <p:cNvSpPr>
            <a:spLocks noGrp="1"/>
          </p:cNvSpPr>
          <p:nvPr>
            <p:ph sz="half" idx="2"/>
          </p:nvPr>
        </p:nvSpPr>
        <p:spPr>
          <a:xfrm>
            <a:off x="6248400" y="2264832"/>
            <a:ext cx="5562600" cy="2169825"/>
          </a:xfrm>
        </p:spPr>
        <p:style>
          <a:lnRef idx="0">
            <a:schemeClr val="dk1"/>
          </a:lnRef>
          <a:fillRef idx="3">
            <a:schemeClr val="dk1"/>
          </a:fillRef>
          <a:effectRef idx="3">
            <a:schemeClr val="dk1"/>
          </a:effectRef>
          <a:fontRef idx="minor">
            <a:schemeClr val="lt1"/>
          </a:fontRef>
        </p:style>
        <p:txBody>
          <a:bodyPr wrap="square" rtlCol="1">
            <a:spAutoFit/>
          </a:bodyPr>
          <a:lstStyle/>
          <a:p>
            <a:pPr marL="0">
              <a:lnSpc>
                <a:spcPct val="150000"/>
              </a:lnSpc>
            </a:pPr>
            <a:r>
              <a:rPr lang="fa-IR" sz="1800" dirty="0">
                <a:solidFill>
                  <a:schemeClr val="lt1"/>
                </a:solidFill>
                <a:latin typeface="Arial" panose="020B0604020202020204" pitchFamily="34" charset="0"/>
                <a:cs typeface="Arial" panose="020B0604020202020204" pitchFamily="34" charset="0"/>
              </a:rPr>
              <a:t>برای تقویت نگرش مثبت آن ها می توان از برگزاری </a:t>
            </a:r>
            <a:r>
              <a:rPr lang="fa-IR" sz="1800" dirty="0" smtClean="0">
                <a:solidFill>
                  <a:schemeClr val="lt1"/>
                </a:solidFill>
                <a:latin typeface="Arial" panose="020B0604020202020204" pitchFamily="34" charset="0"/>
                <a:cs typeface="Arial" panose="020B0604020202020204" pitchFamily="34" charset="0"/>
              </a:rPr>
              <a:t>دوره های </a:t>
            </a:r>
            <a:r>
              <a:rPr lang="fa-IR" sz="1800" dirty="0">
                <a:solidFill>
                  <a:schemeClr val="lt1"/>
                </a:solidFill>
                <a:latin typeface="Arial" panose="020B0604020202020204" pitchFamily="34" charset="0"/>
                <a:cs typeface="Arial" panose="020B0604020202020204" pitchFamily="34" charset="0"/>
              </a:rPr>
              <a:t>آموزش کوتاه مدت مرتبط، انتقال تجارب معلمان موفق و معرفی توانمند یهای دانش آموزان با نیازهای ویژه بهره برد. برنامه ریزی به منظور تقویت اطلاعات، اصلاح نگرش و انعطاف پذیری عملکرد معلمان سهم مهمی در اجرای موفقیت آمیز رویکرد آموزش فراگیر دارد.</a:t>
            </a:r>
            <a:endParaRPr lang="en-US" sz="1800" dirty="0">
              <a:solidFill>
                <a:schemeClr val="lt1"/>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1" y="2214507"/>
            <a:ext cx="5486400" cy="2357494"/>
          </a:xfrm>
          <a:prstGeom prst="rect">
            <a:avLst/>
          </a:prstGeom>
          <a:ln>
            <a:noFill/>
          </a:ln>
          <a:effectLst>
            <a:softEdge rad="112500"/>
          </a:effec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2200" y="4572000"/>
            <a:ext cx="7162800" cy="2285999"/>
          </a:xfrm>
          <a:prstGeom prst="rect">
            <a:avLst/>
          </a:prstGeom>
          <a:ln>
            <a:noFill/>
          </a:ln>
          <a:effectLst>
            <a:softEdge rad="112500"/>
          </a:effectLst>
        </p:spPr>
      </p:pic>
    </p:spTree>
    <p:extLst>
      <p:ext uri="{BB962C8B-B14F-4D97-AF65-F5344CB8AC3E}">
        <p14:creationId xmlns:p14="http://schemas.microsoft.com/office/powerpoint/2010/main" val="1457739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12192000" cy="1082674"/>
          </a:xfrm>
        </p:spPr>
        <p:style>
          <a:lnRef idx="3">
            <a:schemeClr val="lt1"/>
          </a:lnRef>
          <a:fillRef idx="1">
            <a:schemeClr val="accent4"/>
          </a:fillRef>
          <a:effectRef idx="1">
            <a:schemeClr val="accent4"/>
          </a:effectRef>
          <a:fontRef idx="minor">
            <a:schemeClr val="lt1"/>
          </a:fontRef>
        </p:style>
        <p:txBody>
          <a:bodyPr>
            <a:normAutofit/>
          </a:bodyPr>
          <a:lstStyle/>
          <a:p>
            <a:pPr algn="r"/>
            <a:r>
              <a:rPr lang="fa-IR" sz="3600" b="1" dirty="0" smtClean="0">
                <a:ln w="9525">
                  <a:solidFill>
                    <a:schemeClr val="bg1"/>
                  </a:solidFill>
                  <a:prstDash val="solid"/>
                </a:ln>
                <a:solidFill>
                  <a:srgbClr val="FF0000"/>
                </a:solidFill>
                <a:effectLst>
                  <a:outerShdw blurRad="12700" dist="38100" dir="2700000" algn="tl" rotWithShape="0">
                    <a:schemeClr val="bg1">
                      <a:lumMod val="50000"/>
                    </a:schemeClr>
                  </a:outerShdw>
                </a:effectLst>
                <a:latin typeface="Arabic Typesetting" panose="03020402040406030203" pitchFamily="66" charset="-78"/>
                <a:cs typeface="Arabic Typesetting" panose="03020402040406030203" pitchFamily="66" charset="-78"/>
              </a:rPr>
              <a:t>4) استفاده </a:t>
            </a:r>
            <a:r>
              <a:rPr lang="fa-IR" sz="3600" b="1" dirty="0">
                <a:ln w="9525">
                  <a:solidFill>
                    <a:schemeClr val="bg1"/>
                  </a:solidFill>
                  <a:prstDash val="solid"/>
                </a:ln>
                <a:solidFill>
                  <a:srgbClr val="FF0000"/>
                </a:solidFill>
                <a:effectLst>
                  <a:outerShdw blurRad="12700" dist="38100" dir="2700000" algn="tl" rotWithShape="0">
                    <a:schemeClr val="bg1">
                      <a:lumMod val="50000"/>
                    </a:schemeClr>
                  </a:outerShdw>
                </a:effectLst>
                <a:latin typeface="Arabic Typesetting" panose="03020402040406030203" pitchFamily="66" charset="-78"/>
                <a:cs typeface="Arabic Typesetting" panose="03020402040406030203" pitchFamily="66" charset="-78"/>
              </a:rPr>
              <a:t>از رو شهای متنوع آموزشی </a:t>
            </a:r>
            <a:r>
              <a:rPr lang="fa-IR" sz="3600" b="1" dirty="0" smtClean="0">
                <a:ln w="9525">
                  <a:solidFill>
                    <a:schemeClr val="bg1"/>
                  </a:solidFill>
                  <a:prstDash val="solid"/>
                </a:ln>
                <a:solidFill>
                  <a:srgbClr val="FF0000"/>
                </a:solidFill>
                <a:effectLst>
                  <a:outerShdw blurRad="12700" dist="38100" dir="2700000" algn="tl" rotWithShape="0">
                    <a:schemeClr val="bg1">
                      <a:lumMod val="50000"/>
                    </a:schemeClr>
                  </a:outerShdw>
                </a:effectLst>
                <a:latin typeface="Arabic Typesetting" panose="03020402040406030203" pitchFamily="66" charset="-78"/>
                <a:cs typeface="Arabic Typesetting" panose="03020402040406030203" pitchFamily="66" charset="-78"/>
              </a:rPr>
              <a:t>مانند</a:t>
            </a:r>
            <a:r>
              <a:rPr lang="en-US" sz="3600" b="1" dirty="0" smtClean="0">
                <a:ln w="9525">
                  <a:solidFill>
                    <a:schemeClr val="bg1"/>
                  </a:solidFill>
                  <a:prstDash val="solid"/>
                </a:ln>
                <a:solidFill>
                  <a:srgbClr val="FF0000"/>
                </a:solidFill>
                <a:effectLst>
                  <a:outerShdw blurRad="12700" dist="38100" dir="2700000" algn="tl" rotWithShape="0">
                    <a:schemeClr val="bg1">
                      <a:lumMod val="50000"/>
                    </a:schemeClr>
                  </a:outerShdw>
                </a:effectLst>
                <a:latin typeface="Arabic Typesetting" panose="03020402040406030203" pitchFamily="66" charset="-78"/>
                <a:cs typeface="Arabic Typesetting" panose="03020402040406030203" pitchFamily="66" charset="-78"/>
              </a:rPr>
              <a:t> :</a:t>
            </a:r>
            <a:r>
              <a:rPr lang="fa-IR" sz="3600" b="1" dirty="0" smtClean="0">
                <a:ln w="9525">
                  <a:solidFill>
                    <a:schemeClr val="bg1"/>
                  </a:solidFill>
                  <a:prstDash val="solid"/>
                </a:ln>
                <a:solidFill>
                  <a:srgbClr val="FF0000"/>
                </a:solidFill>
                <a:effectLst>
                  <a:outerShdw blurRad="12700" dist="38100" dir="2700000" algn="tl" rotWithShape="0">
                    <a:schemeClr val="bg1">
                      <a:lumMod val="50000"/>
                    </a:schemeClr>
                  </a:outerShdw>
                </a:effectLst>
                <a:latin typeface="Arabic Typesetting" panose="03020402040406030203" pitchFamily="66" charset="-78"/>
                <a:cs typeface="Arabic Typesetting" panose="03020402040406030203" pitchFamily="66" charset="-78"/>
              </a:rPr>
              <a:t>آموزش همسال</a:t>
            </a:r>
            <a:endParaRPr lang="en-US" sz="3600" b="1" dirty="0">
              <a:ln w="9525">
                <a:solidFill>
                  <a:schemeClr val="bg1"/>
                </a:solidFill>
                <a:prstDash val="solid"/>
              </a:ln>
              <a:solidFill>
                <a:srgbClr val="FF0000"/>
              </a:solidFill>
              <a:effectLst>
                <a:outerShdw blurRad="12700" dist="38100" dir="2700000" algn="tl" rotWithShape="0">
                  <a:schemeClr val="bg1">
                    <a:lumMod val="50000"/>
                  </a:schemeClr>
                </a:outerShdw>
              </a:effectLst>
              <a:latin typeface="Arabic Typesetting" panose="03020402040406030203" pitchFamily="66" charset="-78"/>
              <a:cs typeface="Arabic Typesetting" panose="03020402040406030203" pitchFamily="66" charset="-78"/>
            </a:endParaRPr>
          </a:p>
        </p:txBody>
      </p:sp>
      <p:sp>
        <p:nvSpPr>
          <p:cNvPr id="4" name="Content Placeholder 3"/>
          <p:cNvSpPr>
            <a:spLocks noGrp="1"/>
          </p:cNvSpPr>
          <p:nvPr>
            <p:ph sz="half" idx="1"/>
          </p:nvPr>
        </p:nvSpPr>
        <p:spPr>
          <a:xfrm>
            <a:off x="838200" y="2667000"/>
            <a:ext cx="10287000" cy="1338828"/>
          </a:xfrm>
        </p:spPr>
        <p:style>
          <a:lnRef idx="0">
            <a:schemeClr val="dk1"/>
          </a:lnRef>
          <a:fillRef idx="3">
            <a:schemeClr val="dk1"/>
          </a:fillRef>
          <a:effectRef idx="3">
            <a:schemeClr val="dk1"/>
          </a:effectRef>
          <a:fontRef idx="minor">
            <a:schemeClr val="lt1"/>
          </a:fontRef>
        </p:style>
        <p:txBody>
          <a:bodyPr wrap="square" rtlCol="1">
            <a:spAutoFit/>
          </a:bodyPr>
          <a:lstStyle/>
          <a:p>
            <a:pPr marL="0">
              <a:lnSpc>
                <a:spcPct val="150000"/>
              </a:lnSpc>
            </a:pPr>
            <a:r>
              <a:rPr lang="fa-IR" sz="1800" dirty="0">
                <a:solidFill>
                  <a:schemeClr val="lt1"/>
                </a:solidFill>
                <a:latin typeface="Arial" panose="020B0604020202020204" pitchFamily="34" charset="0"/>
                <a:cs typeface="Arial" panose="020B0604020202020204" pitchFamily="34" charset="0"/>
              </a:rPr>
              <a:t>در رویکرد آموزش فراگیر می توان از رو شهای متنوع آموزشی استفاده کرد</a:t>
            </a:r>
            <a:r>
              <a:rPr lang="fa-IR" sz="1800" dirty="0">
                <a:latin typeface="Arial" panose="020B0604020202020204" pitchFamily="34" charset="0"/>
              </a:rPr>
              <a:t>. (( تدریس هم شاگردی )) یکی </a:t>
            </a:r>
            <a:r>
              <a:rPr lang="fa-IR" sz="1800" dirty="0">
                <a:solidFill>
                  <a:schemeClr val="lt1"/>
                </a:solidFill>
                <a:latin typeface="Arial" panose="020B0604020202020204" pitchFamily="34" charset="0"/>
                <a:cs typeface="Arial" panose="020B0604020202020204" pitchFamily="34" charset="0"/>
              </a:rPr>
              <a:t>از این رو شها است. در این روش مطالب </a:t>
            </a:r>
            <a:r>
              <a:rPr lang="fa-IR" sz="1800" dirty="0" smtClean="0">
                <a:solidFill>
                  <a:schemeClr val="lt1"/>
                </a:solidFill>
                <a:latin typeface="Arial" panose="020B0604020202020204" pitchFamily="34" charset="0"/>
                <a:cs typeface="Arial" panose="020B0604020202020204" pitchFamily="34" charset="0"/>
              </a:rPr>
              <a:t>آموزشی </a:t>
            </a:r>
            <a:r>
              <a:rPr lang="fa-IR" sz="1800" dirty="0">
                <a:solidFill>
                  <a:schemeClr val="lt1"/>
                </a:solidFill>
                <a:latin typeface="Arial" panose="020B0604020202020204" pitchFamily="34" charset="0"/>
                <a:cs typeface="Arial" panose="020B0604020202020204" pitchFamily="34" charset="0"/>
              </a:rPr>
              <a:t>به صورت انفرادی توسط یک دان </a:t>
            </a:r>
            <a:r>
              <a:rPr lang="fa-IR" sz="1800" dirty="0" smtClean="0">
                <a:solidFill>
                  <a:schemeClr val="lt1"/>
                </a:solidFill>
                <a:latin typeface="Arial" panose="020B0604020202020204" pitchFamily="34" charset="0"/>
                <a:cs typeface="Arial" panose="020B0604020202020204" pitchFamily="34" charset="0"/>
              </a:rPr>
              <a:t>ش آموز </a:t>
            </a:r>
            <a:r>
              <a:rPr lang="fa-IR" sz="1800" dirty="0">
                <a:solidFill>
                  <a:schemeClr val="lt1"/>
                </a:solidFill>
                <a:latin typeface="Arial" panose="020B0604020202020204" pitchFamily="34" charset="0"/>
                <a:cs typeface="Arial" panose="020B0604020202020204" pitchFamily="34" charset="0"/>
              </a:rPr>
              <a:t>به دانش آموز دیگر با نظارت معلم مربوطه ارایه </a:t>
            </a:r>
            <a:r>
              <a:rPr lang="fa-IR" sz="1800" dirty="0" smtClean="0">
                <a:solidFill>
                  <a:schemeClr val="lt1"/>
                </a:solidFill>
                <a:latin typeface="Arial" panose="020B0604020202020204" pitchFamily="34" charset="0"/>
                <a:cs typeface="Arial" panose="020B0604020202020204" pitchFamily="34" charset="0"/>
              </a:rPr>
              <a:t>می شود</a:t>
            </a:r>
            <a:r>
              <a:rPr lang="fa-IR" sz="1800" dirty="0">
                <a:solidFill>
                  <a:schemeClr val="lt1"/>
                </a:solidFill>
                <a:latin typeface="Arial" panose="020B0604020202020204" pitchFamily="34" charset="0"/>
                <a:cs typeface="Arial" panose="020B0604020202020204" pitchFamily="34" charset="0"/>
              </a:rPr>
              <a:t>. در این روش افزون بر تقویت یادگیری مطالب، مهارتهای اجتماعی و ارتباطی دانش آموزان نیز تقویت می شود.</a:t>
            </a:r>
            <a:endParaRPr lang="en-US" sz="1800" dirty="0">
              <a:solidFill>
                <a:schemeClr val="lt1"/>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9000" y="4267200"/>
            <a:ext cx="4191000" cy="16383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359999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6600" y="0"/>
            <a:ext cx="8915400" cy="1280890"/>
          </a:xfrm>
        </p:spPr>
        <p:txBody>
          <a:bodyPr/>
          <a:lstStyle/>
          <a:p>
            <a:pPr algn="r"/>
            <a:r>
              <a:rPr lang="fa-IR" dirty="0">
                <a:solidFill>
                  <a:srgbClr val="FF0000"/>
                </a:solidFill>
                <a:cs typeface="B Nazanin" panose="00000400000000000000" pitchFamily="2" charset="-78"/>
              </a:rPr>
              <a:t>تعریف و ماهیت رویکرد</a:t>
            </a:r>
            <a:br>
              <a:rPr lang="fa-IR" dirty="0">
                <a:solidFill>
                  <a:srgbClr val="FF0000"/>
                </a:solidFill>
                <a:cs typeface="B Nazanin" panose="00000400000000000000" pitchFamily="2" charset="-78"/>
              </a:rPr>
            </a:br>
            <a:endParaRPr lang="fa-IR" dirty="0">
              <a:solidFill>
                <a:srgbClr val="FF0000"/>
              </a:solidFill>
              <a:cs typeface="B Nazanin" panose="00000400000000000000" pitchFamily="2" charset="-78"/>
            </a:endParaRPr>
          </a:p>
        </p:txBody>
      </p:sp>
      <p:sp>
        <p:nvSpPr>
          <p:cNvPr id="3" name="Rectangle 2"/>
          <p:cNvSpPr/>
          <p:nvPr/>
        </p:nvSpPr>
        <p:spPr>
          <a:xfrm>
            <a:off x="76200" y="1219200"/>
            <a:ext cx="11963400" cy="3139321"/>
          </a:xfrm>
          <a:prstGeom prst="rect">
            <a:avLst/>
          </a:prstGeom>
        </p:spPr>
        <p:txBody>
          <a:bodyPr wrap="square">
            <a:spAutoFit/>
          </a:bodyPr>
          <a:lstStyle/>
          <a:p>
            <a:pPr algn="r"/>
            <a:r>
              <a:rPr lang="fa-IR" dirty="0"/>
              <a:t>تعريف فراگیر سازی: آموزش فراگير </a:t>
            </a:r>
            <a:r>
              <a:rPr lang="fa-IR" dirty="0" smtClean="0"/>
              <a:t>فرآيندي است </a:t>
            </a:r>
            <a:r>
              <a:rPr lang="fa-IR" dirty="0"/>
              <a:t>برای پاسخدهی و واکنش مناسب به </a:t>
            </a:r>
            <a:r>
              <a:rPr lang="fa-IR" dirty="0" smtClean="0"/>
              <a:t>نیازهای متنوع </a:t>
            </a:r>
            <a:r>
              <a:rPr lang="fa-IR" dirty="0"/>
              <a:t>همه یادگیرندگان به واسطه توسعه </a:t>
            </a:r>
            <a:r>
              <a:rPr lang="fa-IR" dirty="0" smtClean="0"/>
              <a:t>مشارکت افراد </a:t>
            </a:r>
            <a:r>
              <a:rPr lang="fa-IR" dirty="0"/>
              <a:t>در یادگیری، پرورش و اجتماع و کاهش </a:t>
            </a:r>
            <a:r>
              <a:rPr lang="fa-IR" dirty="0" smtClean="0"/>
              <a:t>موانع بهره مندی </a:t>
            </a:r>
            <a:r>
              <a:rPr lang="fa-IR" dirty="0"/>
              <a:t>از نظام تعلیم و تربیت </a:t>
            </a:r>
            <a:r>
              <a:rPr lang="fa-IR" dirty="0" smtClean="0"/>
              <a:t>به بر </a:t>
            </a:r>
            <a:r>
              <a:rPr lang="fa-IR" dirty="0"/>
              <a:t>این اساس </a:t>
            </a:r>
            <a:r>
              <a:rPr lang="fa-IR" dirty="0" smtClean="0"/>
              <a:t>دانش آموزان با نیازهای </a:t>
            </a:r>
            <a:r>
              <a:rPr lang="fa-IR" dirty="0"/>
              <a:t>ویژه از فرصتهای برابر آموزشی </a:t>
            </a:r>
            <a:r>
              <a:rPr lang="fa-IR" dirty="0" smtClean="0"/>
              <a:t>همانند سایر همسالان بهرهمند می شوند </a:t>
            </a:r>
            <a:r>
              <a:rPr lang="fa-IR" dirty="0"/>
              <a:t>و با وجود تفاوتها </a:t>
            </a:r>
            <a:r>
              <a:rPr lang="fa-IR" dirty="0" smtClean="0"/>
              <a:t>ونیازهای </a:t>
            </a:r>
            <a:r>
              <a:rPr lang="fa-IR" dirty="0"/>
              <a:t>ویژه در مدارس عادی به تحصیل </a:t>
            </a:r>
            <a:r>
              <a:rPr lang="fa-IR" dirty="0" smtClean="0"/>
              <a:t>می پردازند  دانش آموز </a:t>
            </a:r>
            <a:r>
              <a:rPr lang="fa-IR" dirty="0"/>
              <a:t>مشمول رویکرد </a:t>
            </a:r>
            <a:r>
              <a:rPr lang="fa-IR" dirty="0" smtClean="0"/>
              <a:t>آموزش فراگیر دانش آموزی </a:t>
            </a:r>
            <a:r>
              <a:rPr lang="fa-IR" dirty="0"/>
              <a:t>است كه داراي </a:t>
            </a:r>
            <a:r>
              <a:rPr lang="fa-IR" dirty="0" smtClean="0"/>
              <a:t>محدودیتهای خفیف </a:t>
            </a:r>
            <a:r>
              <a:rPr lang="fa-IR" dirty="0"/>
              <a:t>ذهنی، حسی و جسماني است اما با </a:t>
            </a:r>
            <a:r>
              <a:rPr lang="fa-IR" dirty="0" smtClean="0"/>
              <a:t>مناسب سازی</a:t>
            </a:r>
            <a:r>
              <a:rPr lang="fa-IR" dirty="0"/>
              <a:t> </a:t>
            </a:r>
            <a:r>
              <a:rPr lang="fa-IR" dirty="0" smtClean="0"/>
              <a:t>فضا </a:t>
            </a:r>
            <a:r>
              <a:rPr lang="fa-IR" dirty="0"/>
              <a:t>و با استفاده از وسايل </a:t>
            </a:r>
            <a:r>
              <a:rPr lang="fa-IR" dirty="0" smtClean="0"/>
              <a:t>کمک آموزشی </a:t>
            </a:r>
            <a:r>
              <a:rPr lang="fa-IR" dirty="0"/>
              <a:t>و </a:t>
            </a:r>
            <a:r>
              <a:rPr lang="fa-IR" dirty="0" smtClean="0"/>
              <a:t>توانبخشی و </a:t>
            </a:r>
            <a:r>
              <a:rPr lang="fa-IR" dirty="0"/>
              <a:t>معلم رابط </a:t>
            </a:r>
            <a:r>
              <a:rPr lang="fa-IR" dirty="0" smtClean="0"/>
              <a:t>می تواند </a:t>
            </a:r>
            <a:r>
              <a:rPr lang="fa-IR" dirty="0"/>
              <a:t>در مدارس عادي در کنار </a:t>
            </a:r>
            <a:r>
              <a:rPr lang="fa-IR" dirty="0" smtClean="0"/>
              <a:t>سایر همسالان  </a:t>
            </a:r>
            <a:r>
              <a:rPr lang="fa-IR" dirty="0"/>
              <a:t>خود به تحصيل </a:t>
            </a:r>
            <a:r>
              <a:rPr lang="fa-IR" dirty="0" smtClean="0"/>
              <a:t>بپردازد. براي </a:t>
            </a:r>
            <a:r>
              <a:rPr lang="fa-IR" dirty="0"/>
              <a:t>دستيابي به عدالت آموزشی، استفاده </a:t>
            </a:r>
            <a:r>
              <a:rPr lang="fa-IR" dirty="0" smtClean="0"/>
              <a:t>و دسترسي </a:t>
            </a:r>
            <a:r>
              <a:rPr lang="fa-IR" dirty="0"/>
              <a:t>همه افراد به </a:t>
            </a:r>
            <a:r>
              <a:rPr lang="fa-IR" dirty="0" smtClean="0"/>
              <a:t>آموزش وپرورش </a:t>
            </a:r>
            <a:r>
              <a:rPr lang="fa-IR" dirty="0"/>
              <a:t>عمومی </a:t>
            </a:r>
            <a:r>
              <a:rPr lang="fa-IR" dirty="0" smtClean="0"/>
              <a:t>باید تسهیل </a:t>
            </a:r>
            <a:r>
              <a:rPr lang="fa-IR" dirty="0"/>
              <a:t>شود. رویکرد آموزش فراگیر با هدف </a:t>
            </a:r>
            <a:r>
              <a:rPr lang="fa-IR" dirty="0" smtClean="0"/>
              <a:t>تقویت عدالت </a:t>
            </a:r>
            <a:r>
              <a:rPr lang="fa-IR" dirty="0"/>
              <a:t>آموزشی و ایجاد فرصتهای آموزشی </a:t>
            </a:r>
            <a:r>
              <a:rPr lang="fa-IR" dirty="0" smtClean="0"/>
              <a:t>برابربرای </a:t>
            </a:r>
            <a:r>
              <a:rPr lang="fa-IR" dirty="0"/>
              <a:t>همه افراد واجب التعلیم پیگیری </a:t>
            </a:r>
            <a:r>
              <a:rPr lang="fa-IR" dirty="0" smtClean="0"/>
              <a:t>میشود. آموزش </a:t>
            </a:r>
            <a:r>
              <a:rPr lang="fa-IR" dirty="0"/>
              <a:t>فراگیر یعنی همه کودکان به طور واقعی </a:t>
            </a:r>
            <a:r>
              <a:rPr lang="fa-IR" dirty="0" smtClean="0"/>
              <a:t>از آموزش </a:t>
            </a:r>
            <a:r>
              <a:rPr lang="fa-IR" dirty="0"/>
              <a:t>عمومی </a:t>
            </a:r>
            <a:r>
              <a:rPr lang="fa-IR" dirty="0" smtClean="0"/>
              <a:t>بهره مند </a:t>
            </a:r>
            <a:r>
              <a:rPr lang="fa-IR" dirty="0"/>
              <a:t>باشند و لذت ببرند، شرایط </a:t>
            </a:r>
            <a:r>
              <a:rPr lang="fa-IR" dirty="0" smtClean="0"/>
              <a:t>و امکانات </a:t>
            </a:r>
            <a:r>
              <a:rPr lang="fa-IR" dirty="0"/>
              <a:t>الزم به منظور استفاده </a:t>
            </a:r>
            <a:r>
              <a:rPr lang="fa-IR" dirty="0" smtClean="0"/>
              <a:t>دانش آموزان </a:t>
            </a:r>
            <a:r>
              <a:rPr lang="fa-IR" dirty="0"/>
              <a:t>با </a:t>
            </a:r>
            <a:r>
              <a:rPr lang="fa-IR" dirty="0" smtClean="0"/>
              <a:t>نیازهای ویژه </a:t>
            </a:r>
            <a:r>
              <a:rPr lang="fa-IR" dirty="0"/>
              <a:t>از </a:t>
            </a:r>
            <a:r>
              <a:rPr lang="fa-IR" dirty="0" smtClean="0"/>
              <a:t>آموزش عمومی </a:t>
            </a:r>
            <a:r>
              <a:rPr lang="fa-IR" dirty="0"/>
              <a:t>در کنار سایر </a:t>
            </a:r>
            <a:r>
              <a:rPr lang="fa-IR" dirty="0" smtClean="0"/>
              <a:t>دانش آموزان فراهم </a:t>
            </a:r>
            <a:r>
              <a:rPr lang="fa-IR" dirty="0"/>
              <a:t>شود و کمکهای تخصصی و آموزشهای </a:t>
            </a:r>
            <a:r>
              <a:rPr lang="fa-IR" dirty="0" smtClean="0"/>
              <a:t>ویژه خارج </a:t>
            </a:r>
            <a:r>
              <a:rPr lang="fa-IR" dirty="0"/>
              <a:t>از کالس درس را فقط </a:t>
            </a:r>
            <a:r>
              <a:rPr lang="fa-IR" dirty="0" smtClean="0"/>
              <a:t>به عنوان </a:t>
            </a:r>
            <a:r>
              <a:rPr lang="fa-IR" dirty="0"/>
              <a:t>یکی از </a:t>
            </a:r>
            <a:r>
              <a:rPr lang="fa-IR" dirty="0" smtClean="0"/>
              <a:t>راههای متعدد </a:t>
            </a:r>
            <a:r>
              <a:rPr lang="fa-IR" dirty="0"/>
              <a:t>در دسترس و مورد نیاز دریافت </a:t>
            </a:r>
            <a:r>
              <a:rPr lang="fa-IR" dirty="0" smtClean="0"/>
              <a:t>کنند</a:t>
            </a:r>
            <a:endParaRPr lang="fa-IR" dirty="0"/>
          </a:p>
        </p:txBody>
      </p:sp>
    </p:spTree>
    <p:extLst>
      <p:ext uri="{BB962C8B-B14F-4D97-AF65-F5344CB8AC3E}">
        <p14:creationId xmlns:p14="http://schemas.microsoft.com/office/powerpoint/2010/main" val="723386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720840"/>
            <a:ext cx="12115800" cy="1477328"/>
          </a:xfrm>
          <a:prstGeom prst="rect">
            <a:avLst/>
          </a:prstGeom>
        </p:spPr>
        <p:txBody>
          <a:bodyPr wrap="square">
            <a:spAutoFit/>
          </a:bodyPr>
          <a:lstStyle/>
          <a:p>
            <a:pPr algn="r"/>
            <a:r>
              <a:rPr lang="fa-IR" b="1" dirty="0">
                <a:solidFill>
                  <a:srgbClr val="FF0000"/>
                </a:solidFill>
              </a:rPr>
              <a:t>ادامه</a:t>
            </a:r>
            <a:r>
              <a:rPr lang="fa-IR" dirty="0">
                <a:solidFill>
                  <a:prstClr val="black">
                    <a:lumMod val="85000"/>
                    <a:lumOff val="15000"/>
                  </a:prstClr>
                </a:solidFill>
              </a:rPr>
              <a:t> </a:t>
            </a:r>
            <a:r>
              <a:rPr lang="fa-IR" sz="1700" dirty="0" smtClean="0">
                <a:solidFill>
                  <a:prstClr val="black">
                    <a:lumMod val="85000"/>
                    <a:lumOff val="15000"/>
                  </a:prstClr>
                </a:solidFill>
              </a:rPr>
              <a:t>:</a:t>
            </a:r>
            <a:r>
              <a:rPr lang="fa-IR" dirty="0" smtClean="0"/>
              <a:t>دانش آموزان </a:t>
            </a:r>
            <a:r>
              <a:rPr lang="fa-IR" dirty="0"/>
              <a:t>با نيازهای ويژه در کنار ساير </a:t>
            </a:r>
            <a:r>
              <a:rPr lang="fa-IR" dirty="0" smtClean="0"/>
              <a:t>دانش  آموزان </a:t>
            </a:r>
            <a:r>
              <a:rPr lang="fa-IR" dirty="0"/>
              <a:t>با </a:t>
            </a:r>
            <a:r>
              <a:rPr lang="fa-IR" dirty="0" smtClean="0"/>
              <a:t>بهره گيری </a:t>
            </a:r>
            <a:r>
              <a:rPr lang="fa-IR" dirty="0"/>
              <a:t>از </a:t>
            </a:r>
            <a:r>
              <a:rPr lang="fa-IR" dirty="0" smtClean="0"/>
              <a:t>برنامه های </a:t>
            </a:r>
            <a:r>
              <a:rPr lang="fa-IR" dirty="0"/>
              <a:t>درسی مشترک و فضای آموزشی مناسب به تحصيل ادامه دهند و با تعامل سازنده با </a:t>
            </a:r>
            <a:r>
              <a:rPr lang="fa-IR" dirty="0" smtClean="0"/>
              <a:t>همسالان </a:t>
            </a:r>
            <a:r>
              <a:rPr lang="fa-IR" dirty="0"/>
              <a:t>خود افزون بر شکوفایی استعدادهای خود، به شناخت بهتر و صحیح از ویژگیها و توانمندیهای </a:t>
            </a:r>
            <a:r>
              <a:rPr lang="fa-IR" dirty="0" smtClean="0"/>
              <a:t>دانش آموزان </a:t>
            </a:r>
            <a:r>
              <a:rPr lang="fa-IR" dirty="0"/>
              <a:t>با نيازهای ويژه کمک کنند. پژوهشها نشان میدهند </a:t>
            </a:r>
            <a:r>
              <a:rPr lang="fa-IR" dirty="0" smtClean="0"/>
              <a:t>دانش آموزان </a:t>
            </a:r>
            <a:r>
              <a:rPr lang="fa-IR" dirty="0"/>
              <a:t>با نیازهای ویژه در </a:t>
            </a:r>
            <a:r>
              <a:rPr lang="fa-IR" dirty="0" smtClean="0"/>
              <a:t>کلاس ها ی </a:t>
            </a:r>
            <a:r>
              <a:rPr lang="fa-IR" dirty="0"/>
              <a:t>درس عادي، نتايج بـهـتري در عملـكـرد تحصیلی و رفتارهای سازشی خـود نشـان دادهاند. همـچنيـن كودكان عادي نيز در اين مدارس نگرش مثبتتری نسبت به دانشآموزان با نیازهای ویژه داشتند و از ارتباط اجتماعی با آنها فایدههایی به دست </a:t>
            </a:r>
            <a:r>
              <a:rPr lang="fa-IR" dirty="0" smtClean="0"/>
              <a:t>آورده اند</a:t>
            </a:r>
            <a:endParaRPr lang="fa-IR" dirty="0"/>
          </a:p>
        </p:txBody>
      </p:sp>
    </p:spTree>
    <p:extLst>
      <p:ext uri="{BB962C8B-B14F-4D97-AF65-F5344CB8AC3E}">
        <p14:creationId xmlns:p14="http://schemas.microsoft.com/office/powerpoint/2010/main" val="2218061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0"/>
            <a:ext cx="12192000" cy="3810000"/>
          </a:xfrm>
        </p:spPr>
        <p:txBody>
          <a:bodyPr>
            <a:noAutofit/>
          </a:bodyPr>
          <a:lstStyle/>
          <a:p>
            <a:pPr algn="r"/>
            <a:r>
              <a:rPr lang="fa-IR" sz="2000" b="1" dirty="0">
                <a:solidFill>
                  <a:srgbClr val="FF0000"/>
                </a:solidFill>
                <a:cs typeface="B Nazanin" panose="00000400000000000000" pitchFamily="2" charset="-78"/>
              </a:rPr>
              <a:t>ضرورت تعمیم فراگیر سازي آموزشی در </a:t>
            </a:r>
            <a:r>
              <a:rPr lang="fa-IR" sz="2000" b="1" dirty="0" smtClean="0">
                <a:solidFill>
                  <a:srgbClr val="FF0000"/>
                </a:solidFill>
                <a:cs typeface="B Nazanin" panose="00000400000000000000" pitchFamily="2" charset="-78"/>
              </a:rPr>
              <a:t>ایران</a:t>
            </a:r>
            <a:r>
              <a:rPr lang="fa-IR" sz="1800" dirty="0" smtClean="0"/>
              <a:t>:  آموزش </a:t>
            </a:r>
            <a:r>
              <a:rPr lang="fa-IR" sz="1800" dirty="0"/>
              <a:t>فراگیر نسبت به آموزش ویژه مزیتهاي بسیاري دارد از جملـه خودبـاوري کودکـان داراي نیازهـاي ویــژه ، پذیرفته شدن توسط همسالان و به چـالش کشـیده شـدن معلمان عادي و در نتیجه افزایش معلومـات و مهـارت هـاي آنان به </a:t>
            </a:r>
            <a:r>
              <a:rPr lang="fa-IR" sz="1800" dirty="0" smtClean="0"/>
              <a:t>گونه اي </a:t>
            </a:r>
            <a:r>
              <a:rPr lang="fa-IR" sz="1800" dirty="0"/>
              <a:t>که بتوانند نیازهاي همه کودکان را بـرآورده کنند. آموزش فراگیر در یک سخن یعنی هردانش آمـوز بـا هر معلولیتی بتواند درنزدیکترین واحد آموزشـی بـه محـل اقامـت خـود مشـغول تحصـیل شـود. جامعـه وظیفـه دارد کودکان معلـول رابـه عنـوان عضـوي از اجتمـاع بپـذیرد و فضاهاي فیزیکی را براي آنان متناسب سازي کنـد . هـدف آموزش وپرورش باید شـکوفا ي همـه ي جانبـه ي شخصـیت انسان و تقویت آزاديهاي اساسی باشد. پژوهشها نشان مـی دهـد انتظـار معلمـان و والـدین از </a:t>
            </a:r>
            <a:r>
              <a:rPr lang="fa-IR" sz="1800" dirty="0" smtClean="0"/>
              <a:t>دانش آموزان </a:t>
            </a:r>
            <a:r>
              <a:rPr lang="fa-IR" sz="1800" dirty="0"/>
              <a:t>مدارس ویژه به سبب پیشداوري و نگرشهاي قالبی پایینتر از </a:t>
            </a:r>
            <a:r>
              <a:rPr lang="fa-IR" sz="1800" dirty="0" smtClean="0"/>
              <a:t>ظرفیت هاي </a:t>
            </a:r>
            <a:r>
              <a:rPr lang="fa-IR" sz="1800" dirty="0"/>
              <a:t>آنان </a:t>
            </a:r>
            <a:r>
              <a:rPr lang="fa-IR" sz="1800" dirty="0" smtClean="0"/>
              <a:t>می باشد </a:t>
            </a:r>
            <a:r>
              <a:rPr lang="fa-IR" sz="1800" dirty="0"/>
              <a:t>که این امر باعث رشد ناتوانی آنان خواهد شد. آموزش </a:t>
            </a:r>
            <a:r>
              <a:rPr lang="fa-IR" sz="1800" dirty="0" smtClean="0"/>
              <a:t>فراگیردسترسی همه </a:t>
            </a:r>
            <a:r>
              <a:rPr lang="fa-IR" sz="1800" dirty="0"/>
              <a:t>از جمله کودکان داراي نیازهاي ویژه به آمـوزش و پـرورش </a:t>
            </a:r>
            <a:r>
              <a:rPr lang="fa-IR" sz="1800" dirty="0" smtClean="0"/>
              <a:t>راتسهیل </a:t>
            </a:r>
            <a:r>
              <a:rPr lang="fa-IR" sz="1800" dirty="0"/>
              <a:t>مـی کنـد .آمـوزش فراگیـر باعـث صـرفه جـویی </a:t>
            </a:r>
            <a:r>
              <a:rPr lang="fa-IR" sz="1800" dirty="0" smtClean="0"/>
              <a:t>در هزینه هاي </a:t>
            </a:r>
            <a:r>
              <a:rPr lang="fa-IR" sz="1800" dirty="0"/>
              <a:t>آموزش ویژه و اختصاص این اعتبارات براي همه</a:t>
            </a:r>
            <a:br>
              <a:rPr lang="fa-IR" sz="1800" dirty="0"/>
            </a:br>
            <a:r>
              <a:rPr lang="fa-IR" sz="1800" dirty="0"/>
              <a:t>کودکان در مدارس عادي خواهد شد . </a:t>
            </a:r>
            <a:r>
              <a:rPr lang="fa-IR" sz="1800" dirty="0" smtClean="0"/>
              <a:t>آموزه هاي </a:t>
            </a:r>
            <a:r>
              <a:rPr lang="fa-IR" sz="1800" dirty="0"/>
              <a:t>دینـی </a:t>
            </a:r>
            <a:r>
              <a:rPr lang="fa-IR" sz="1800" dirty="0" smtClean="0"/>
              <a:t>مـا نیز </a:t>
            </a:r>
            <a:r>
              <a:rPr lang="fa-IR" sz="1800" dirty="0"/>
              <a:t>بر پذیرش بـدون چـون وچـراي معلـولان درجامعـه </a:t>
            </a:r>
            <a:r>
              <a:rPr lang="fa-IR" sz="1800" dirty="0" smtClean="0"/>
              <a:t>بـه عنوان عضوي داراي </a:t>
            </a:r>
            <a:r>
              <a:rPr lang="fa-IR" sz="1800" dirty="0"/>
              <a:t>حق مشـارکت ت أکیـد دارنـد . ایـن </a:t>
            </a:r>
            <a:r>
              <a:rPr lang="fa-IR" sz="1800" dirty="0" smtClean="0"/>
              <a:t>امـر درقرآن </a:t>
            </a:r>
            <a:r>
              <a:rPr lang="fa-IR" sz="1800" dirty="0"/>
              <a:t>کریم به عنوان یک وظیفـه بـراي پیـامبراکرم (</a:t>
            </a:r>
            <a:r>
              <a:rPr lang="fa-IR" sz="1800" dirty="0" smtClean="0"/>
              <a:t>ص) مطرح </a:t>
            </a:r>
            <a:r>
              <a:rPr lang="fa-IR" sz="1800" dirty="0"/>
              <a:t>شده است </a:t>
            </a:r>
            <a:r>
              <a:rPr lang="fa-IR" sz="1800" dirty="0" smtClean="0"/>
              <a:t>و </a:t>
            </a:r>
            <a:r>
              <a:rPr lang="fa-IR" sz="1800" dirty="0"/>
              <a:t>در سخنان وسـیره ي </a:t>
            </a:r>
            <a:r>
              <a:rPr lang="fa-IR" sz="1800" dirty="0" smtClean="0"/>
              <a:t>آن حضرت </a:t>
            </a:r>
            <a:r>
              <a:rPr lang="fa-IR" sz="1800" dirty="0"/>
              <a:t>و اوصیاءشان مورد تأکید و تبلیـغ قرار گرفتـه اسـت </a:t>
            </a:r>
            <a:r>
              <a:rPr lang="fa-IR" sz="2000" dirty="0"/>
              <a:t/>
            </a:r>
            <a:br>
              <a:rPr lang="fa-IR" sz="2000" dirty="0"/>
            </a:br>
            <a:r>
              <a:rPr lang="fa-IR" sz="2000" dirty="0" smtClean="0"/>
              <a:t/>
            </a:r>
            <a:br>
              <a:rPr lang="fa-IR" sz="2000" dirty="0" smtClean="0"/>
            </a:br>
            <a:r>
              <a:rPr lang="fa-IR" sz="2000" dirty="0"/>
              <a:t/>
            </a:r>
            <a:br>
              <a:rPr lang="fa-IR" sz="2000" dirty="0"/>
            </a:br>
            <a:r>
              <a:rPr lang="fa-IR" sz="2000" dirty="0" smtClean="0"/>
              <a:t/>
            </a:r>
            <a:br>
              <a:rPr lang="fa-IR" sz="2000" dirty="0" smtClean="0"/>
            </a:br>
            <a:r>
              <a:rPr lang="fa-IR" sz="2000" dirty="0"/>
              <a:t/>
            </a:r>
            <a:br>
              <a:rPr lang="fa-IR" sz="2000" dirty="0"/>
            </a:br>
            <a:r>
              <a:rPr lang="fa-IR" sz="2000" dirty="0" smtClean="0"/>
              <a:t/>
            </a:r>
            <a:br>
              <a:rPr lang="fa-IR" sz="2000" dirty="0" smtClean="0"/>
            </a:br>
            <a:endParaRPr lang="fa-IR" sz="2000" dirty="0"/>
          </a:p>
        </p:txBody>
      </p:sp>
    </p:spTree>
    <p:extLst>
      <p:ext uri="{BB962C8B-B14F-4D97-AF65-F5344CB8AC3E}">
        <p14:creationId xmlns:p14="http://schemas.microsoft.com/office/powerpoint/2010/main" val="3604560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47800"/>
            <a:ext cx="12192000" cy="3185890"/>
          </a:xfrm>
        </p:spPr>
        <p:txBody>
          <a:bodyPr>
            <a:noAutofit/>
          </a:bodyPr>
          <a:lstStyle/>
          <a:p>
            <a:pPr algn="r"/>
            <a:r>
              <a:rPr lang="fa-IR" sz="2400" b="1" dirty="0" smtClean="0">
                <a:solidFill>
                  <a:srgbClr val="FF0000"/>
                </a:solidFill>
                <a:cs typeface="B Nazanin" panose="00000400000000000000" pitchFamily="2" charset="-78"/>
              </a:rPr>
              <a:t>ادامه</a:t>
            </a:r>
            <a:r>
              <a:rPr lang="fa-IR" sz="2400" dirty="0" smtClean="0"/>
              <a:t> </a:t>
            </a:r>
            <a:r>
              <a:rPr lang="fa-IR" sz="1700" dirty="0" smtClean="0"/>
              <a:t>:آموزش </a:t>
            </a:r>
            <a:r>
              <a:rPr lang="fa-IR" sz="1700" dirty="0"/>
              <a:t>فراگیر کودکان را براي </a:t>
            </a:r>
            <a:r>
              <a:rPr lang="fa-IR" sz="1700" dirty="0" smtClean="0"/>
              <a:t>محیط هایی </a:t>
            </a:r>
            <a:r>
              <a:rPr lang="fa-IR" sz="1700" dirty="0"/>
              <a:t>مشابه آنچـه در آینده در آن زندگی خواهند کرد آماده می کند ، کودك ناتوان را در مدرسه عادي قرار میدهد و به کودك خدماتی ارائه می شود تا او بتواند متناسـب بـا وضـعیت و انتظـارات مدرسه شود. امروزه این عقیده وجود دارد که کلاسهاي عـادي بـراي اغلب دانش آموزان معلول محیطـی بـا حـداقل محـدودیت ایجاد میکند. بیشتر صاحبنظران توافق دارند وقتی دانش- آموزان معلول بیشتر و یا همـه وقـت خـود را بـا همسـالان خود در کلاسهاي عادي </a:t>
            </a:r>
            <a:r>
              <a:rPr lang="fa-IR" sz="1700" dirty="0" smtClean="0"/>
              <a:t>می گذرانند </a:t>
            </a:r>
            <a:r>
              <a:rPr lang="fa-IR" sz="1700" dirty="0"/>
              <a:t>اغلب در بالاترین حـد یاد میگیرند ، بیشترین بهره اجتماعی را میبرند و کمتر از همیشه برچسب می خورند و از دیگران جدا می شوند . اجراي آموزش فراگیر زمینه ساز جامعه اي فراگیر است که کودکان با هم یاد می گیرند و زندگی در کنار هـم و بـا مشارکت یکدیگر را </a:t>
            </a:r>
            <a:r>
              <a:rPr lang="fa-IR" sz="1700" dirty="0" smtClean="0"/>
              <a:t>می آموزند </a:t>
            </a:r>
            <a:endParaRPr lang="fa-IR" sz="1700" dirty="0"/>
          </a:p>
        </p:txBody>
      </p:sp>
    </p:spTree>
    <p:extLst>
      <p:ext uri="{BB962C8B-B14F-4D97-AF65-F5344CB8AC3E}">
        <p14:creationId xmlns:p14="http://schemas.microsoft.com/office/powerpoint/2010/main" val="2444523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33400" y="1219200"/>
            <a:ext cx="12192000" cy="3733800"/>
          </a:xfrm>
          <a:prstGeom prst="rect">
            <a:avLst/>
          </a:prstGeom>
        </p:spPr>
      </p:pic>
      <p:sp>
        <p:nvSpPr>
          <p:cNvPr id="3" name="Rectangle 2"/>
          <p:cNvSpPr/>
          <p:nvPr/>
        </p:nvSpPr>
        <p:spPr>
          <a:xfrm>
            <a:off x="10439400" y="609600"/>
            <a:ext cx="1371600" cy="353943"/>
          </a:xfrm>
          <a:prstGeom prst="rect">
            <a:avLst/>
          </a:prstGeom>
        </p:spPr>
        <p:txBody>
          <a:bodyPr wrap="square">
            <a:spAutoFit/>
          </a:bodyPr>
          <a:lstStyle/>
          <a:p>
            <a:pPr algn="r"/>
            <a:r>
              <a:rPr lang="fa-IR" sz="1700" dirty="0">
                <a:solidFill>
                  <a:srgbClr val="FF0000"/>
                </a:solidFill>
              </a:rPr>
              <a:t>ادامه </a:t>
            </a:r>
            <a:endParaRPr lang="en-US" dirty="0">
              <a:solidFill>
                <a:srgbClr val="FF0000"/>
              </a:solidFill>
            </a:endParaRPr>
          </a:p>
        </p:txBody>
      </p:sp>
    </p:spTree>
    <p:extLst>
      <p:ext uri="{BB962C8B-B14F-4D97-AF65-F5344CB8AC3E}">
        <p14:creationId xmlns:p14="http://schemas.microsoft.com/office/powerpoint/2010/main" val="1751699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1582341"/>
            <a:ext cx="12039600" cy="3477875"/>
          </a:xfrm>
          <a:prstGeom prst="rect">
            <a:avLst/>
          </a:prstGeom>
        </p:spPr>
        <p:txBody>
          <a:bodyPr wrap="square">
            <a:spAutoFit/>
          </a:bodyPr>
          <a:lstStyle/>
          <a:p>
            <a:pPr algn="r"/>
            <a:r>
              <a:rPr lang="fa-IR" sz="2800" dirty="0">
                <a:solidFill>
                  <a:srgbClr val="FF0000"/>
                </a:solidFill>
                <a:cs typeface="B Nazanin" panose="00000400000000000000" pitchFamily="2" charset="-78"/>
              </a:rPr>
              <a:t>مزایای آموزش فراگیر</a:t>
            </a:r>
          </a:p>
          <a:p>
            <a:pPr algn="r"/>
            <a:r>
              <a:rPr lang="fa-IR" sz="2400" dirty="0">
                <a:cs typeface="B Nazanin" panose="00000400000000000000" pitchFamily="2" charset="-78"/>
              </a:rPr>
              <a:t>1-وجود الگوی مناسب رشدی بری دانش آموزان با نیازهای ویژه</a:t>
            </a:r>
          </a:p>
          <a:p>
            <a:pPr algn="r"/>
            <a:r>
              <a:rPr lang="fa-IR" sz="2400" dirty="0">
                <a:cs typeface="B Nazanin" panose="00000400000000000000" pitchFamily="2" charset="-78"/>
              </a:rPr>
              <a:t>2-امکان مقایسه عملکرد دانش آموزان با ناتوانی با الگوی رشدی مناسب و جهت گیری به سوی ارتقای مهارت های متفاوت آنان از سوی معلم0</a:t>
            </a:r>
          </a:p>
          <a:p>
            <a:pPr algn="r"/>
            <a:r>
              <a:rPr lang="fa-IR" sz="2400" dirty="0">
                <a:cs typeface="B Nazanin" panose="00000400000000000000" pitchFamily="2" charset="-78"/>
              </a:rPr>
              <a:t>3-امکان بهره گیری از توان های بالقوه همسالان عادی برای آموزش و ارتقای مهارت ها در دانش آموزان با ناتوانی0</a:t>
            </a:r>
          </a:p>
          <a:p>
            <a:pPr algn="r"/>
            <a:r>
              <a:rPr lang="fa-IR" sz="2400" dirty="0">
                <a:cs typeface="B Nazanin" panose="00000400000000000000" pitchFamily="2" charset="-78"/>
              </a:rPr>
              <a:t>4-زمینه سازی پذیرش بهتر دانش آموزان با ناتوانی در متن جامعه با تغییر نگرش و فرهنگ سازی در محیط مدرسه که در آینده به ایجاد جامعه فراگیر منتهی میشود0</a:t>
            </a:r>
          </a:p>
          <a:p>
            <a:pPr algn="r"/>
            <a:r>
              <a:rPr lang="fa-IR" sz="2400" dirty="0">
                <a:cs typeface="B Nazanin" panose="00000400000000000000" pitchFamily="2" charset="-78"/>
              </a:rPr>
              <a:t>5-توسعه و ارتقای مهارت های معلمان و انعطاف پذیری عملکرد آنان در جهت تلاش به منظور رفع نیازهای ویژه ناشی از تفاوت های همه دانش آموزان </a:t>
            </a:r>
          </a:p>
        </p:txBody>
      </p:sp>
    </p:spTree>
    <p:extLst>
      <p:ext uri="{BB962C8B-B14F-4D97-AF65-F5344CB8AC3E}">
        <p14:creationId xmlns:p14="http://schemas.microsoft.com/office/powerpoint/2010/main" val="2565831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24800" y="152400"/>
            <a:ext cx="4114800" cy="1082674"/>
          </a:xfrm>
        </p:spPr>
        <p:txBody>
          <a:bodyPr>
            <a:normAutofit/>
          </a:bodyPr>
          <a:lstStyle/>
          <a:p>
            <a:pPr algn="r"/>
            <a:r>
              <a:rPr lang="fa-IR" sz="2800" dirty="0">
                <a:solidFill>
                  <a:srgbClr val="FF0000"/>
                </a:solidFill>
                <a:cs typeface="B Nazanin" panose="00000400000000000000" pitchFamily="2" charset="-78"/>
              </a:rPr>
              <a:t>آ</a:t>
            </a:r>
            <a:r>
              <a:rPr lang="fa-IR" sz="2800" dirty="0" smtClean="0">
                <a:solidFill>
                  <a:srgbClr val="FF0000"/>
                </a:solidFill>
                <a:cs typeface="B Nazanin" panose="00000400000000000000" pitchFamily="2" charset="-78"/>
              </a:rPr>
              <a:t>موزش </a:t>
            </a:r>
            <a:r>
              <a:rPr lang="fa-IR" sz="2800" dirty="0">
                <a:solidFill>
                  <a:srgbClr val="FF0000"/>
                </a:solidFill>
                <a:cs typeface="B Nazanin" panose="00000400000000000000" pitchFamily="2" charset="-78"/>
              </a:rPr>
              <a:t>حق همه:</a:t>
            </a:r>
            <a:r>
              <a:rPr lang="fa-IR" sz="2000" dirty="0" smtClean="0">
                <a:solidFill>
                  <a:srgbClr val="FF0000"/>
                </a:solidFill>
                <a:cs typeface="B Nazanin" panose="00000400000000000000" pitchFamily="2" charset="-78"/>
              </a:rPr>
              <a:t/>
            </a:r>
            <a:br>
              <a:rPr lang="fa-IR" sz="2000" dirty="0" smtClean="0">
                <a:solidFill>
                  <a:srgbClr val="FF0000"/>
                </a:solidFill>
                <a:cs typeface="B Nazanin" panose="00000400000000000000" pitchFamily="2" charset="-78"/>
              </a:rPr>
            </a:br>
            <a:endParaRPr lang="en-US" sz="2000" dirty="0">
              <a:solidFill>
                <a:srgbClr val="FF0000"/>
              </a:solidFill>
              <a:cs typeface="B Nazanin" panose="00000400000000000000" pitchFamily="2" charset="-78"/>
            </a:endParaRPr>
          </a:p>
        </p:txBody>
      </p:sp>
      <p:sp>
        <p:nvSpPr>
          <p:cNvPr id="3" name="Content Placeholder 2"/>
          <p:cNvSpPr>
            <a:spLocks noGrp="1"/>
          </p:cNvSpPr>
          <p:nvPr>
            <p:ph idx="1"/>
          </p:nvPr>
        </p:nvSpPr>
        <p:spPr>
          <a:xfrm>
            <a:off x="1447800" y="1143000"/>
            <a:ext cx="10134600" cy="1676400"/>
          </a:xfrm>
        </p:spPr>
        <p:txBody>
          <a:bodyPr>
            <a:normAutofit/>
          </a:bodyPr>
          <a:lstStyle/>
          <a:p>
            <a:r>
              <a:rPr lang="fa-IR" sz="2400" dirty="0">
                <a:cs typeface="A Ketab" panose="00000400000000000000" pitchFamily="2" charset="-78"/>
              </a:rPr>
              <a:t>آموزش حق تمام کودکان است و آموزش فراگیر </a:t>
            </a:r>
            <a:r>
              <a:rPr lang="fa-IR" sz="2400" dirty="0" smtClean="0">
                <a:cs typeface="A Ketab" panose="00000400000000000000" pitchFamily="2" charset="-78"/>
              </a:rPr>
              <a:t>قصد دارد </a:t>
            </a:r>
            <a:r>
              <a:rPr lang="fa-IR" sz="2400" dirty="0">
                <a:cs typeface="A Ketab" panose="00000400000000000000" pitchFamily="2" charset="-78"/>
              </a:rPr>
              <a:t>تا از دستیابی تمامی کودکان به یک آموزش مناسب </a:t>
            </a:r>
            <a:r>
              <a:rPr lang="fa-IR" sz="2400" dirty="0" smtClean="0">
                <a:cs typeface="A Ketab" panose="00000400000000000000" pitchFamily="2" charset="-78"/>
              </a:rPr>
              <a:t>ومؤثر </a:t>
            </a:r>
            <a:r>
              <a:rPr lang="fa-IR" sz="2400" dirty="0">
                <a:cs typeface="A Ketab" panose="00000400000000000000" pitchFamily="2" charset="-78"/>
              </a:rPr>
              <a:t>در جامعه خودشان اطمینان حاصل کند .</a:t>
            </a:r>
            <a:endParaRPr lang="en-US" sz="2400" dirty="0">
              <a:cs typeface="A Ketab" panose="000004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2514600"/>
            <a:ext cx="5571328" cy="3136900"/>
          </a:xfrm>
          <a:prstGeom prst="rect">
            <a:avLst/>
          </a:prstGeom>
          <a:ln>
            <a:noFill/>
          </a:ln>
          <a:effectLst>
            <a:softEdge rad="112500"/>
          </a:effectLst>
        </p:spPr>
      </p:pic>
    </p:spTree>
    <p:extLst>
      <p:ext uri="{BB962C8B-B14F-4D97-AF65-F5344CB8AC3E}">
        <p14:creationId xmlns:p14="http://schemas.microsoft.com/office/powerpoint/2010/main" val="2200335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EDF6667-B669-49A4-BBE6-2132BA71C0C7}">
  <ds:schemaRefs>
    <ds:schemaRef ds:uri="http://schemas.microsoft.com/sharepoint/v3/contenttype/forms"/>
  </ds:schemaRefs>
</ds:datastoreItem>
</file>

<file path=customXml/itemProps2.xml><?xml version="1.0" encoding="utf-8"?>
<ds:datastoreItem xmlns:ds="http://schemas.openxmlformats.org/officeDocument/2006/customXml" ds:itemID="{1DA15C6C-6BB6-4DB6-B7D6-7F14EAB2CC5C}">
  <ds:schemaRefs>
    <ds:schemaRef ds:uri="a4f35948-e619-41b3-aa29-22878b09cfd2"/>
    <ds:schemaRef ds:uri="http://purl.org/dc/elements/1.1/"/>
    <ds:schemaRef ds:uri="http://schemas.microsoft.com/office/2006/metadata/properties"/>
    <ds:schemaRef ds:uri="http://purl.org/dc/terms/"/>
    <ds:schemaRef ds:uri="http://schemas.microsoft.com/office/2006/documentManagement/types"/>
    <ds:schemaRef ds:uri="40262f94-9f35-4ac3-9a90-690165a166b7"/>
    <ds:schemaRef ds:uri="http://schemas.openxmlformats.org/package/2006/metadata/core-properties"/>
    <ds:schemaRef ds:uri="http://purl.org/dc/dcmitype/"/>
    <ds:schemaRef ds:uri="http://www.w3.org/XML/1998/namespace"/>
    <ds:schemaRef ds:uri="http://schemas.microsoft.com/office/infopath/2007/PartnerControls"/>
  </ds:schemaRefs>
</ds:datastoreItem>
</file>

<file path=customXml/itemProps3.xml><?xml version="1.0" encoding="utf-8"?>
<ds:datastoreItem xmlns:ds="http://schemas.openxmlformats.org/officeDocument/2006/customXml" ds:itemID="{4A369AEE-D726-45B1-ACA9-0D6048C368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Wisp</Template>
  <TotalTime>494</TotalTime>
  <Words>2198</Words>
  <Application>Microsoft Office PowerPoint</Application>
  <PresentationFormat>Custom</PresentationFormat>
  <Paragraphs>82</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Wisp</vt:lpstr>
      <vt:lpstr>PowerPoint Presentation</vt:lpstr>
      <vt:lpstr>    تعریف آموزش فراگیر: </vt:lpstr>
      <vt:lpstr>تعریف و ماهیت رویکرد </vt:lpstr>
      <vt:lpstr>PowerPoint Presentation</vt:lpstr>
      <vt:lpstr>ضرورت تعمیم فراگیر سازي آموزشی در ایران:  آموزش فراگیر نسبت به آموزش ویژه مزیتهاي بسیاري دارد از جملـه خودبـاوري کودکـان داراي نیازهـاي ویــژه ، پذیرفته شدن توسط همسالان و به چـالش کشـیده شـدن معلمان عادي و در نتیجه افزایش معلومـات و مهـارت هـاي آنان به گونه اي که بتوانند نیازهاي همه کودکان را بـرآورده کنند. آموزش فراگیر در یک سخن یعنی هردانش آمـوز بـا هر معلولیتی بتواند درنزدیکترین واحد آموزشـی بـه محـل اقامـت خـود مشـغول تحصـیل شـود. جامعـه وظیفـه دارد کودکان معلـول رابـه عنـوان عضـوي از اجتمـاع بپـذیرد و فضاهاي فیزیکی را براي آنان متناسب سازي کنـد . هـدف آموزش وپرورش باید شـکوفا ي همـه ي جانبـه ي شخصـیت انسان و تقویت آزاديهاي اساسی باشد. پژوهشها نشان مـی دهـد انتظـار معلمـان و والـدین از دانش آموزان مدارس ویژه به سبب پیشداوري و نگرشهاي قالبی پایینتر از ظرفیت هاي آنان می باشد که این امر باعث رشد ناتوانی آنان خواهد شد. آموزش فراگیردسترسی همه از جمله کودکان داراي نیازهاي ویژه به آمـوزش و پـرورش راتسهیل مـی کنـد .آمـوزش فراگیـر باعـث صـرفه جـویی در هزینه هاي آموزش ویژه و اختصاص این اعتبارات براي همه کودکان در مدارس عادي خواهد شد . آموزه هاي دینـی مـا نیز بر پذیرش بـدون چـون وچـراي معلـولان درجامعـه بـه عنوان عضوي داراي حق مشـارکت ت أکیـد دارنـد . ایـن امـر درقرآن کریم به عنوان یک وظیفـه بـراي پیـامبراکرم (ص) مطرح شده است و در سخنان وسـیره ي آن حضرت و اوصیاءشان مورد تأکید و تبلیـغ قرار گرفتـه اسـت       </vt:lpstr>
      <vt:lpstr>ادامه :آموزش فراگیر کودکان را براي محیط هایی مشابه آنچـه در آینده در آن زندگی خواهند کرد آماده می کند ، کودك ناتوان را در مدرسه عادي قرار میدهد و به کودك خدماتی ارائه می شود تا او بتواند متناسـب بـا وضـعیت و انتظـارات مدرسه شود. امروزه این عقیده وجود دارد که کلاسهاي عـادي بـراي اغلب دانش آموزان معلول محیطـی بـا حـداقل محـدودیت ایجاد میکند. بیشتر صاحبنظران توافق دارند وقتی دانش- آموزان معلول بیشتر و یا همـه وقـت خـود را بـا همسـالان خود در کلاسهاي عادي می گذرانند اغلب در بالاترین حـد یاد میگیرند ، بیشترین بهره اجتماعی را میبرند و کمتر از همیشه برچسب می خورند و از دیگران جدا می شوند . اجراي آموزش فراگیر زمینه ساز جامعه اي فراگیر است که کودکان با هم یاد می گیرند و زندگی در کنار هـم و بـا مشارکت یکدیگر را می آموزند </vt:lpstr>
      <vt:lpstr>PowerPoint Presentation</vt:lpstr>
      <vt:lpstr>PowerPoint Presentation</vt:lpstr>
      <vt:lpstr>آموزش حق همه: </vt:lpstr>
      <vt:lpstr>PowerPoint Presentation</vt:lpstr>
      <vt:lpstr>PowerPoint Presentation</vt:lpstr>
      <vt:lpstr>روند اجرا و تاریخچه آموزش فراگیر</vt:lpstr>
      <vt:lpstr>ادامه</vt:lpstr>
      <vt:lpstr>PowerPoint Presentation</vt:lpstr>
      <vt:lpstr>چالش های آموزش و پرورش فراگیر در رابطه با سه مورد زیر:</vt:lpstr>
      <vt:lpstr>1) معلمان</vt:lpstr>
      <vt:lpstr>2) همسالان </vt:lpstr>
      <vt:lpstr>3) خانواده :</vt:lpstr>
      <vt:lpstr>راهکارهای اجرای مطلوب آموزش فراگیر:</vt:lpstr>
      <vt:lpstr>2) جلب مشارکت بیشتر اولیا</vt:lpstr>
      <vt:lpstr>3) تلاش در جهت تقویت نگرش مثبت معلمان نسبت به آموزش فراگیر</vt:lpstr>
      <vt:lpstr>4) استفاده از رو شهای متنوع آموزشی مانند :آموزش همسال</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تعریف آموزش فراگیر:</dc:title>
  <dc:creator>محمدرضا منصفی</dc:creator>
  <cp:lastModifiedBy>mehdi</cp:lastModifiedBy>
  <cp:revision>57</cp:revision>
  <dcterms:created xsi:type="dcterms:W3CDTF">2019-04-06T17:42:10Z</dcterms:created>
  <dcterms:modified xsi:type="dcterms:W3CDTF">2020-04-15T09:30:53Z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TC038961019991</vt:lpwstr>
  </property>
  <property fmtid="{D5CDD505-2E9C-101B-9397-08002B2CF9AE}" pid="3" name="ContentTypeId">
    <vt:lpwstr>0x010100AA3F7D94069FF64A86F7DFF56D60E3BE</vt:lpwstr>
  </property>
</Properties>
</file>