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82"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7260815-3573-46C9-B4E8-2FA196D91EAD}" type="datetimeFigureOut">
              <a:rPr lang="en-US" smtClean="0"/>
              <a:pPr/>
              <a:t>4/12/2020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D7F905E-B947-4EDE-8B1C-5E1CDB73CD6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7260815-3573-46C9-B4E8-2FA196D91EAD}"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7F905E-B947-4EDE-8B1C-5E1CDB73CD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7260815-3573-46C9-B4E8-2FA196D91EAD}"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7F905E-B947-4EDE-8B1C-5E1CDB73CD6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7260815-3573-46C9-B4E8-2FA196D91EAD}"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7F905E-B947-4EDE-8B1C-5E1CDB73CD6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7260815-3573-46C9-B4E8-2FA196D91EAD}"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7F905E-B947-4EDE-8B1C-5E1CDB73CD6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7260815-3573-46C9-B4E8-2FA196D91EAD}" type="datetimeFigureOut">
              <a:rPr lang="en-US" smtClean="0"/>
              <a:pPr/>
              <a:t>4/12/2020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D7F905E-B947-4EDE-8B1C-5E1CDB73CD6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7260815-3573-46C9-B4E8-2FA196D91EAD}" type="datetimeFigureOut">
              <a:rPr lang="en-US" smtClean="0"/>
              <a:pPr/>
              <a:t>4/12/2020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D7F905E-B947-4EDE-8B1C-5E1CDB73CD6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7260815-3573-46C9-B4E8-2FA196D91EAD}" type="datetimeFigureOut">
              <a:rPr lang="en-US" smtClean="0"/>
              <a:pPr/>
              <a:t>4/12/2020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D7F905E-B947-4EDE-8B1C-5E1CDB73CD6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7260815-3573-46C9-B4E8-2FA196D91EAD}" type="datetimeFigureOut">
              <a:rPr lang="en-US" smtClean="0"/>
              <a:pPr/>
              <a:t>4/12/2020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D7F905E-B947-4EDE-8B1C-5E1CDB73CD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7260815-3573-46C9-B4E8-2FA196D91EAD}" type="datetimeFigureOut">
              <a:rPr lang="en-US" smtClean="0"/>
              <a:pPr/>
              <a:t>4/12/2020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D7F905E-B947-4EDE-8B1C-5E1CDB73CD6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7260815-3573-46C9-B4E8-2FA196D91EAD}" type="datetimeFigureOut">
              <a:rPr lang="en-US" smtClean="0"/>
              <a:pPr/>
              <a:t>4/12/2020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D7F905E-B947-4EDE-8B1C-5E1CDB73CD6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7260815-3573-46C9-B4E8-2FA196D91EAD}" type="datetimeFigureOut">
              <a:rPr lang="en-US" smtClean="0"/>
              <a:pPr/>
              <a:t>4/12/2020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D7F905E-B947-4EDE-8B1C-5E1CDB73CD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fa-IR" dirty="0" smtClean="0">
                <a:solidFill>
                  <a:schemeClr val="bg2">
                    <a:lumMod val="25000"/>
                  </a:schemeClr>
                </a:solidFill>
              </a:rPr>
              <a:t>بسم الله الرحمن الرحیم</a:t>
            </a:r>
            <a:br>
              <a:rPr lang="fa-IR" dirty="0" smtClean="0">
                <a:solidFill>
                  <a:schemeClr val="bg2">
                    <a:lumMod val="25000"/>
                  </a:schemeClr>
                </a:solidFill>
              </a:rPr>
            </a:br>
            <a:r>
              <a:rPr lang="fa-IR" dirty="0" smtClean="0">
                <a:solidFill>
                  <a:schemeClr val="bg2">
                    <a:lumMod val="25000"/>
                  </a:schemeClr>
                </a:solidFill>
              </a:rPr>
              <a:t/>
            </a:r>
            <a:br>
              <a:rPr lang="fa-IR" dirty="0" smtClean="0">
                <a:solidFill>
                  <a:schemeClr val="bg2">
                    <a:lumMod val="25000"/>
                  </a:schemeClr>
                </a:solidFill>
              </a:rPr>
            </a:br>
            <a:r>
              <a:rPr lang="fa-IR" dirty="0">
                <a:solidFill>
                  <a:srgbClr val="FFC000"/>
                </a:solidFill>
              </a:rPr>
              <a:t> </a:t>
            </a:r>
            <a:r>
              <a:rPr lang="fa-IR" dirty="0" smtClean="0">
                <a:solidFill>
                  <a:srgbClr val="FFC000"/>
                </a:solidFill>
              </a:rPr>
              <a:t>برنامه ریزی درسی در آموزش ابتدایی</a:t>
            </a:r>
            <a:r>
              <a:rPr lang="fa-IR" dirty="0"/>
              <a:t/>
            </a:r>
            <a:br>
              <a:rPr lang="fa-IR" dirty="0"/>
            </a:br>
            <a:endParaRPr lang="en-US" dirty="0"/>
          </a:p>
        </p:txBody>
      </p:sp>
      <p:sp>
        <p:nvSpPr>
          <p:cNvPr id="3" name="Subtitle 2"/>
          <p:cNvSpPr>
            <a:spLocks noGrp="1"/>
          </p:cNvSpPr>
          <p:nvPr>
            <p:ph type="subTitle" idx="1"/>
          </p:nvPr>
        </p:nvSpPr>
        <p:spPr/>
        <p:txBody>
          <a:bodyPr>
            <a:normAutofit fontScale="85000" lnSpcReduction="20000"/>
          </a:bodyPr>
          <a:lstStyle/>
          <a:p>
            <a:pPr algn="ctr"/>
            <a:r>
              <a:rPr lang="fa-IR" b="1" dirty="0" smtClean="0"/>
              <a:t>منبع درس:کتاب برنامه ریزی درسی مدارس</a:t>
            </a:r>
          </a:p>
          <a:p>
            <a:pPr algn="ctr"/>
            <a:r>
              <a:rPr lang="fa-IR" b="1" dirty="0" smtClean="0"/>
              <a:t> نوشته:الف لوی  ترجمه: فریده مشایخ</a:t>
            </a:r>
          </a:p>
          <a:p>
            <a:pPr algn="ctr"/>
            <a:r>
              <a:rPr lang="fa-IR" sz="4000" dirty="0" smtClean="0">
                <a:solidFill>
                  <a:srgbClr val="FF0000"/>
                </a:solidFill>
              </a:rPr>
              <a:t>مدرس:مظفر مهدی حسینی</a:t>
            </a:r>
          </a:p>
        </p:txBody>
      </p:sp>
    </p:spTree>
    <p:extLst>
      <p:ext uri="{BB962C8B-B14F-4D97-AF65-F5344CB8AC3E}">
        <p14:creationId xmlns:p14="http://schemas.microsoft.com/office/powerpoint/2010/main" val="1312673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3"/>
          </a:lnRef>
          <a:fillRef idx="1">
            <a:schemeClr val="lt1"/>
          </a:fillRef>
          <a:effectRef idx="0">
            <a:schemeClr val="accent3"/>
          </a:effectRef>
          <a:fontRef idx="minor">
            <a:schemeClr val="dk1"/>
          </a:fontRef>
        </p:style>
        <p:txBody>
          <a:bodyPr/>
          <a:lstStyle/>
          <a:p>
            <a:pPr algn="r" rtl="1"/>
            <a:r>
              <a:rPr lang="fa-IR" dirty="0" smtClean="0"/>
              <a:t>اصطلاح «محتوای برنامه درسی »نه تنها به قسمت ها و قطعه های سازمان یافته ای که به گونه ای منظم یک رشته علمی را تشکیل می دهد اطلاق می شود بلکه شامل وقایع و پدیده هایی که به نحوی با رشته های مختلف علمی ارتباط دارند نیز هست</a:t>
            </a:r>
            <a:r>
              <a:rPr lang="fa-IR" dirty="0" smtClean="0"/>
              <a:t>.</a:t>
            </a:r>
          </a:p>
          <a:p>
            <a:pPr algn="r" rtl="1"/>
            <a:endParaRPr lang="fa-IR" dirty="0"/>
          </a:p>
          <a:p>
            <a:pPr marL="109728" indent="0" algn="r" rtl="1">
              <a:buNone/>
            </a:pPr>
            <a:endParaRPr lang="fa-IR" dirty="0"/>
          </a:p>
          <a:p>
            <a:pPr algn="r" rtl="1"/>
            <a:r>
              <a:rPr lang="fa-IR" dirty="0" smtClean="0"/>
              <a:t>دانشجویان عزیز با توجه به تعریف بالا مثالی ذکر کنید.</a:t>
            </a:r>
          </a:p>
          <a:p>
            <a:pPr marL="109728" indent="0" algn="r" rtl="1">
              <a:buNone/>
            </a:pPr>
            <a:endParaRPr lang="fa-IR" dirty="0" smtClean="0"/>
          </a:p>
        </p:txBody>
      </p:sp>
      <p:sp>
        <p:nvSpPr>
          <p:cNvPr id="3" name="Title 2"/>
          <p:cNvSpPr>
            <a:spLocks noGrp="1"/>
          </p:cNvSpPr>
          <p:nvPr>
            <p:ph type="title"/>
          </p:nvPr>
        </p:nvSpPr>
        <p:spPr/>
        <p:txBody>
          <a:bodyPr>
            <a:normAutofit/>
          </a:bodyPr>
          <a:lstStyle/>
          <a:p>
            <a:pPr algn="r" rtl="1"/>
            <a:r>
              <a:rPr lang="fa-IR" sz="2800" dirty="0" smtClean="0">
                <a:solidFill>
                  <a:srgbClr val="FF0000"/>
                </a:solidFill>
              </a:rPr>
              <a:t>جلسه چهارم</a:t>
            </a:r>
            <a:r>
              <a:rPr lang="fa-IR" sz="2800" dirty="0" smtClean="0"/>
              <a:t>:</a:t>
            </a:r>
            <a:r>
              <a:rPr lang="fa-IR" sz="2800" dirty="0" smtClean="0">
                <a:solidFill>
                  <a:schemeClr val="accent1">
                    <a:lumMod val="60000"/>
                    <a:lumOff val="40000"/>
                  </a:schemeClr>
                </a:solidFill>
              </a:rPr>
              <a:t>انتخاب محتوای برنامه درسی</a:t>
            </a:r>
            <a:endParaRPr lang="en-US" sz="2800" dirty="0">
              <a:solidFill>
                <a:schemeClr val="accent1">
                  <a:lumMod val="60000"/>
                  <a:lumOff val="40000"/>
                </a:schemeClr>
              </a:solidFill>
            </a:endParaRPr>
          </a:p>
        </p:txBody>
      </p:sp>
    </p:spTree>
    <p:extLst>
      <p:ext uri="{BB962C8B-B14F-4D97-AF65-F5344CB8AC3E}">
        <p14:creationId xmlns:p14="http://schemas.microsoft.com/office/powerpoint/2010/main" val="19973098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2">
            <a:schemeClr val="accent3"/>
          </a:lnRef>
          <a:fillRef idx="1">
            <a:schemeClr val="lt1"/>
          </a:fillRef>
          <a:effectRef idx="0">
            <a:schemeClr val="accent3"/>
          </a:effectRef>
          <a:fontRef idx="minor">
            <a:schemeClr val="dk1"/>
          </a:fontRef>
        </p:style>
        <p:txBody>
          <a:bodyPr>
            <a:noAutofit/>
          </a:bodyPr>
          <a:lstStyle/>
          <a:p>
            <a:pPr algn="r" rtl="1"/>
            <a:r>
              <a:rPr lang="fa-IR" sz="2400" dirty="0" smtClean="0">
                <a:solidFill>
                  <a:srgbClr val="FF0000"/>
                </a:solidFill>
              </a:rPr>
              <a:t>شوآپ</a:t>
            </a:r>
            <a:r>
              <a:rPr lang="fa-IR" sz="2400" dirty="0" smtClean="0"/>
              <a:t>(۱۹۷۳) برای توصیف ساختار رشته درسی  سه مجموعه مشخصه متمایز ولی مرتبط به هم را مورد نظر قرار می دهد:</a:t>
            </a:r>
          </a:p>
          <a:p>
            <a:pPr algn="r" rtl="1"/>
            <a:r>
              <a:rPr lang="fa-IR" sz="2400" dirty="0"/>
              <a:t>1) شیوه ای که دانش اندوخته در رشته های درسی برآن اساس ،سازمان یافته  است.برای مثال ”ساختمان سلول ” به وسیله  زیست شناسان و ”ساختمان اتم ”  به وسیله فیزیکدانان مورد مطالعه و بررسی قرار می گیرد.</a:t>
            </a:r>
          </a:p>
          <a:p>
            <a:pPr algn="r" rtl="1"/>
            <a:r>
              <a:rPr lang="fa-IR" sz="2400" dirty="0"/>
              <a:t>2) مجموعه مفاهیم اساسی که برای توصیف انواع پدیده ها در چارچوب یک رشته درسی (ماده درسی) به کار برده می شود . دانشی که دریک رشته اندوخته شده است   ،بوسیله این مفاهیم بیان می شود.برای مثال ،دانش مربوط به ساخت اتم به وسیله مفاهیم ”ذرات“ و ”امواج“ مورد بحث قرار می گیرد .</a:t>
            </a:r>
          </a:p>
          <a:p>
            <a:pPr algn="r" rtl="1"/>
            <a:r>
              <a:rPr lang="fa-IR" sz="2400" dirty="0"/>
              <a:t>3) مجموعه روش ها و قواعد اساسی مختص به رشته درسی که در چارچوب آن رشته ،شواهد لازم را فراهم می کند.</a:t>
            </a:r>
          </a:p>
          <a:p>
            <a:pPr marL="109728" indent="0" algn="r" rtl="1">
              <a:buNone/>
            </a:pPr>
            <a:endParaRPr lang="fa-IR" sz="2400" dirty="0" smtClean="0"/>
          </a:p>
        </p:txBody>
      </p:sp>
      <p:sp>
        <p:nvSpPr>
          <p:cNvPr id="3" name="Title 2"/>
          <p:cNvSpPr>
            <a:spLocks noGrp="1"/>
          </p:cNvSpPr>
          <p:nvPr>
            <p:ph type="title"/>
          </p:nvPr>
        </p:nvSpPr>
        <p:spPr/>
        <p:txBody>
          <a:bodyPr>
            <a:normAutofit/>
          </a:bodyPr>
          <a:lstStyle/>
          <a:p>
            <a:pPr algn="r" rtl="1"/>
            <a:r>
              <a:rPr lang="fa-IR" sz="3600" dirty="0" smtClean="0"/>
              <a:t>ساختار رشته درسی</a:t>
            </a:r>
            <a:r>
              <a:rPr lang="en-US" sz="3600" dirty="0" smtClean="0"/>
              <a:t>:</a:t>
            </a:r>
            <a:r>
              <a:rPr lang="fa-IR" sz="3600" dirty="0" smtClean="0"/>
              <a:t> </a:t>
            </a:r>
            <a:endParaRPr lang="en-US" sz="3600" dirty="0"/>
          </a:p>
        </p:txBody>
      </p:sp>
    </p:spTree>
    <p:extLst>
      <p:ext uri="{BB962C8B-B14F-4D97-AF65-F5344CB8AC3E}">
        <p14:creationId xmlns:p14="http://schemas.microsoft.com/office/powerpoint/2010/main" val="4270817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style>
          <a:lnRef idx="2">
            <a:schemeClr val="accent3"/>
          </a:lnRef>
          <a:fillRef idx="1">
            <a:schemeClr val="lt1"/>
          </a:fillRef>
          <a:effectRef idx="0">
            <a:schemeClr val="accent3"/>
          </a:effectRef>
          <a:fontRef idx="minor">
            <a:schemeClr val="dk1"/>
          </a:fontRef>
        </p:style>
        <p:txBody>
          <a:bodyPr/>
          <a:lstStyle/>
          <a:p>
            <a:pPr algn="r" rtl="1"/>
            <a:r>
              <a:rPr lang="fa-IR" dirty="0">
                <a:solidFill>
                  <a:srgbClr val="FFC000"/>
                </a:solidFill>
              </a:rPr>
              <a:t>شیوه ی عرضه نمونه ای از مطالب</a:t>
            </a:r>
            <a:r>
              <a:rPr lang="fa-IR" dirty="0"/>
              <a:t> </a:t>
            </a:r>
            <a:r>
              <a:rPr lang="fa-IR" dirty="0" smtClean="0"/>
              <a:t>:</a:t>
            </a:r>
          </a:p>
          <a:p>
            <a:pPr marL="109728" indent="0" algn="r" rtl="1">
              <a:buNone/>
            </a:pPr>
            <a:r>
              <a:rPr lang="fa-IR" dirty="0" smtClean="0"/>
              <a:t>شیوه </a:t>
            </a:r>
            <a:r>
              <a:rPr lang="fa-IR" dirty="0"/>
              <a:t>دیگری برای انتخاب محتوای برنامه درسی به وسیله یک مربی آلمانی به نام </a:t>
            </a:r>
            <a:r>
              <a:rPr lang="fa-IR" u="sng" dirty="0">
                <a:solidFill>
                  <a:schemeClr val="accent2"/>
                </a:solidFill>
              </a:rPr>
              <a:t>مارتین واگن شین</a:t>
            </a:r>
            <a:r>
              <a:rPr lang="fa-IR" u="sng" dirty="0"/>
              <a:t> </a:t>
            </a:r>
            <a:r>
              <a:rPr lang="fa-IR" dirty="0"/>
              <a:t>در سال 1970 عرضه شده است.نظر او این است که مطالعه عمقی چند عامل برگزیده از محتوای برنامه درسی،برای دانش آموز مفیدتر از مطالعه سطحی مطالب بسیاری است که در کتاب درسی گنجانده می شود. این مربی کوشیده است به وسیله نمودار ،انواع شیوه های انتخاب محتوای برنامه درسی را ترسیم کند</a:t>
            </a:r>
            <a:r>
              <a:rPr lang="fa-IR" dirty="0" smtClean="0"/>
              <a:t>.</a:t>
            </a:r>
          </a:p>
          <a:p>
            <a:pPr marL="109728" indent="0" algn="r" rtl="1">
              <a:buNone/>
            </a:pPr>
            <a:endParaRPr lang="fa-IR" dirty="0"/>
          </a:p>
          <a:p>
            <a:pPr marL="109728" indent="0" algn="r" rtl="1">
              <a:buNone/>
            </a:pPr>
            <a:r>
              <a:rPr lang="fa-IR" dirty="0" smtClean="0"/>
              <a:t>دانشجویان عزیز به نمودارها و توضیحات </a:t>
            </a:r>
            <a:r>
              <a:rPr lang="fa-IR" dirty="0" smtClean="0"/>
              <a:t>صفحه ۵۱ کتاب مراجعه </a:t>
            </a:r>
            <a:r>
              <a:rPr lang="fa-IR" dirty="0" smtClean="0"/>
              <a:t>نمایید.</a:t>
            </a:r>
          </a:p>
          <a:p>
            <a:pPr marL="109728" indent="0" algn="r" rtl="1">
              <a:buNone/>
            </a:pPr>
            <a:r>
              <a:rPr lang="fa-IR" dirty="0" smtClean="0"/>
              <a:t>به نظر شما و با ذکر دلیل بیان کنید کدام تصویر بهترین نمونه برای گزینش محتوای درسی است؟</a:t>
            </a:r>
            <a:endParaRPr lang="en-US" dirty="0"/>
          </a:p>
        </p:txBody>
      </p:sp>
      <p:sp>
        <p:nvSpPr>
          <p:cNvPr id="3" name="Title 2"/>
          <p:cNvSpPr>
            <a:spLocks noGrp="1"/>
          </p:cNvSpPr>
          <p:nvPr>
            <p:ph type="title"/>
          </p:nvPr>
        </p:nvSpPr>
        <p:spPr>
          <a:xfrm>
            <a:off x="457200" y="274638"/>
            <a:ext cx="8229600" cy="106362"/>
          </a:xfrm>
        </p:spPr>
        <p:txBody>
          <a:bodyPr>
            <a:normAutofit fontScale="90000"/>
          </a:bodyPr>
          <a:lstStyle/>
          <a:p>
            <a:r>
              <a:rPr lang="fa-IR" dirty="0" smtClean="0"/>
              <a:t>.</a:t>
            </a:r>
            <a:endParaRPr lang="en-US" dirty="0"/>
          </a:p>
        </p:txBody>
      </p:sp>
    </p:spTree>
    <p:extLst>
      <p:ext uri="{BB962C8B-B14F-4D97-AF65-F5344CB8AC3E}">
        <p14:creationId xmlns:p14="http://schemas.microsoft.com/office/powerpoint/2010/main" val="1876847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891"/>
          </a:xfrm>
        </p:spPr>
        <p:style>
          <a:lnRef idx="2">
            <a:schemeClr val="accent3"/>
          </a:lnRef>
          <a:fillRef idx="1">
            <a:schemeClr val="lt1"/>
          </a:fillRef>
          <a:effectRef idx="0">
            <a:schemeClr val="accent3"/>
          </a:effectRef>
          <a:fontRef idx="minor">
            <a:schemeClr val="dk1"/>
          </a:fontRef>
        </p:style>
        <p:txBody>
          <a:bodyPr>
            <a:normAutofit fontScale="77500" lnSpcReduction="20000"/>
          </a:bodyPr>
          <a:lstStyle/>
          <a:p>
            <a:pPr algn="r" rtl="1"/>
            <a:r>
              <a:rPr lang="fa-IR" dirty="0" smtClean="0"/>
              <a:t>:</a:t>
            </a:r>
            <a:r>
              <a:rPr lang="fa-IR" dirty="0"/>
              <a:t>  در امر انتخاب محتوا باید همچنین ضوابط عملی دیگری به شرح ذیل مورد نظر قرار گیرد:</a:t>
            </a:r>
          </a:p>
          <a:p>
            <a:pPr algn="r" rtl="1"/>
            <a:r>
              <a:rPr lang="fa-IR" dirty="0"/>
              <a:t> 1-</a:t>
            </a:r>
            <a:r>
              <a:rPr lang="fa-IR" dirty="0">
                <a:solidFill>
                  <a:schemeClr val="accent2"/>
                </a:solidFill>
              </a:rPr>
              <a:t>پایه ای برای آموزش مداوم (آموزش های بعدی) </a:t>
            </a:r>
            <a:r>
              <a:rPr lang="fa-IR" dirty="0"/>
              <a:t>داوه تاکید می کند که انتخاب محتوا باید آن چنان انجام گیردکه یادگیری های بعدی ،آموزش مداوم چه در چهارچوب نظام آموزشی رسمی و یا غیر رسمی میسر سازد.              </a:t>
            </a:r>
          </a:p>
          <a:p>
            <a:pPr algn="r" rtl="1"/>
            <a:r>
              <a:rPr lang="fa-IR" dirty="0"/>
              <a:t>2-</a:t>
            </a:r>
            <a:r>
              <a:rPr lang="fa-IR" dirty="0">
                <a:solidFill>
                  <a:schemeClr val="accent2"/>
                </a:solidFill>
              </a:rPr>
              <a:t>ارتباط با مسائل روز </a:t>
            </a:r>
            <a:r>
              <a:rPr lang="fa-IR" dirty="0"/>
              <a:t>: هنگام انتخاب محتوا باید موضوع ها و مسائلی که برای جامعه حائز اهمیت است،ارجحیت داده شود. برای مثال در درس زیست شناسی عملی ،مبحثی به روش های جلوگیری از حشرات و آفات که باعث از بین رفتن محصولات کشاورزی می شود تخصیص داده شود.                                             </a:t>
            </a:r>
          </a:p>
          <a:p>
            <a:pPr algn="r" rtl="1"/>
            <a:r>
              <a:rPr lang="fa-IR" dirty="0"/>
              <a:t>3-</a:t>
            </a:r>
            <a:r>
              <a:rPr lang="fa-IR" dirty="0">
                <a:solidFill>
                  <a:schemeClr val="accent2"/>
                </a:solidFill>
              </a:rPr>
              <a:t>میراث فرهنگی </a:t>
            </a:r>
            <a:r>
              <a:rPr lang="fa-IR" dirty="0"/>
              <a:t>: برنامه درسی باید مطالب مربوط به میراث فرهنگی جامعه را در بر داشته باشد.                                                                                          </a:t>
            </a:r>
          </a:p>
          <a:p>
            <a:pPr algn="r" rtl="1"/>
            <a:r>
              <a:rPr lang="fa-IR" dirty="0"/>
              <a:t>4-</a:t>
            </a:r>
            <a:r>
              <a:rPr lang="fa-IR" dirty="0">
                <a:solidFill>
                  <a:schemeClr val="accent2"/>
                </a:solidFill>
              </a:rPr>
              <a:t>فرصت مناسب برای فعالیت های یادگیرنده چندگانه </a:t>
            </a:r>
            <a:r>
              <a:rPr lang="fa-IR" dirty="0"/>
              <a:t>: بهتر است برنامه های درسی بر انواع فعالیت های یادگیری-اعم از فعالیت های کلاس درس و خارج کلاس (یادگیری انفرادی)-تاکید داشته باشد.مانند آزمایش کردن ،تجزیه و تحلیل تصویرها نه اینکه صرفا به فعالیت یادگیری که در آن از حواس مختلف استفاده می شود ،باعث افزایش انگیزه و توانایی یادگیرنده می شود.</a:t>
            </a:r>
          </a:p>
          <a:p>
            <a:pPr marL="109728" indent="0" algn="r" rtl="1">
              <a:buNone/>
            </a:pPr>
            <a:endParaRPr lang="fa-IR" dirty="0" smtClean="0"/>
          </a:p>
        </p:txBody>
      </p:sp>
      <p:sp>
        <p:nvSpPr>
          <p:cNvPr id="3" name="Title 2"/>
          <p:cNvSpPr>
            <a:spLocks noGrp="1"/>
          </p:cNvSpPr>
          <p:nvPr>
            <p:ph type="title"/>
          </p:nvPr>
        </p:nvSpPr>
        <p:spPr/>
        <p:txBody>
          <a:bodyPr>
            <a:normAutofit/>
          </a:bodyPr>
          <a:lstStyle/>
          <a:p>
            <a:pPr algn="r" rtl="1"/>
            <a:r>
              <a:rPr lang="fa-IR" sz="3600" dirty="0"/>
              <a:t>ضوابط عملی برای انتخاب محتوا :</a:t>
            </a:r>
            <a:endParaRPr lang="en-US" sz="3600" dirty="0"/>
          </a:p>
        </p:txBody>
      </p:sp>
    </p:spTree>
    <p:extLst>
      <p:ext uri="{BB962C8B-B14F-4D97-AF65-F5344CB8AC3E}">
        <p14:creationId xmlns:p14="http://schemas.microsoft.com/office/powerpoint/2010/main" val="38542483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style>
          <a:lnRef idx="2">
            <a:schemeClr val="accent3"/>
          </a:lnRef>
          <a:fillRef idx="1">
            <a:schemeClr val="lt1"/>
          </a:fillRef>
          <a:effectRef idx="0">
            <a:schemeClr val="accent3"/>
          </a:effectRef>
          <a:fontRef idx="minor">
            <a:schemeClr val="dk1"/>
          </a:fontRef>
        </p:style>
        <p:txBody>
          <a:bodyPr>
            <a:normAutofit/>
          </a:bodyPr>
          <a:lstStyle/>
          <a:p>
            <a:pPr marL="109728" indent="0" algn="r" rtl="1">
              <a:buNone/>
            </a:pPr>
            <a:r>
              <a:rPr lang="fa-IR" sz="4800" dirty="0" smtClean="0">
                <a:solidFill>
                  <a:schemeClr val="accent1">
                    <a:lumMod val="60000"/>
                    <a:lumOff val="40000"/>
                  </a:schemeClr>
                </a:solidFill>
              </a:rPr>
              <a:t>جدول هدف و محتوا:</a:t>
            </a:r>
          </a:p>
          <a:p>
            <a:pPr marL="109728" indent="0" algn="r" rtl="1">
              <a:buNone/>
            </a:pPr>
            <a:endParaRPr lang="fa-IR" dirty="0"/>
          </a:p>
          <a:p>
            <a:pPr marL="109728" indent="0" algn="r" rtl="1">
              <a:buNone/>
            </a:pPr>
            <a:r>
              <a:rPr lang="fa-IR" dirty="0" smtClean="0"/>
              <a:t>این جدول الگوی مناسبی برای پیدا کردن روش برنامه ریزی برنامه های درسی است.(جدول صفحه ۵۴ کتاب)</a:t>
            </a:r>
          </a:p>
          <a:p>
            <a:pPr marL="109728" indent="0" algn="r" rtl="1">
              <a:buNone/>
            </a:pPr>
            <a:r>
              <a:rPr lang="fa-IR" dirty="0" smtClean="0"/>
              <a:t>در این جدول یک بعد معرف هدف های رفتاری و بعد دیگر شامل اجزای محتوی برنامه است.</a:t>
            </a:r>
          </a:p>
          <a:p>
            <a:pPr marL="109728" indent="0" algn="r" rtl="1">
              <a:buNone/>
            </a:pPr>
            <a:endParaRPr lang="fa-IR" dirty="0"/>
          </a:p>
          <a:p>
            <a:pPr marL="109728" indent="0" algn="r" rtl="1">
              <a:buNone/>
            </a:pPr>
            <a:r>
              <a:rPr lang="fa-IR" dirty="0" smtClean="0"/>
              <a:t>سوال۱:چه موقع چنین جدولی تکمیل می شود؟</a:t>
            </a:r>
          </a:p>
          <a:p>
            <a:pPr marL="109728" indent="0" algn="r" rtl="1">
              <a:buNone/>
            </a:pPr>
            <a:r>
              <a:rPr lang="fa-IR" dirty="0" smtClean="0"/>
              <a:t>سوال۲:نقش این جدول در برنامه های درسی که به خوبی تهیه شده اند و برنامه هایی که به خوبی تهیه نشده اند چیست؟</a:t>
            </a:r>
          </a:p>
        </p:txBody>
      </p:sp>
      <p:sp>
        <p:nvSpPr>
          <p:cNvPr id="3" name="Title 2"/>
          <p:cNvSpPr>
            <a:spLocks noGrp="1"/>
          </p:cNvSpPr>
          <p:nvPr>
            <p:ph type="title"/>
          </p:nvPr>
        </p:nvSpPr>
        <p:spPr>
          <a:xfrm>
            <a:off x="457200" y="274638"/>
            <a:ext cx="8229600" cy="45719"/>
          </a:xfrm>
        </p:spPr>
        <p:txBody>
          <a:bodyPr>
            <a:normAutofit fontScale="90000"/>
          </a:bodyPr>
          <a:lstStyle/>
          <a:p>
            <a:r>
              <a:rPr lang="en-US" dirty="0" smtClean="0"/>
              <a:t>.</a:t>
            </a:r>
            <a:endParaRPr lang="en-US" dirty="0"/>
          </a:p>
        </p:txBody>
      </p:sp>
    </p:spTree>
    <p:extLst>
      <p:ext uri="{BB962C8B-B14F-4D97-AF65-F5344CB8AC3E}">
        <p14:creationId xmlns:p14="http://schemas.microsoft.com/office/powerpoint/2010/main" val="21435436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0034" y="642918"/>
            <a:ext cx="8229600" cy="5473891"/>
          </a:xfrm>
        </p:spPr>
        <p:style>
          <a:lnRef idx="2">
            <a:schemeClr val="accent3"/>
          </a:lnRef>
          <a:fillRef idx="1">
            <a:schemeClr val="lt1"/>
          </a:fillRef>
          <a:effectRef idx="0">
            <a:schemeClr val="accent3"/>
          </a:effectRef>
          <a:fontRef idx="minor">
            <a:schemeClr val="dk1"/>
          </a:fontRef>
        </p:style>
        <p:txBody>
          <a:bodyPr/>
          <a:lstStyle/>
          <a:p>
            <a:pPr marL="109728" lvl="0" indent="0" algn="r" rtl="1">
              <a:buClr>
                <a:srgbClr val="2DA2BF"/>
              </a:buClr>
              <a:buNone/>
            </a:pPr>
            <a:r>
              <a:rPr lang="fa-IR" sz="4400" dirty="0" smtClean="0">
                <a:solidFill>
                  <a:srgbClr val="FF0000"/>
                </a:solidFill>
              </a:rPr>
              <a:t>راهبردهای عمومی یاددهی یادگیری:</a:t>
            </a:r>
          </a:p>
          <a:p>
            <a:pPr marL="109728" lvl="0" indent="0" algn="r" rtl="1">
              <a:buClr>
                <a:srgbClr val="2DA2BF"/>
              </a:buClr>
              <a:buNone/>
            </a:pPr>
            <a:endParaRPr lang="fa-IR" dirty="0" smtClean="0">
              <a:solidFill>
                <a:prstClr val="black"/>
              </a:solidFill>
            </a:endParaRPr>
          </a:p>
          <a:p>
            <a:pPr marL="109728" lvl="0" indent="0" algn="r" rtl="1">
              <a:buClr>
                <a:srgbClr val="2DA2BF"/>
              </a:buClr>
              <a:buNone/>
            </a:pPr>
            <a:r>
              <a:rPr lang="fa-IR" dirty="0" smtClean="0">
                <a:solidFill>
                  <a:prstClr val="black"/>
                </a:solidFill>
              </a:rPr>
              <a:t>۱-تدریس توضیحی</a:t>
            </a:r>
          </a:p>
          <a:p>
            <a:pPr marL="109728" lvl="0" indent="0" algn="r" rtl="1">
              <a:buClr>
                <a:srgbClr val="2DA2BF"/>
              </a:buClr>
              <a:buNone/>
            </a:pPr>
            <a:r>
              <a:rPr lang="fa-IR" dirty="0" smtClean="0">
                <a:solidFill>
                  <a:prstClr val="black"/>
                </a:solidFill>
              </a:rPr>
              <a:t>۲-یادگیری اکتشافی</a:t>
            </a:r>
          </a:p>
          <a:p>
            <a:pPr marL="109728" lvl="0" indent="0" algn="r" rtl="1">
              <a:buClr>
                <a:srgbClr val="2DA2BF"/>
              </a:buClr>
              <a:buNone/>
            </a:pPr>
            <a:r>
              <a:rPr lang="fa-IR" dirty="0" smtClean="0">
                <a:solidFill>
                  <a:prstClr val="black"/>
                </a:solidFill>
              </a:rPr>
              <a:t>۳-تدریس به روش تشکیل گروه های کوچک</a:t>
            </a:r>
          </a:p>
          <a:p>
            <a:pPr marL="109728" lvl="0" indent="0" algn="r" rtl="1">
              <a:buClr>
                <a:srgbClr val="2DA2BF"/>
              </a:buClr>
              <a:buNone/>
            </a:pPr>
            <a:r>
              <a:rPr lang="fa-IR" dirty="0" smtClean="0">
                <a:solidFill>
                  <a:prstClr val="black"/>
                </a:solidFill>
              </a:rPr>
              <a:t>۴-روش یاددهی یادگیری انفرادی</a:t>
            </a:r>
          </a:p>
          <a:p>
            <a:pPr marL="109728" lvl="0" indent="0" algn="r" rtl="1">
              <a:buClr>
                <a:srgbClr val="2DA2BF"/>
              </a:buClr>
              <a:buNone/>
            </a:pPr>
            <a:r>
              <a:rPr lang="fa-IR" dirty="0" smtClean="0">
                <a:solidFill>
                  <a:prstClr val="black"/>
                </a:solidFill>
              </a:rPr>
              <a:t>۵-یادگیری تسلط یاب </a:t>
            </a:r>
          </a:p>
          <a:p>
            <a:pPr marL="109728" lvl="0" indent="0" algn="r" rtl="1">
              <a:buClr>
                <a:srgbClr val="2DA2BF"/>
              </a:buClr>
              <a:buNone/>
            </a:pPr>
            <a:r>
              <a:rPr lang="fa-IR" dirty="0" smtClean="0">
                <a:solidFill>
                  <a:prstClr val="black"/>
                </a:solidFill>
              </a:rPr>
              <a:t>۶-بازی های آموزشی</a:t>
            </a:r>
          </a:p>
          <a:p>
            <a:pPr marL="109728" lvl="0" indent="0" algn="r" rtl="1">
              <a:buClr>
                <a:srgbClr val="2DA2BF"/>
              </a:buClr>
              <a:buNone/>
            </a:pPr>
            <a:r>
              <a:rPr lang="fa-IR" dirty="0" smtClean="0">
                <a:solidFill>
                  <a:prstClr val="black"/>
                </a:solidFill>
              </a:rPr>
              <a:t>۷-آموزش برنامه ای</a:t>
            </a:r>
            <a:endParaRPr lang="fa-IR" dirty="0">
              <a:solidFill>
                <a:prstClr val="black"/>
              </a:solidFill>
            </a:endParaRPr>
          </a:p>
          <a:p>
            <a:pPr marL="109728" indent="0" algn="r" rtl="1">
              <a:buNone/>
            </a:pPr>
            <a:endParaRPr lang="en-US" dirty="0"/>
          </a:p>
        </p:txBody>
      </p:sp>
      <p:sp>
        <p:nvSpPr>
          <p:cNvPr id="3" name="Title 2"/>
          <p:cNvSpPr>
            <a:spLocks noGrp="1"/>
          </p:cNvSpPr>
          <p:nvPr>
            <p:ph type="title"/>
          </p:nvPr>
        </p:nvSpPr>
        <p:spPr>
          <a:xfrm>
            <a:off x="457200" y="274638"/>
            <a:ext cx="8229600" cy="45719"/>
          </a:xfrm>
        </p:spPr>
        <p:txBody>
          <a:bodyPr>
            <a:normAutofit fontScale="90000"/>
          </a:bodyPr>
          <a:lstStyle/>
          <a:p>
            <a:r>
              <a:rPr lang="fa-IR" dirty="0"/>
              <a:t>.</a:t>
            </a:r>
            <a:endParaRPr lang="en-US" dirty="0"/>
          </a:p>
        </p:txBody>
      </p:sp>
    </p:spTree>
    <p:extLst>
      <p:ext uri="{BB962C8B-B14F-4D97-AF65-F5344CB8AC3E}">
        <p14:creationId xmlns:p14="http://schemas.microsoft.com/office/powerpoint/2010/main" val="2511236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style>
          <a:lnRef idx="2">
            <a:schemeClr val="accent3"/>
          </a:lnRef>
          <a:fillRef idx="1">
            <a:schemeClr val="lt1"/>
          </a:fillRef>
          <a:effectRef idx="0">
            <a:schemeClr val="accent3"/>
          </a:effectRef>
          <a:fontRef idx="minor">
            <a:schemeClr val="dk1"/>
          </a:fontRef>
        </p:style>
        <p:txBody>
          <a:bodyPr>
            <a:normAutofit/>
          </a:bodyPr>
          <a:lstStyle/>
          <a:p>
            <a:pPr marL="109728" indent="0" algn="r" rtl="1">
              <a:buNone/>
            </a:pPr>
            <a:endParaRPr lang="fa-IR" dirty="0"/>
          </a:p>
          <a:p>
            <a:pPr marL="109728" indent="0" algn="r" rtl="1">
              <a:buNone/>
            </a:pPr>
            <a:r>
              <a:rPr lang="fa-IR" dirty="0" smtClean="0"/>
              <a:t>دانشجویان عزیز ضمن مطالعه دقیق راهبردهای عمومی یاددهی- یادگیری مطالب بخش دوم کتاب(تهیه و تولید مواد آموزشی) قسمت ۴ یعنی مواد و وسایل آموزشی و سازمان دهی آنها را برای جلسه بعدی(جلسه پنجم)مطالعه نمایند.</a:t>
            </a:r>
          </a:p>
          <a:p>
            <a:pPr marL="109728" indent="0" algn="r" rtl="1">
              <a:buNone/>
            </a:pPr>
            <a:endParaRPr lang="fa-IR" dirty="0"/>
          </a:p>
          <a:p>
            <a:pPr marL="109728" indent="0" algn="r" rtl="1">
              <a:buNone/>
            </a:pPr>
            <a:endParaRPr lang="fa-IR" dirty="0" smtClean="0"/>
          </a:p>
          <a:p>
            <a:pPr marL="109728" indent="0" algn="ctr" rtl="1">
              <a:buNone/>
            </a:pPr>
            <a:r>
              <a:rPr lang="fa-IR" sz="2800" dirty="0" smtClean="0"/>
              <a:t>پایدار و مانا باشید.</a:t>
            </a:r>
          </a:p>
          <a:p>
            <a:pPr marL="109728" indent="0" algn="ctr" rtl="1">
              <a:buNone/>
            </a:pPr>
            <a:r>
              <a:rPr lang="fa-IR" sz="2800" dirty="0" smtClean="0"/>
              <a:t>مظفر مهدی حسینی</a:t>
            </a:r>
          </a:p>
          <a:p>
            <a:pPr marL="109728" indent="0" algn="ctr" rtl="1">
              <a:buNone/>
            </a:pPr>
            <a:r>
              <a:rPr lang="fa-IR" sz="2800" dirty="0" smtClean="0"/>
              <a:t>مدرس پردیس شهید بهشتی واحد میناب</a:t>
            </a:r>
          </a:p>
        </p:txBody>
      </p:sp>
      <p:sp>
        <p:nvSpPr>
          <p:cNvPr id="3" name="Title 2"/>
          <p:cNvSpPr>
            <a:spLocks noGrp="1"/>
          </p:cNvSpPr>
          <p:nvPr>
            <p:ph type="title"/>
          </p:nvPr>
        </p:nvSpPr>
        <p:spPr>
          <a:xfrm>
            <a:off x="457200" y="274638"/>
            <a:ext cx="8229600" cy="45719"/>
          </a:xfrm>
        </p:spPr>
        <p:txBody>
          <a:bodyPr>
            <a:normAutofit fontScale="90000"/>
          </a:bodyPr>
          <a:lstStyle/>
          <a:p>
            <a:r>
              <a:rPr lang="en-US" dirty="0" smtClean="0"/>
              <a:t>.</a:t>
            </a:r>
            <a:endParaRPr lang="en-US" dirty="0"/>
          </a:p>
        </p:txBody>
      </p:sp>
    </p:spTree>
    <p:extLst>
      <p:ext uri="{BB962C8B-B14F-4D97-AF65-F5344CB8AC3E}">
        <p14:creationId xmlns:p14="http://schemas.microsoft.com/office/powerpoint/2010/main" val="35438842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527</TotalTime>
  <Words>301</Words>
  <Application>Microsoft Office PowerPoint</Application>
  <PresentationFormat>On-screen Show (4:3)</PresentationFormat>
  <Paragraphs>52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Lucida Sans Unicode</vt:lpstr>
      <vt:lpstr>Verdana</vt:lpstr>
      <vt:lpstr>Wingdings 2</vt:lpstr>
      <vt:lpstr>Wingdings 3</vt:lpstr>
      <vt:lpstr>Concourse</vt:lpstr>
      <vt:lpstr>بسم الله الرحمن الرحیم   برنامه ریزی درسی در آموزش ابتدایی </vt:lpstr>
      <vt:lpstr>جلسه چهارم:انتخاب محتوای برنامه درسی</vt:lpstr>
      <vt:lpstr>ساختار رشته درسی: </vt:lpstr>
      <vt:lpstr>.</vt:lpstr>
      <vt:lpstr>ضوابط عملی برای انتخاب محتوا :</vt:lpstr>
      <vt:lpstr>.</vt:lpstr>
      <vt:lpstr>.</vt:lpstr>
      <vt:lpst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Mozaffar</dc:creator>
  <cp:lastModifiedBy>Mozaffar-pc</cp:lastModifiedBy>
  <cp:revision>60</cp:revision>
  <dcterms:created xsi:type="dcterms:W3CDTF">2011-12-07T04:38:49Z</dcterms:created>
  <dcterms:modified xsi:type="dcterms:W3CDTF">2020-04-12T07:47:34Z</dcterms:modified>
</cp:coreProperties>
</file>