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1" r:id="rId3"/>
    <p:sldId id="257" r:id="rId4"/>
    <p:sldId id="260" r:id="rId5"/>
    <p:sldId id="263" r:id="rId6"/>
    <p:sldId id="264" r:id="rId7"/>
    <p:sldId id="265" r:id="rId8"/>
    <p:sldId id="266" r:id="rId9"/>
    <p:sldId id="267" r:id="rId10"/>
    <p:sldId id="268" r:id="rId11"/>
    <p:sldId id="269" r:id="rId12"/>
    <p:sldId id="270" r:id="rId13"/>
    <p:sldId id="272" r:id="rId14"/>
    <p:sldId id="273" r:id="rId15"/>
    <p:sldId id="316" r:id="rId16"/>
  </p:sldIdLst>
  <p:sldSz cx="12192000" cy="6858000"/>
  <p:notesSz cx="6858000" cy="9144000"/>
  <p:defaultTextStyle>
    <a:defPPr>
      <a:defRPr lang="fa-I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9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186754-3A00-4C1B-9883-1C888F17253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67D7A63-CA2A-442A-9488-CC6A9FEA4A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a-I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1E3117-CF7C-4BAD-B3DB-B77494A803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00A22A-F346-4C60-BE3F-2CAEFD421413}" type="datetimeFigureOut">
              <a:rPr lang="fa-IR" smtClean="0"/>
              <a:t>1441/08/28</a:t>
            </a:fld>
            <a:endParaRPr lang="fa-I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C083C7-6BA5-45A1-A8BD-AC030E20E2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C739DF-1ADD-40E3-9CB7-E7E4755EF7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83C72-D75A-4631-97F3-36A5DFFB8331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752406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35619A-312C-4358-8855-3182E8008C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03F73E8-DA7C-4B3C-83A1-EED7AAE434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0DD3DD-4F19-4E18-B016-9C76442567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00A22A-F346-4C60-BE3F-2CAEFD421413}" type="datetimeFigureOut">
              <a:rPr lang="fa-IR" smtClean="0"/>
              <a:t>1441/08/28</a:t>
            </a:fld>
            <a:endParaRPr lang="fa-I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E0EF18-295B-4409-958E-CD3455F285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40C205-060C-4EED-A997-106B6BC532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83C72-D75A-4631-97F3-36A5DFFB8331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0545524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D2CE90E-4345-47C7-A12E-F2DE5D89D25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C80D6C1-0166-4EB6-AEE7-21D2AA171E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D844B6-E118-4514-9B6F-18B16D9DAF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00A22A-F346-4C60-BE3F-2CAEFD421413}" type="datetimeFigureOut">
              <a:rPr lang="fa-IR" smtClean="0"/>
              <a:t>1441/08/28</a:t>
            </a:fld>
            <a:endParaRPr lang="fa-I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39F222-C9F3-4600-B473-28B9F69475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CF313B-E107-4758-A5AB-1D879C45C6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83C72-D75A-4631-97F3-36A5DFFB8331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9571070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495008-3335-4D0F-90B7-93B2EDAAF5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5F904F-DB8F-49D2-A79B-BA82FC3C41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91031E-B801-4337-82ED-D0638B72DA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00A22A-F346-4C60-BE3F-2CAEFD421413}" type="datetimeFigureOut">
              <a:rPr lang="fa-IR" smtClean="0"/>
              <a:t>1441/08/28</a:t>
            </a:fld>
            <a:endParaRPr lang="fa-I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60E419-8C3B-48CD-BA8B-35FA2DFB5D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1BD724-42AC-4555-A808-60E9865D43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83C72-D75A-4631-97F3-36A5DFFB8331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4441262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54C476-CDE2-43C1-902F-8714EA3529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29DE55-AB0E-4BA5-BF0C-3F93C87322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98706E-0235-4507-8F62-BD929FE254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00A22A-F346-4C60-BE3F-2CAEFD421413}" type="datetimeFigureOut">
              <a:rPr lang="fa-IR" smtClean="0"/>
              <a:t>1441/08/28</a:t>
            </a:fld>
            <a:endParaRPr lang="fa-I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3F3016-9D3F-4D44-9293-F08924CD12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2AF323-1812-4C65-B4BE-AEA9CAA0E5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83C72-D75A-4631-97F3-36A5DFFB8331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6018715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618BD5-04B5-4350-B44F-8A466EBD97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E76922-5108-4692-8132-C19FDB64A5C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95E319D-2246-470D-BED1-EEBF94EFFB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012EBCC-CD5D-4AB9-BF44-6935D79ADB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00A22A-F346-4C60-BE3F-2CAEFD421413}" type="datetimeFigureOut">
              <a:rPr lang="fa-IR" smtClean="0"/>
              <a:t>1441/08/28</a:t>
            </a:fld>
            <a:endParaRPr lang="fa-I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E9E74A-67AA-4CDC-A15C-47EA614B58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C504705-66CE-45F3-B650-5A3901EAF0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83C72-D75A-4631-97F3-36A5DFFB8331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8840678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6CB654-4029-4963-A0D3-12D0884EB2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E392BE-3DF9-4832-90D3-55628C87CF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26E0E3-2E97-42FB-9486-C12D960AC1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98EEA5F-F936-4456-A18B-E4AFC540BE2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0996A64-1C33-4CEA-AA4A-7A14601644C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36CEC20-2A9F-4570-8CBE-1599E45337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00A22A-F346-4C60-BE3F-2CAEFD421413}" type="datetimeFigureOut">
              <a:rPr lang="fa-IR" smtClean="0"/>
              <a:t>1441/08/28</a:t>
            </a:fld>
            <a:endParaRPr lang="fa-IR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9397F6D-526E-4481-B241-40013E6346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D73ABFC-5B76-4554-A66E-166494AD8C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83C72-D75A-4631-97F3-36A5DFFB8331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40132875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96EAE2-CA61-4260-A9F6-23442E90D7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F293C6-A302-443A-B1A4-B6FFDAE40A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00A22A-F346-4C60-BE3F-2CAEFD421413}" type="datetimeFigureOut">
              <a:rPr lang="fa-IR" smtClean="0"/>
              <a:t>1441/08/28</a:t>
            </a:fld>
            <a:endParaRPr lang="fa-I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8DA965F-09B5-44E7-B487-88DDFA6199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A975A2F-915A-4A17-984D-7457BAC4E9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83C72-D75A-4631-97F3-36A5DFFB8331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6291600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7330784-FAD2-4D70-AE41-7A0D567ECE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00A22A-F346-4C60-BE3F-2CAEFD421413}" type="datetimeFigureOut">
              <a:rPr lang="fa-IR" smtClean="0"/>
              <a:t>1441/08/28</a:t>
            </a:fld>
            <a:endParaRPr lang="fa-I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C70AC43-C324-4E42-9C26-5F2167A705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869632-B0FF-4AC6-8E5B-7CBCBD5512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83C72-D75A-4631-97F3-36A5DFFB8331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767750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F25445-02E6-45F1-8401-335C45E207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56DB25-B9CF-4097-AE57-502C5FBFAA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9A6778-17CB-4F6C-9898-4EA863C916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82BA7CC-25C8-404C-9909-6FBDC9280A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00A22A-F346-4C60-BE3F-2CAEFD421413}" type="datetimeFigureOut">
              <a:rPr lang="fa-IR" smtClean="0"/>
              <a:t>1441/08/28</a:t>
            </a:fld>
            <a:endParaRPr lang="fa-I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EEFC0A-6B78-4647-ACB0-59886484B6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A0B190-72F4-4433-AB99-59E4E69D61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83C72-D75A-4631-97F3-36A5DFFB8331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5874210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CC2784-9051-408E-8674-1770668976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A0F742C-28AD-4527-9B88-A00D85EE8F8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a-I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1923C28-913C-4EFA-9FD5-B7105AC262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B75DA3-14AF-4DE2-A8BB-862F6A6A13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00A22A-F346-4C60-BE3F-2CAEFD421413}" type="datetimeFigureOut">
              <a:rPr lang="fa-IR" smtClean="0"/>
              <a:t>1441/08/28</a:t>
            </a:fld>
            <a:endParaRPr lang="fa-I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9E4EA38-0E69-4848-ADD8-FEA9516691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06E343-9456-4074-B6AD-D30227C83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83C72-D75A-4631-97F3-36A5DFFB8331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0397068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7C69052-76DD-40C1-A7D2-492B94C23A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D8E9AE-916E-4D32-A4C3-6E7CA809EF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FFDB3C-2398-48C5-A10D-4C67F45B4F0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00A22A-F346-4C60-BE3F-2CAEFD421413}" type="datetimeFigureOut">
              <a:rPr lang="fa-IR" smtClean="0"/>
              <a:t>1441/08/28</a:t>
            </a:fld>
            <a:endParaRPr lang="fa-I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04682F-63D1-452C-94DA-2A2D25C0751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a-I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3FA13D-DCC2-4727-8696-5D41D8A1EB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483C72-D75A-4631-97F3-36A5DFFB8331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6505775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a-I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بسم الله الرحمن الرحيم">
            <a:extLst>
              <a:ext uri="{FF2B5EF4-FFF2-40B4-BE49-F238E27FC236}">
                <a16:creationId xmlns:a16="http://schemas.microsoft.com/office/drawing/2014/main" id="{3FAFACEF-1AB6-480C-97A7-E17A8BB58F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33235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Image result for تصاویر  متحرک">
            <a:extLst>
              <a:ext uri="{FF2B5EF4-FFF2-40B4-BE49-F238E27FC236}">
                <a16:creationId xmlns:a16="http://schemas.microsoft.com/office/drawing/2014/main" id="{A1290F90-AD5F-4187-83EF-AA75B230461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004" y="2926080"/>
            <a:ext cx="3866284" cy="3696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4BA2AA3-D06D-42B2-AEC4-EAF3677A0A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614" y="94211"/>
            <a:ext cx="1779443" cy="181771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4459493-4096-4262-83B4-832FDE66109F}"/>
              </a:ext>
            </a:extLst>
          </p:cNvPr>
          <p:cNvSpPr/>
          <p:nvPr/>
        </p:nvSpPr>
        <p:spPr>
          <a:xfrm>
            <a:off x="3873730" y="382385"/>
            <a:ext cx="7969655" cy="598516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96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B Titr" panose="00000700000000000000" pitchFamily="2" charset="-78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BCF29748-4805-4B13-8435-39BECC2DF5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13785" y="382385"/>
            <a:ext cx="8229600" cy="562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r" rtl="1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r" rtl="1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r" rtl="1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r" rtl="1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r" rtl="1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r" rtl="1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algn="justLow">
              <a:buFontTx/>
              <a:buNone/>
            </a:pPr>
            <a:r>
              <a:rPr lang="fa-IR" altLang="fa-IR" sz="6000" kern="0" dirty="0">
                <a:cs typeface="B Titr" panose="00000700000000000000" pitchFamily="2" charset="-78"/>
              </a:rPr>
              <a:t>عومل ژنتیکی (وراثتی  ):</a:t>
            </a:r>
          </a:p>
          <a:p>
            <a:pPr algn="justLow">
              <a:buFontTx/>
              <a:buNone/>
            </a:pPr>
            <a:r>
              <a:rPr lang="fa-IR" altLang="fa-IR" sz="6000" kern="0" dirty="0">
                <a:cs typeface="B Titr" panose="00000700000000000000" pitchFamily="2" charset="-78"/>
              </a:rPr>
              <a:t> </a:t>
            </a:r>
          </a:p>
          <a:p>
            <a:pPr algn="justLow">
              <a:buFontTx/>
              <a:buNone/>
            </a:pPr>
            <a:r>
              <a:rPr lang="fa-IR" altLang="fa-IR" sz="6000" kern="0" dirty="0">
                <a:cs typeface="B Titr" panose="00000700000000000000" pitchFamily="2" charset="-78"/>
              </a:rPr>
              <a:t>بیماری های ژنی </a:t>
            </a:r>
          </a:p>
          <a:p>
            <a:pPr algn="justLow">
              <a:buFontTx/>
              <a:buNone/>
            </a:pPr>
            <a:r>
              <a:rPr lang="fa-IR" altLang="fa-IR" sz="6000" kern="0" dirty="0">
                <a:cs typeface="B Titr" panose="00000700000000000000" pitchFamily="2" charset="-78"/>
              </a:rPr>
              <a:t>بیماری های کروموزمی </a:t>
            </a:r>
          </a:p>
        </p:txBody>
      </p:sp>
    </p:spTree>
    <p:extLst>
      <p:ext uri="{BB962C8B-B14F-4D97-AF65-F5344CB8AC3E}">
        <p14:creationId xmlns:p14="http://schemas.microsoft.com/office/powerpoint/2010/main" val="10643370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Image result for تصاویر  متحرک">
            <a:extLst>
              <a:ext uri="{FF2B5EF4-FFF2-40B4-BE49-F238E27FC236}">
                <a16:creationId xmlns:a16="http://schemas.microsoft.com/office/drawing/2014/main" id="{A1290F90-AD5F-4187-83EF-AA75B230461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004" y="2926080"/>
            <a:ext cx="3866284" cy="3696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4BA2AA3-D06D-42B2-AEC4-EAF3677A0A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614" y="94211"/>
            <a:ext cx="1779443" cy="181771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4459493-4096-4262-83B4-832FDE66109F}"/>
              </a:ext>
            </a:extLst>
          </p:cNvPr>
          <p:cNvSpPr/>
          <p:nvPr/>
        </p:nvSpPr>
        <p:spPr>
          <a:xfrm>
            <a:off x="3873730" y="382385"/>
            <a:ext cx="7969655" cy="598516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96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B Titr" panose="00000700000000000000" pitchFamily="2" charset="-78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BCF29748-4805-4B13-8435-39BECC2DF5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13785" y="382385"/>
            <a:ext cx="8229600" cy="562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r" rtl="1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r" rtl="1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r" rtl="1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r" rtl="1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r" rtl="1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r" rtl="1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algn="justLow">
              <a:buFontTx/>
              <a:buNone/>
            </a:pPr>
            <a:r>
              <a:rPr lang="fa-IR" altLang="fa-IR" sz="6000" kern="0" dirty="0">
                <a:cs typeface="B Titr" panose="00000700000000000000" pitchFamily="2" charset="-78"/>
              </a:rPr>
              <a:t>فرآیند تولد :</a:t>
            </a:r>
            <a:r>
              <a:rPr lang="fa-IR" altLang="fa-IR" sz="6000" kern="0" dirty="0">
                <a:solidFill>
                  <a:srgbClr val="FF0000"/>
                </a:solidFill>
                <a:cs typeface="B Titr" panose="00000700000000000000" pitchFamily="2" charset="-78"/>
              </a:rPr>
              <a:t>مراحل زایمان</a:t>
            </a:r>
          </a:p>
          <a:p>
            <a:pPr algn="justLow">
              <a:buFontTx/>
              <a:buNone/>
            </a:pPr>
            <a:r>
              <a:rPr lang="fa-IR" altLang="fa-IR" sz="6000" kern="0" dirty="0">
                <a:cs typeface="B Titr" panose="00000700000000000000" pitchFamily="2" charset="-78"/>
              </a:rPr>
              <a:t>1- طولانی مدت– گشاد و نازک شدن دهانه رحم –زایمان اول.</a:t>
            </a:r>
          </a:p>
          <a:p>
            <a:pPr algn="justLow">
              <a:buFontTx/>
              <a:buNone/>
            </a:pPr>
            <a:endParaRPr lang="fa-IR" altLang="fa-IR" sz="6000" kern="0" dirty="0">
              <a:cs typeface="B Tit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3331795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Image result for تصاویر  متحرک">
            <a:extLst>
              <a:ext uri="{FF2B5EF4-FFF2-40B4-BE49-F238E27FC236}">
                <a16:creationId xmlns:a16="http://schemas.microsoft.com/office/drawing/2014/main" id="{A1290F90-AD5F-4187-83EF-AA75B230461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004" y="2926080"/>
            <a:ext cx="3866284" cy="3696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4BA2AA3-D06D-42B2-AEC4-EAF3677A0A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614" y="94211"/>
            <a:ext cx="1779443" cy="181771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4459493-4096-4262-83B4-832FDE66109F}"/>
              </a:ext>
            </a:extLst>
          </p:cNvPr>
          <p:cNvSpPr/>
          <p:nvPr/>
        </p:nvSpPr>
        <p:spPr>
          <a:xfrm>
            <a:off x="3873730" y="382385"/>
            <a:ext cx="7969655" cy="598516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96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B Titr" panose="00000700000000000000" pitchFamily="2" charset="-78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BCF29748-4805-4B13-8435-39BECC2DF5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13785" y="382385"/>
            <a:ext cx="8229600" cy="562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r" rtl="1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r" rtl="1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r" rtl="1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r" rtl="1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r" rtl="1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r" rtl="1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algn="justLow">
              <a:buFontTx/>
              <a:buNone/>
            </a:pPr>
            <a:r>
              <a:rPr lang="fa-IR" altLang="fa-IR" sz="6000" kern="0" dirty="0">
                <a:cs typeface="B Titr" panose="00000700000000000000" pitchFamily="2" charset="-78"/>
              </a:rPr>
              <a:t>مراحل زایمان حدود 12تا 14 ساعت ودر زایمان های لعدی 4تا 6 ساعت طول میکشد .</a:t>
            </a:r>
          </a:p>
          <a:p>
            <a:pPr algn="justLow">
              <a:buFontTx/>
              <a:buNone/>
            </a:pPr>
            <a:r>
              <a:rPr lang="fa-IR" altLang="fa-IR" sz="6000" kern="0" dirty="0">
                <a:solidFill>
                  <a:srgbClr val="FF0000"/>
                </a:solidFill>
                <a:cs typeface="B Titr" panose="00000700000000000000" pitchFamily="2" charset="-78"/>
              </a:rPr>
              <a:t>2-مرحله فشار دادن</a:t>
            </a:r>
          </a:p>
          <a:p>
            <a:pPr algn="justLow">
              <a:buFontTx/>
              <a:buNone/>
            </a:pPr>
            <a:r>
              <a:rPr lang="fa-IR" altLang="fa-IR" sz="6000" kern="0" dirty="0">
                <a:solidFill>
                  <a:srgbClr val="FF0000"/>
                </a:solidFill>
                <a:cs typeface="B Titr" panose="00000700000000000000" pitchFamily="2" charset="-78"/>
              </a:rPr>
              <a:t>زایمان اول 50دقیقه-زایمان های بعدی 20 دقیقه   </a:t>
            </a:r>
          </a:p>
        </p:txBody>
      </p:sp>
    </p:spTree>
    <p:extLst>
      <p:ext uri="{BB962C8B-B14F-4D97-AF65-F5344CB8AC3E}">
        <p14:creationId xmlns:p14="http://schemas.microsoft.com/office/powerpoint/2010/main" val="7548119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Image result for تصاویر  متحرک">
            <a:extLst>
              <a:ext uri="{FF2B5EF4-FFF2-40B4-BE49-F238E27FC236}">
                <a16:creationId xmlns:a16="http://schemas.microsoft.com/office/drawing/2014/main" id="{A1290F90-AD5F-4187-83EF-AA75B230461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004" y="2926080"/>
            <a:ext cx="3866284" cy="3696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4BA2AA3-D06D-42B2-AEC4-EAF3677A0A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614" y="94211"/>
            <a:ext cx="1779443" cy="181771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4459493-4096-4262-83B4-832FDE66109F}"/>
              </a:ext>
            </a:extLst>
          </p:cNvPr>
          <p:cNvSpPr/>
          <p:nvPr/>
        </p:nvSpPr>
        <p:spPr>
          <a:xfrm>
            <a:off x="3873730" y="382385"/>
            <a:ext cx="7969655" cy="598516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96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B Titr" panose="00000700000000000000" pitchFamily="2" charset="-78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BCF29748-4805-4B13-8435-39BECC2DF5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13785" y="382385"/>
            <a:ext cx="8229600" cy="562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r" rtl="1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r" rtl="1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r" rtl="1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r" rtl="1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r" rtl="1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r" rtl="1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algn="justLow">
              <a:buFontTx/>
              <a:buNone/>
            </a:pPr>
            <a:r>
              <a:rPr lang="fa-IR" altLang="fa-IR" sz="6000" kern="0" dirty="0">
                <a:cs typeface="B Titr" panose="00000700000000000000" pitchFamily="2" charset="-78"/>
              </a:rPr>
              <a:t>عوامل تولدی:</a:t>
            </a:r>
          </a:p>
          <a:p>
            <a:pPr algn="justLow">
              <a:buFontTx/>
              <a:buNone/>
            </a:pPr>
            <a:r>
              <a:rPr lang="fa-IR" altLang="fa-IR" sz="6000" kern="0" dirty="0">
                <a:cs typeface="B Titr" panose="00000700000000000000" pitchFamily="2" charset="-78"/>
              </a:rPr>
              <a:t>آنوکسیا(کمبود اکسیژن)</a:t>
            </a:r>
          </a:p>
          <a:p>
            <a:pPr algn="justLow">
              <a:buFontTx/>
              <a:buNone/>
            </a:pPr>
            <a:r>
              <a:rPr lang="fa-IR" altLang="fa-IR" sz="6000" kern="0" dirty="0">
                <a:cs typeface="B Titr" panose="00000700000000000000" pitchFamily="2" charset="-78"/>
              </a:rPr>
              <a:t>زودرسی</a:t>
            </a:r>
          </a:p>
          <a:p>
            <a:pPr algn="justLow">
              <a:buFontTx/>
              <a:buNone/>
            </a:pPr>
            <a:r>
              <a:rPr lang="fa-IR" altLang="fa-IR" sz="6000" kern="0" dirty="0">
                <a:cs typeface="B Titr" panose="00000700000000000000" pitchFamily="2" charset="-78"/>
              </a:rPr>
              <a:t>نارسی</a:t>
            </a:r>
          </a:p>
          <a:p>
            <a:pPr algn="justLow">
              <a:buFontTx/>
              <a:buNone/>
            </a:pPr>
            <a:r>
              <a:rPr lang="fa-IR" altLang="fa-IR" sz="6000" kern="0" dirty="0">
                <a:cs typeface="B Titr" panose="00000700000000000000" pitchFamily="2" charset="-78"/>
              </a:rPr>
              <a:t>دیررسی</a:t>
            </a:r>
          </a:p>
        </p:txBody>
      </p:sp>
    </p:spTree>
    <p:extLst>
      <p:ext uri="{BB962C8B-B14F-4D97-AF65-F5344CB8AC3E}">
        <p14:creationId xmlns:p14="http://schemas.microsoft.com/office/powerpoint/2010/main" val="36834529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Image result for تصاویر  متحرک">
            <a:extLst>
              <a:ext uri="{FF2B5EF4-FFF2-40B4-BE49-F238E27FC236}">
                <a16:creationId xmlns:a16="http://schemas.microsoft.com/office/drawing/2014/main" id="{A1290F90-AD5F-4187-83EF-AA75B230461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004" y="2926080"/>
            <a:ext cx="3866284" cy="3696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4BA2AA3-D06D-42B2-AEC4-EAF3677A0A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614" y="94211"/>
            <a:ext cx="1779443" cy="181771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4459493-4096-4262-83B4-832FDE66109F}"/>
              </a:ext>
            </a:extLst>
          </p:cNvPr>
          <p:cNvSpPr/>
          <p:nvPr/>
        </p:nvSpPr>
        <p:spPr>
          <a:xfrm>
            <a:off x="3873730" y="382385"/>
            <a:ext cx="7969655" cy="598516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96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B Titr" panose="00000700000000000000" pitchFamily="2" charset="-78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BCF29748-4805-4B13-8435-39BECC2DF5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13785" y="382385"/>
            <a:ext cx="8229600" cy="562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r" rtl="1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r" rtl="1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r" rtl="1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r" rtl="1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r" rtl="1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r" rtl="1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algn="justLow">
              <a:buFontTx/>
              <a:buNone/>
            </a:pPr>
            <a:r>
              <a:rPr lang="fa-IR" altLang="fa-IR" sz="6000" kern="0" dirty="0">
                <a:cs typeface="B Titr" panose="00000700000000000000" pitchFamily="2" charset="-78"/>
              </a:rPr>
              <a:t>درجه بندی آپگار :</a:t>
            </a:r>
          </a:p>
          <a:p>
            <a:pPr algn="justLow">
              <a:buFontTx/>
              <a:buNone/>
            </a:pPr>
            <a:endParaRPr lang="fa-IR" altLang="fa-IR" sz="6000" kern="0" dirty="0">
              <a:cs typeface="B Titr" panose="00000700000000000000" pitchFamily="2" charset="-78"/>
            </a:endParaRPr>
          </a:p>
          <a:p>
            <a:pPr algn="justLow">
              <a:buFontTx/>
              <a:buNone/>
            </a:pPr>
            <a:r>
              <a:rPr lang="fa-IR" altLang="fa-IR" sz="6000" kern="0" dirty="0">
                <a:cs typeface="B Titr" panose="00000700000000000000" pitchFamily="2" charset="-78"/>
              </a:rPr>
              <a:t>نمره گذاری آن </a:t>
            </a:r>
          </a:p>
        </p:txBody>
      </p:sp>
    </p:spTree>
    <p:extLst>
      <p:ext uri="{BB962C8B-B14F-4D97-AF65-F5344CB8AC3E}">
        <p14:creationId xmlns:p14="http://schemas.microsoft.com/office/powerpoint/2010/main" val="2590491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Image result for تصاویر  متحرک">
            <a:extLst>
              <a:ext uri="{FF2B5EF4-FFF2-40B4-BE49-F238E27FC236}">
                <a16:creationId xmlns:a16="http://schemas.microsoft.com/office/drawing/2014/main" id="{A1290F90-AD5F-4187-83EF-AA75B230461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004" y="2926080"/>
            <a:ext cx="3866284" cy="3696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4BA2AA3-D06D-42B2-AEC4-EAF3677A0A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614" y="94211"/>
            <a:ext cx="1779443" cy="181771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4459493-4096-4262-83B4-832FDE66109F}"/>
              </a:ext>
            </a:extLst>
          </p:cNvPr>
          <p:cNvSpPr/>
          <p:nvPr/>
        </p:nvSpPr>
        <p:spPr>
          <a:xfrm>
            <a:off x="3873730" y="382385"/>
            <a:ext cx="7969655" cy="598516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96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B Titr" panose="00000700000000000000" pitchFamily="2" charset="-78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BCF29748-4805-4B13-8435-39BECC2DF5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13785" y="382385"/>
            <a:ext cx="8229600" cy="562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r" rtl="1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r" rtl="1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r" rtl="1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r" rtl="1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r" rtl="1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r" rtl="1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algn="justLow">
              <a:buFontTx/>
              <a:buNone/>
            </a:pPr>
            <a:r>
              <a:rPr lang="fa-IR" altLang="fa-IR" sz="6000" kern="0" dirty="0">
                <a:cs typeface="B Titr" panose="00000700000000000000" pitchFamily="2" charset="-78"/>
              </a:rPr>
              <a:t>موفق باشید . </a:t>
            </a:r>
          </a:p>
          <a:p>
            <a:pPr algn="justLow">
              <a:buFontTx/>
              <a:buNone/>
            </a:pPr>
            <a:endParaRPr lang="fa-IR" altLang="fa-IR" sz="6000" kern="0" dirty="0">
              <a:cs typeface="B Titr" panose="00000700000000000000" pitchFamily="2" charset="-78"/>
            </a:endParaRPr>
          </a:p>
          <a:p>
            <a:pPr algn="justLow">
              <a:buFontTx/>
              <a:buNone/>
            </a:pPr>
            <a:endParaRPr lang="fa-IR" altLang="fa-IR" sz="6000" kern="0" dirty="0">
              <a:cs typeface="B Titr" panose="00000700000000000000" pitchFamily="2" charset="-78"/>
            </a:endParaRPr>
          </a:p>
          <a:p>
            <a:pPr algn="justLow">
              <a:buFontTx/>
              <a:buNone/>
            </a:pPr>
            <a:r>
              <a:rPr lang="fa-IR" altLang="fa-IR" sz="6000" kern="0">
                <a:cs typeface="B Titr" panose="00000700000000000000" pitchFamily="2" charset="-78"/>
              </a:rPr>
              <a:t>           عزیزان </a:t>
            </a:r>
            <a:endParaRPr lang="fa-IR" altLang="fa-IR" sz="6000" kern="0" dirty="0">
              <a:cs typeface="B Tit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8976995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Image result for تصاویر  متحرک">
            <a:extLst>
              <a:ext uri="{FF2B5EF4-FFF2-40B4-BE49-F238E27FC236}">
                <a16:creationId xmlns:a16="http://schemas.microsoft.com/office/drawing/2014/main" id="{1E72C8BB-DD74-4477-8C90-27A1381BFC1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549" y="465514"/>
            <a:ext cx="8977745" cy="5935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34143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تخمک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23455" y="228600"/>
            <a:ext cx="10931235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638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Image result for تصاویر  متحرک">
            <a:extLst>
              <a:ext uri="{FF2B5EF4-FFF2-40B4-BE49-F238E27FC236}">
                <a16:creationId xmlns:a16="http://schemas.microsoft.com/office/drawing/2014/main" id="{A1290F90-AD5F-4187-83EF-AA75B230461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004" y="2926080"/>
            <a:ext cx="3866284" cy="3696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Image result for تصاویر  متحرک">
            <a:extLst>
              <a:ext uri="{FF2B5EF4-FFF2-40B4-BE49-F238E27FC236}">
                <a16:creationId xmlns:a16="http://schemas.microsoft.com/office/drawing/2014/main" id="{CC18D9FB-2F40-4DE6-B176-D7CCC62EAAF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6756" y="106680"/>
            <a:ext cx="2466629" cy="3322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4BA2AA3-D06D-42B2-AEC4-EAF3677A0A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614" y="94211"/>
            <a:ext cx="1779443" cy="181771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4459493-4096-4262-83B4-832FDE66109F}"/>
              </a:ext>
            </a:extLst>
          </p:cNvPr>
          <p:cNvSpPr/>
          <p:nvPr/>
        </p:nvSpPr>
        <p:spPr>
          <a:xfrm>
            <a:off x="3042452" y="1584959"/>
            <a:ext cx="6619701" cy="3452554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fa-IR" sz="2800" b="1" dirty="0">
              <a:cs typeface="B Titr" panose="00000700000000000000" pitchFamily="2" charset="-78"/>
            </a:endParaRPr>
          </a:p>
          <a:p>
            <a:pPr algn="ctr"/>
            <a:r>
              <a:rPr lang="fa-IR" sz="2800" b="1" dirty="0">
                <a:solidFill>
                  <a:srgbClr val="FF0000"/>
                </a:solidFill>
                <a:cs typeface="B Titr" panose="00000700000000000000" pitchFamily="2" charset="-78"/>
              </a:rPr>
              <a:t>دانشگاه فرهنگیان پردیس شهید بهشتی بندرعباس (برادران )</a:t>
            </a:r>
          </a:p>
          <a:p>
            <a:pPr algn="ctr"/>
            <a:endParaRPr lang="fa-IR" sz="2800" b="1" dirty="0">
              <a:cs typeface="B Titr" panose="00000700000000000000" pitchFamily="2" charset="-78"/>
            </a:endParaRPr>
          </a:p>
          <a:p>
            <a:pPr algn="ctr"/>
            <a:r>
              <a:rPr lang="fa-IR" sz="4400" b="1" dirty="0">
                <a:solidFill>
                  <a:srgbClr val="002060"/>
                </a:solidFill>
                <a:cs typeface="B Titr" panose="00000700000000000000" pitchFamily="2" charset="-78"/>
              </a:rPr>
              <a:t>درس : روانشناسی رشد کودک</a:t>
            </a:r>
          </a:p>
          <a:p>
            <a:pPr algn="ctr"/>
            <a:endParaRPr lang="fa-IR" sz="4800" b="1" dirty="0">
              <a:cs typeface="B Titr" panose="00000700000000000000" pitchFamily="2" charset="-78"/>
            </a:endParaRPr>
          </a:p>
          <a:p>
            <a:pPr algn="ctr"/>
            <a:r>
              <a:rPr lang="fa-IR" sz="2800" b="1" dirty="0">
                <a:cs typeface="B Titr" panose="00000700000000000000" pitchFamily="2" charset="-78"/>
              </a:rPr>
              <a:t>مدرس: ولید ترکمانی    </a:t>
            </a:r>
          </a:p>
        </p:txBody>
      </p:sp>
    </p:spTree>
    <p:extLst>
      <p:ext uri="{BB962C8B-B14F-4D97-AF65-F5344CB8AC3E}">
        <p14:creationId xmlns:p14="http://schemas.microsoft.com/office/powerpoint/2010/main" val="5059611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Image result for تصاویر  متحرک">
            <a:extLst>
              <a:ext uri="{FF2B5EF4-FFF2-40B4-BE49-F238E27FC236}">
                <a16:creationId xmlns:a16="http://schemas.microsoft.com/office/drawing/2014/main" id="{A1290F90-AD5F-4187-83EF-AA75B230461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004" y="2926080"/>
            <a:ext cx="3866284" cy="3696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4BA2AA3-D06D-42B2-AEC4-EAF3677A0A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614" y="94211"/>
            <a:ext cx="1779443" cy="181771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4459493-4096-4262-83B4-832FDE66109F}"/>
              </a:ext>
            </a:extLst>
          </p:cNvPr>
          <p:cNvSpPr/>
          <p:nvPr/>
        </p:nvSpPr>
        <p:spPr>
          <a:xfrm>
            <a:off x="3873730" y="382385"/>
            <a:ext cx="7969655" cy="598516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96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B Titr" panose="00000700000000000000" pitchFamily="2" charset="-78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BCF29748-4805-4B13-8435-39BECC2DF5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75709" y="2223655"/>
            <a:ext cx="8767676" cy="3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r" rtl="1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r" rtl="1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r" rtl="1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r" rtl="1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r" rtl="1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r" rtl="1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algn="justLow">
              <a:buFontTx/>
              <a:buNone/>
            </a:pPr>
            <a:r>
              <a:rPr lang="fa-IR" altLang="fa-IR" sz="6000" kern="0" dirty="0">
                <a:cs typeface="B Titr" panose="00000700000000000000" pitchFamily="2" charset="-78"/>
              </a:rPr>
              <a:t>عوامل موثر بر </a:t>
            </a:r>
            <a:r>
              <a:rPr lang="fa-IR" altLang="fa-IR" sz="6000" kern="0" dirty="0">
                <a:solidFill>
                  <a:srgbClr val="FF0000"/>
                </a:solidFill>
                <a:cs typeface="B Titr" panose="00000700000000000000" pitchFamily="2" charset="-78"/>
              </a:rPr>
              <a:t>رشد قبل از تولد </a:t>
            </a:r>
          </a:p>
        </p:txBody>
      </p:sp>
    </p:spTree>
    <p:extLst>
      <p:ext uri="{BB962C8B-B14F-4D97-AF65-F5344CB8AC3E}">
        <p14:creationId xmlns:p14="http://schemas.microsoft.com/office/powerpoint/2010/main" val="30459172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Image result for تصاویر  متحرک">
            <a:extLst>
              <a:ext uri="{FF2B5EF4-FFF2-40B4-BE49-F238E27FC236}">
                <a16:creationId xmlns:a16="http://schemas.microsoft.com/office/drawing/2014/main" id="{A1290F90-AD5F-4187-83EF-AA75B230461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004" y="2926080"/>
            <a:ext cx="3866284" cy="3696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4BA2AA3-D06D-42B2-AEC4-EAF3677A0A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614" y="94211"/>
            <a:ext cx="1779443" cy="181771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4459493-4096-4262-83B4-832FDE66109F}"/>
              </a:ext>
            </a:extLst>
          </p:cNvPr>
          <p:cNvSpPr/>
          <p:nvPr/>
        </p:nvSpPr>
        <p:spPr>
          <a:xfrm>
            <a:off x="3873730" y="382385"/>
            <a:ext cx="7969655" cy="598516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96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B Titr" panose="00000700000000000000" pitchFamily="2" charset="-78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BCF29748-4805-4B13-8435-39BECC2DF5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13785" y="382385"/>
            <a:ext cx="8229600" cy="562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r" rtl="1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r" rtl="1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r" rtl="1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r" rtl="1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r" rtl="1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r" rtl="1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algn="justLow">
              <a:buFontTx/>
              <a:buNone/>
            </a:pPr>
            <a:r>
              <a:rPr lang="fa-IR" altLang="fa-IR" sz="6000" kern="0" dirty="0">
                <a:cs typeface="B Titr" panose="00000700000000000000" pitchFamily="2" charset="-78"/>
              </a:rPr>
              <a:t>عوامل محیطی </a:t>
            </a:r>
          </a:p>
          <a:p>
            <a:pPr algn="justLow">
              <a:buFontTx/>
              <a:buNone/>
            </a:pPr>
            <a:endParaRPr lang="fa-IR" altLang="fa-IR" sz="6000" kern="0" dirty="0">
              <a:cs typeface="B Titr" panose="00000700000000000000" pitchFamily="2" charset="-78"/>
            </a:endParaRPr>
          </a:p>
          <a:p>
            <a:pPr algn="ctr">
              <a:buFontTx/>
              <a:buNone/>
            </a:pPr>
            <a:r>
              <a:rPr lang="fa-IR" altLang="fa-IR" sz="6000" kern="0" dirty="0">
                <a:cs typeface="B Titr" panose="00000700000000000000" pitchFamily="2" charset="-78"/>
              </a:rPr>
              <a:t>و </a:t>
            </a:r>
          </a:p>
          <a:p>
            <a:pPr algn="justLow">
              <a:buFontTx/>
              <a:buNone/>
            </a:pPr>
            <a:endParaRPr lang="fa-IR" altLang="fa-IR" sz="6000" kern="0" dirty="0">
              <a:cs typeface="B Titr" panose="00000700000000000000" pitchFamily="2" charset="-78"/>
            </a:endParaRPr>
          </a:p>
          <a:p>
            <a:pPr algn="ctr">
              <a:buFontTx/>
              <a:buNone/>
            </a:pPr>
            <a:r>
              <a:rPr lang="fa-IR" altLang="fa-IR" sz="6000" kern="0" dirty="0">
                <a:cs typeface="B Titr" panose="00000700000000000000" pitchFamily="2" charset="-78"/>
              </a:rPr>
              <a:t>عوامل وراثتی </a:t>
            </a:r>
          </a:p>
        </p:txBody>
      </p:sp>
    </p:spTree>
    <p:extLst>
      <p:ext uri="{BB962C8B-B14F-4D97-AF65-F5344CB8AC3E}">
        <p14:creationId xmlns:p14="http://schemas.microsoft.com/office/powerpoint/2010/main" val="38514072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Image result for تصاویر  متحرک">
            <a:extLst>
              <a:ext uri="{FF2B5EF4-FFF2-40B4-BE49-F238E27FC236}">
                <a16:creationId xmlns:a16="http://schemas.microsoft.com/office/drawing/2014/main" id="{A1290F90-AD5F-4187-83EF-AA75B230461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004" y="2926080"/>
            <a:ext cx="3866284" cy="3696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4BA2AA3-D06D-42B2-AEC4-EAF3677A0A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614" y="94211"/>
            <a:ext cx="1779443" cy="181771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4459493-4096-4262-83B4-832FDE66109F}"/>
              </a:ext>
            </a:extLst>
          </p:cNvPr>
          <p:cNvSpPr/>
          <p:nvPr/>
        </p:nvSpPr>
        <p:spPr>
          <a:xfrm>
            <a:off x="3873730" y="382385"/>
            <a:ext cx="7969655" cy="598516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96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B Titr" panose="00000700000000000000" pitchFamily="2" charset="-78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BCF29748-4805-4B13-8435-39BECC2DF5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13785" y="382385"/>
            <a:ext cx="8229600" cy="562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r" rtl="1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r" rtl="1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r" rtl="1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r" rtl="1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r" rtl="1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r" rtl="1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algn="justLow">
              <a:buFontTx/>
              <a:buNone/>
            </a:pPr>
            <a:r>
              <a:rPr lang="fa-IR" altLang="fa-IR" sz="6000" kern="0" dirty="0">
                <a:cs typeface="B Titr" panose="00000700000000000000" pitchFamily="2" charset="-78"/>
              </a:rPr>
              <a:t>عوامل محیطی : </a:t>
            </a:r>
          </a:p>
          <a:p>
            <a:pPr algn="justLow">
              <a:buFontTx/>
              <a:buNone/>
            </a:pPr>
            <a:r>
              <a:rPr lang="fa-IR" altLang="fa-IR" sz="6000" kern="0" dirty="0">
                <a:cs typeface="B Titr" panose="00000700000000000000" pitchFamily="2" charset="-78"/>
              </a:rPr>
              <a:t>تراتوژن ها</a:t>
            </a:r>
          </a:p>
          <a:p>
            <a:pPr algn="justLow">
              <a:buFontTx/>
              <a:buNone/>
            </a:pPr>
            <a:r>
              <a:rPr lang="fa-IR" altLang="fa-IR" sz="6000" kern="0" dirty="0">
                <a:cs typeface="B Titr" panose="00000700000000000000" pitchFamily="2" charset="-78"/>
              </a:rPr>
              <a:t>سن مادر </a:t>
            </a:r>
          </a:p>
          <a:p>
            <a:pPr algn="justLow">
              <a:buFontTx/>
              <a:buNone/>
            </a:pPr>
            <a:r>
              <a:rPr lang="fa-IR" altLang="fa-IR" sz="6000" kern="0" dirty="0">
                <a:cs typeface="B Titr" panose="00000700000000000000" pitchFamily="2" charset="-78"/>
              </a:rPr>
              <a:t>تغذیه و بهداشت </a:t>
            </a:r>
          </a:p>
          <a:p>
            <a:pPr algn="justLow">
              <a:buFontTx/>
              <a:buNone/>
            </a:pPr>
            <a:r>
              <a:rPr lang="fa-IR" altLang="fa-IR" sz="6000" kern="0" dirty="0">
                <a:cs typeface="B Titr" panose="00000700000000000000" pitchFamily="2" charset="-78"/>
              </a:rPr>
              <a:t>مواد مخدر ،سیگار ،دارو </a:t>
            </a:r>
          </a:p>
        </p:txBody>
      </p:sp>
    </p:spTree>
    <p:extLst>
      <p:ext uri="{BB962C8B-B14F-4D97-AF65-F5344CB8AC3E}">
        <p14:creationId xmlns:p14="http://schemas.microsoft.com/office/powerpoint/2010/main" val="39610191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Image result for تصاویر  متحرک">
            <a:extLst>
              <a:ext uri="{FF2B5EF4-FFF2-40B4-BE49-F238E27FC236}">
                <a16:creationId xmlns:a16="http://schemas.microsoft.com/office/drawing/2014/main" id="{A1290F90-AD5F-4187-83EF-AA75B230461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004" y="2926080"/>
            <a:ext cx="3866284" cy="3696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4BA2AA3-D06D-42B2-AEC4-EAF3677A0A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614" y="94211"/>
            <a:ext cx="1779443" cy="181771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4459493-4096-4262-83B4-832FDE66109F}"/>
              </a:ext>
            </a:extLst>
          </p:cNvPr>
          <p:cNvSpPr/>
          <p:nvPr/>
        </p:nvSpPr>
        <p:spPr>
          <a:xfrm>
            <a:off x="3873730" y="382385"/>
            <a:ext cx="7969655" cy="598516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96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B Titr" panose="00000700000000000000" pitchFamily="2" charset="-78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BCF29748-4805-4B13-8435-39BECC2DF5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13785" y="382385"/>
            <a:ext cx="8229600" cy="562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r" rtl="1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r" rtl="1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r" rtl="1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r" rtl="1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r" rtl="1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r" rtl="1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algn="justLow">
              <a:buFontTx/>
              <a:buNone/>
            </a:pPr>
            <a:r>
              <a:rPr lang="fa-IR" altLang="fa-IR" sz="6000" kern="0" dirty="0">
                <a:cs typeface="B Titr" panose="00000700000000000000" pitchFamily="2" charset="-78"/>
              </a:rPr>
              <a:t>اشعه </a:t>
            </a:r>
            <a:r>
              <a:rPr lang="en-US" altLang="fa-IR" sz="6000" kern="0" dirty="0">
                <a:cs typeface="B Titr" panose="00000700000000000000" pitchFamily="2" charset="-78"/>
              </a:rPr>
              <a:t>X</a:t>
            </a:r>
            <a:r>
              <a:rPr lang="fa-IR" altLang="fa-IR" sz="6000" kern="0" dirty="0">
                <a:cs typeface="B Titr" panose="00000700000000000000" pitchFamily="2" charset="-78"/>
              </a:rPr>
              <a:t> </a:t>
            </a:r>
          </a:p>
          <a:p>
            <a:pPr algn="justLow">
              <a:buFontTx/>
              <a:buNone/>
            </a:pPr>
            <a:r>
              <a:rPr lang="fa-IR" altLang="fa-IR" sz="6000" kern="0" dirty="0">
                <a:cs typeface="B Titr" panose="00000700000000000000" pitchFamily="2" charset="-78"/>
              </a:rPr>
              <a:t>الکل </a:t>
            </a:r>
          </a:p>
          <a:p>
            <a:pPr algn="justLow">
              <a:buFontTx/>
              <a:buNone/>
            </a:pPr>
            <a:r>
              <a:rPr lang="fa-IR" altLang="fa-IR" sz="6000" kern="0" dirty="0">
                <a:cs typeface="B Titr" panose="00000700000000000000" pitchFamily="2" charset="-78"/>
              </a:rPr>
              <a:t>جیوه </a:t>
            </a:r>
          </a:p>
          <a:p>
            <a:pPr algn="justLow">
              <a:buFontTx/>
              <a:buNone/>
            </a:pPr>
            <a:r>
              <a:rPr lang="fa-IR" altLang="fa-IR" sz="6000" kern="0" dirty="0">
                <a:cs typeface="B Titr" panose="00000700000000000000" pitchFamily="2" charset="-78"/>
              </a:rPr>
              <a:t>سرب</a:t>
            </a:r>
          </a:p>
          <a:p>
            <a:pPr algn="justLow">
              <a:buFontTx/>
              <a:buNone/>
            </a:pPr>
            <a:r>
              <a:rPr lang="fa-IR" altLang="fa-IR" sz="6000" kern="0" dirty="0">
                <a:cs typeface="B Titr" panose="00000700000000000000" pitchFamily="2" charset="-78"/>
              </a:rPr>
              <a:t>بیماری های مادر </a:t>
            </a:r>
          </a:p>
        </p:txBody>
      </p:sp>
    </p:spTree>
    <p:extLst>
      <p:ext uri="{BB962C8B-B14F-4D97-AF65-F5344CB8AC3E}">
        <p14:creationId xmlns:p14="http://schemas.microsoft.com/office/powerpoint/2010/main" val="23671067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Image result for تصاویر  متحرک">
            <a:extLst>
              <a:ext uri="{FF2B5EF4-FFF2-40B4-BE49-F238E27FC236}">
                <a16:creationId xmlns:a16="http://schemas.microsoft.com/office/drawing/2014/main" id="{A1290F90-AD5F-4187-83EF-AA75B230461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004" y="2926080"/>
            <a:ext cx="3866284" cy="3696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4BA2AA3-D06D-42B2-AEC4-EAF3677A0A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614" y="94211"/>
            <a:ext cx="1779443" cy="181771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4459493-4096-4262-83B4-832FDE66109F}"/>
              </a:ext>
            </a:extLst>
          </p:cNvPr>
          <p:cNvSpPr/>
          <p:nvPr/>
        </p:nvSpPr>
        <p:spPr>
          <a:xfrm>
            <a:off x="3873730" y="382385"/>
            <a:ext cx="7969655" cy="598516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96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B Titr" panose="00000700000000000000" pitchFamily="2" charset="-78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BCF29748-4805-4B13-8435-39BECC2DF5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13785" y="382385"/>
            <a:ext cx="8229600" cy="562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r" rtl="1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r" rtl="1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r" rtl="1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r" rtl="1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r" rtl="1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r" rtl="1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algn="justLow">
              <a:buFontTx/>
              <a:buNone/>
            </a:pPr>
            <a:r>
              <a:rPr lang="fa-IR" altLang="fa-IR" sz="6000" kern="0" dirty="0">
                <a:cs typeface="B Titr" panose="00000700000000000000" pitchFamily="2" charset="-78"/>
              </a:rPr>
              <a:t>مغایریت </a:t>
            </a:r>
            <a:r>
              <a:rPr lang="en-US" altLang="fa-IR" sz="6000" kern="0" dirty="0">
                <a:cs typeface="B Titr" panose="00000700000000000000" pitchFamily="2" charset="-78"/>
              </a:rPr>
              <a:t>RH</a:t>
            </a:r>
            <a:r>
              <a:rPr lang="fa-IR" altLang="fa-IR" sz="6000" kern="0" dirty="0">
                <a:cs typeface="B Titr" panose="00000700000000000000" pitchFamily="2" charset="-78"/>
              </a:rPr>
              <a:t>خون</a:t>
            </a:r>
          </a:p>
          <a:p>
            <a:pPr algn="justLow">
              <a:buFontTx/>
              <a:buNone/>
            </a:pPr>
            <a:r>
              <a:rPr lang="fa-IR" altLang="fa-IR" sz="6000" kern="0" dirty="0">
                <a:cs typeface="B Titr" panose="00000700000000000000" pitchFamily="2" charset="-78"/>
              </a:rPr>
              <a:t>استرس مادر </a:t>
            </a:r>
          </a:p>
          <a:p>
            <a:pPr algn="justLow">
              <a:buFontTx/>
              <a:buNone/>
            </a:pPr>
            <a:r>
              <a:rPr lang="fa-IR" altLang="fa-IR" sz="6000" kern="0" dirty="0">
                <a:cs typeface="B Titr" panose="00000700000000000000" pitchFamily="2" charset="-78"/>
              </a:rPr>
              <a:t> </a:t>
            </a:r>
          </a:p>
          <a:p>
            <a:pPr algn="justLow">
              <a:buFontTx/>
              <a:buNone/>
            </a:pPr>
            <a:endParaRPr lang="fa-IR" altLang="fa-IR" sz="6000" kern="0" dirty="0">
              <a:cs typeface="B Tit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89011501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713</TotalTime>
  <Words>140</Words>
  <Application>Microsoft Office PowerPoint</Application>
  <PresentationFormat>Widescreen</PresentationFormat>
  <Paragraphs>46</Paragraphs>
  <Slides>15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jalal</dc:creator>
  <cp:lastModifiedBy>Valid Torkamani</cp:lastModifiedBy>
  <cp:revision>167</cp:revision>
  <dcterms:created xsi:type="dcterms:W3CDTF">2020-02-23T05:40:21Z</dcterms:created>
  <dcterms:modified xsi:type="dcterms:W3CDTF">2020-04-20T23:05:21Z</dcterms:modified>
</cp:coreProperties>
</file>