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81" r:id="rId2"/>
    <p:sldId id="280" r:id="rId3"/>
    <p:sldId id="276" r:id="rId4"/>
    <p:sldId id="278" r:id="rId5"/>
    <p:sldId id="279" r:id="rId6"/>
    <p:sldId id="261" r:id="rId7"/>
    <p:sldId id="272" r:id="rId8"/>
    <p:sldId id="273" r:id="rId9"/>
    <p:sldId id="274" r:id="rId10"/>
    <p:sldId id="267" r:id="rId11"/>
    <p:sldId id="270" r:id="rId12"/>
    <p:sldId id="258" r:id="rId13"/>
    <p:sldId id="257" r:id="rId14"/>
    <p:sldId id="263" r:id="rId15"/>
    <p:sldId id="282" r:id="rId16"/>
    <p:sldId id="264" r:id="rId17"/>
    <p:sldId id="265" r:id="rId18"/>
    <p:sldId id="260"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0066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47" autoAdjust="0"/>
    <p:restoredTop sz="95915" autoAdjust="0"/>
  </p:normalViewPr>
  <p:slideViewPr>
    <p:cSldViewPr>
      <p:cViewPr varScale="1">
        <p:scale>
          <a:sx n="69" d="100"/>
          <a:sy n="69" d="100"/>
        </p:scale>
        <p:origin x="1332" y="66"/>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rawing3.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4.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A97A54-AA8C-4D5D-806F-DBD984EFC8A6}"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fa-IR"/>
        </a:p>
      </dgm:t>
    </dgm:pt>
    <dgm:pt modelId="{62D792E1-0CC0-4B33-B7D3-744F5C6E3EE6}">
      <dgm:prSet custT="1">
        <dgm:style>
          <a:lnRef idx="2">
            <a:schemeClr val="accent6"/>
          </a:lnRef>
          <a:fillRef idx="1">
            <a:schemeClr val="lt1"/>
          </a:fillRef>
          <a:effectRef idx="0">
            <a:schemeClr val="accent6"/>
          </a:effectRef>
          <a:fontRef idx="minor">
            <a:schemeClr val="dk1"/>
          </a:fontRef>
        </dgm:style>
      </dgm:prSet>
      <dgm:spPr/>
      <dgm:t>
        <a:bodyPr/>
        <a:lstStyle/>
        <a:p>
          <a:pPr algn="just" rtl="1"/>
          <a:r>
            <a:rPr lang="fa-IR" sz="2800" b="1" dirty="0" smtClean="0">
              <a:solidFill>
                <a:schemeClr val="bg1"/>
              </a:solidFill>
            </a:rPr>
            <a:t>نیل به خودباوری فرهنگی ،اجتماعی و سیاسی و بازیابی هویت ،افتخار و عزت فردی و اجتماعی مسلمانان</a:t>
          </a:r>
          <a:endParaRPr lang="fa-IR" sz="2800" b="1" dirty="0">
            <a:solidFill>
              <a:schemeClr val="bg1"/>
            </a:solidFill>
          </a:endParaRPr>
        </a:p>
      </dgm:t>
    </dgm:pt>
    <dgm:pt modelId="{C6CEF985-19A6-4A23-8EA9-113C3B095A97}" type="parTrans" cxnId="{1F6F2800-4A95-44E0-9B29-DD219FC5305B}">
      <dgm:prSet/>
      <dgm:spPr/>
      <dgm:t>
        <a:bodyPr/>
        <a:lstStyle/>
        <a:p>
          <a:pPr rtl="1"/>
          <a:endParaRPr lang="fa-IR"/>
        </a:p>
      </dgm:t>
    </dgm:pt>
    <dgm:pt modelId="{5C39D5D0-6BDE-4812-9A1D-D1BD124CCEDF}" type="sibTrans" cxnId="{1F6F2800-4A95-44E0-9B29-DD219FC5305B}">
      <dgm:prSet/>
      <dgm:spPr/>
      <dgm:t>
        <a:bodyPr/>
        <a:lstStyle/>
        <a:p>
          <a:pPr rtl="1"/>
          <a:endParaRPr lang="fa-IR"/>
        </a:p>
      </dgm:t>
    </dgm:pt>
    <dgm:pt modelId="{C62F3CC1-C7E1-4164-97E4-1A6DD643BB1D}">
      <dgm:prSet custT="1">
        <dgm:style>
          <a:lnRef idx="2">
            <a:schemeClr val="accent6"/>
          </a:lnRef>
          <a:fillRef idx="1">
            <a:schemeClr val="lt1"/>
          </a:fillRef>
          <a:effectRef idx="0">
            <a:schemeClr val="accent6"/>
          </a:effectRef>
          <a:fontRef idx="minor">
            <a:schemeClr val="dk1"/>
          </a:fontRef>
        </dgm:style>
      </dgm:prSet>
      <dgm:spPr/>
      <dgm:t>
        <a:bodyPr/>
        <a:lstStyle/>
        <a:p>
          <a:pPr marL="0" marR="0" indent="0" algn="just" defTabSz="914400" rtl="1" eaLnBrk="1" fontAlgn="auto" latinLnBrk="0" hangingPunct="1">
            <a:lnSpc>
              <a:spcPct val="100000"/>
            </a:lnSpc>
            <a:spcBef>
              <a:spcPts val="0"/>
            </a:spcBef>
            <a:spcAft>
              <a:spcPts val="0"/>
            </a:spcAft>
            <a:buClrTx/>
            <a:buSzTx/>
            <a:buFontTx/>
            <a:buNone/>
            <a:tabLst/>
            <a:defRPr/>
          </a:pPr>
          <a:r>
            <a:rPr lang="fa-IR" sz="2800" b="1" dirty="0" smtClean="0">
              <a:solidFill>
                <a:schemeClr val="bg1"/>
              </a:solidFill>
            </a:rPr>
            <a:t>زمینه‏سازی بیداری اسلامی و احیای مجد و تمدن پرافتخار اسلامی</a:t>
          </a:r>
        </a:p>
      </dgm:t>
    </dgm:pt>
    <dgm:pt modelId="{5DD0C144-BAA1-4564-89E7-3958F04DA0EE}" type="parTrans" cxnId="{34AE52FE-4BD5-418B-9486-D440857F9C54}">
      <dgm:prSet/>
      <dgm:spPr/>
      <dgm:t>
        <a:bodyPr/>
        <a:lstStyle/>
        <a:p>
          <a:endParaRPr lang="en-US"/>
        </a:p>
      </dgm:t>
    </dgm:pt>
    <dgm:pt modelId="{8ADB914D-645F-4202-A9B1-242F6AD8E7ED}" type="sibTrans" cxnId="{34AE52FE-4BD5-418B-9486-D440857F9C54}">
      <dgm:prSet/>
      <dgm:spPr/>
      <dgm:t>
        <a:bodyPr/>
        <a:lstStyle/>
        <a:p>
          <a:endParaRPr lang="en-US"/>
        </a:p>
      </dgm:t>
    </dgm:pt>
    <dgm:pt modelId="{6C00CE2B-AE1F-44F9-9E5A-27A2B164BA2E}" type="pres">
      <dgm:prSet presAssocID="{E1A97A54-AA8C-4D5D-806F-DBD984EFC8A6}" presName="linear" presStyleCnt="0">
        <dgm:presLayoutVars>
          <dgm:animLvl val="lvl"/>
          <dgm:resizeHandles val="exact"/>
        </dgm:presLayoutVars>
      </dgm:prSet>
      <dgm:spPr/>
      <dgm:t>
        <a:bodyPr/>
        <a:lstStyle/>
        <a:p>
          <a:pPr rtl="1"/>
          <a:endParaRPr lang="fa-IR"/>
        </a:p>
      </dgm:t>
    </dgm:pt>
    <dgm:pt modelId="{0E398562-CBCF-473A-B2C5-56B8416F5655}" type="pres">
      <dgm:prSet presAssocID="{62D792E1-0CC0-4B33-B7D3-744F5C6E3EE6}" presName="parentText" presStyleLbl="node1" presStyleIdx="0" presStyleCnt="2" custScaleY="77579" custLinFactY="99111" custLinFactNeighborX="417" custLinFactNeighborY="100000">
        <dgm:presLayoutVars>
          <dgm:chMax val="0"/>
          <dgm:bulletEnabled val="1"/>
        </dgm:presLayoutVars>
      </dgm:prSet>
      <dgm:spPr/>
      <dgm:t>
        <a:bodyPr/>
        <a:lstStyle/>
        <a:p>
          <a:pPr rtl="1"/>
          <a:endParaRPr lang="fa-IR"/>
        </a:p>
      </dgm:t>
    </dgm:pt>
    <dgm:pt modelId="{252CE655-1EAE-465D-B86D-48E61EADB51F}" type="pres">
      <dgm:prSet presAssocID="{5C39D5D0-6BDE-4812-9A1D-D1BD124CCEDF}" presName="spacer" presStyleCnt="0"/>
      <dgm:spPr/>
    </dgm:pt>
    <dgm:pt modelId="{BBF74A60-0E30-43A1-937A-DD6F85549FFA}" type="pres">
      <dgm:prSet presAssocID="{C62F3CC1-C7E1-4164-97E4-1A6DD643BB1D}" presName="parentText" presStyleLbl="node1" presStyleIdx="1" presStyleCnt="2" custScaleY="73082" custLinFactY="-109260" custLinFactNeighborX="945" custLinFactNeighborY="-200000">
        <dgm:presLayoutVars>
          <dgm:chMax val="0"/>
          <dgm:bulletEnabled val="1"/>
        </dgm:presLayoutVars>
      </dgm:prSet>
      <dgm:spPr/>
      <dgm:t>
        <a:bodyPr/>
        <a:lstStyle/>
        <a:p>
          <a:endParaRPr lang="en-US"/>
        </a:p>
      </dgm:t>
    </dgm:pt>
  </dgm:ptLst>
  <dgm:cxnLst>
    <dgm:cxn modelId="{1F6F2800-4A95-44E0-9B29-DD219FC5305B}" srcId="{E1A97A54-AA8C-4D5D-806F-DBD984EFC8A6}" destId="{62D792E1-0CC0-4B33-B7D3-744F5C6E3EE6}" srcOrd="0" destOrd="0" parTransId="{C6CEF985-19A6-4A23-8EA9-113C3B095A97}" sibTransId="{5C39D5D0-6BDE-4812-9A1D-D1BD124CCEDF}"/>
    <dgm:cxn modelId="{34AE52FE-4BD5-418B-9486-D440857F9C54}" srcId="{E1A97A54-AA8C-4D5D-806F-DBD984EFC8A6}" destId="{C62F3CC1-C7E1-4164-97E4-1A6DD643BB1D}" srcOrd="1" destOrd="0" parTransId="{5DD0C144-BAA1-4564-89E7-3958F04DA0EE}" sibTransId="{8ADB914D-645F-4202-A9B1-242F6AD8E7ED}"/>
    <dgm:cxn modelId="{44965373-3F10-4D6E-AD9A-5DC94D489221}" type="presOf" srcId="{62D792E1-0CC0-4B33-B7D3-744F5C6E3EE6}" destId="{0E398562-CBCF-473A-B2C5-56B8416F5655}" srcOrd="0" destOrd="0" presId="urn:microsoft.com/office/officeart/2005/8/layout/vList2"/>
    <dgm:cxn modelId="{8106F4E7-C8B8-4CD2-871A-EE59D679CB19}" type="presOf" srcId="{C62F3CC1-C7E1-4164-97E4-1A6DD643BB1D}" destId="{BBF74A60-0E30-43A1-937A-DD6F85549FFA}" srcOrd="0" destOrd="0" presId="urn:microsoft.com/office/officeart/2005/8/layout/vList2"/>
    <dgm:cxn modelId="{1B0D71C1-2BA3-4C4D-B866-7114EAE115EB}" type="presOf" srcId="{E1A97A54-AA8C-4D5D-806F-DBD984EFC8A6}" destId="{6C00CE2B-AE1F-44F9-9E5A-27A2B164BA2E}" srcOrd="0" destOrd="0" presId="urn:microsoft.com/office/officeart/2005/8/layout/vList2"/>
    <dgm:cxn modelId="{4D12B102-4445-48FF-B877-4645EB0B0550}" type="presParOf" srcId="{6C00CE2B-AE1F-44F9-9E5A-27A2B164BA2E}" destId="{0E398562-CBCF-473A-B2C5-56B8416F5655}" srcOrd="0" destOrd="0" presId="urn:microsoft.com/office/officeart/2005/8/layout/vList2"/>
    <dgm:cxn modelId="{AB25754A-62F9-4A90-99DA-1650FC6780A8}" type="presParOf" srcId="{6C00CE2B-AE1F-44F9-9E5A-27A2B164BA2E}" destId="{252CE655-1EAE-465D-B86D-48E61EADB51F}" srcOrd="1" destOrd="0" presId="urn:microsoft.com/office/officeart/2005/8/layout/vList2"/>
    <dgm:cxn modelId="{EA7AE65E-F9AA-4789-B207-806CD1E77BE4}" type="presParOf" srcId="{6C00CE2B-AE1F-44F9-9E5A-27A2B164BA2E}" destId="{BBF74A60-0E30-43A1-937A-DD6F85549FF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A97A54-AA8C-4D5D-806F-DBD984EFC8A6}"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fa-IR"/>
        </a:p>
      </dgm:t>
    </dgm:pt>
    <dgm:pt modelId="{62D792E1-0CC0-4B33-B7D3-744F5C6E3EE6}">
      <dgm:prSet custT="1"/>
      <dgm:spPr/>
      <dgm:t>
        <a:bodyPr/>
        <a:lstStyle/>
        <a:p>
          <a:pPr algn="just" rtl="1"/>
          <a:r>
            <a:rPr lang="ar-SA" sz="3200" b="1" dirty="0" smtClean="0"/>
            <a:t>تمدن بالاترين گروه‏بندى فرهنگ و گسترده‏ترين سطح هويت فرهنگى به‏شمار مى‏آيد. </a:t>
          </a:r>
          <a:r>
            <a:rPr lang="fa-IR" sz="3200" b="1" dirty="0" smtClean="0"/>
            <a:t>                        </a:t>
          </a:r>
          <a:r>
            <a:rPr lang="fa-IR" sz="2400" dirty="0" smtClean="0">
              <a:solidFill>
                <a:schemeClr val="tx2">
                  <a:lumMod val="25000"/>
                </a:schemeClr>
              </a:solidFill>
            </a:rPr>
            <a:t>(ساموئل هانتیگتون)</a:t>
          </a:r>
          <a:endParaRPr lang="fa-IR" sz="2400" dirty="0">
            <a:solidFill>
              <a:schemeClr val="tx2">
                <a:lumMod val="25000"/>
              </a:schemeClr>
            </a:solidFill>
          </a:endParaRPr>
        </a:p>
      </dgm:t>
    </dgm:pt>
    <dgm:pt modelId="{C6CEF985-19A6-4A23-8EA9-113C3B095A97}" type="parTrans" cxnId="{1F6F2800-4A95-44E0-9B29-DD219FC5305B}">
      <dgm:prSet/>
      <dgm:spPr/>
      <dgm:t>
        <a:bodyPr/>
        <a:lstStyle/>
        <a:p>
          <a:pPr rtl="1"/>
          <a:endParaRPr lang="fa-IR"/>
        </a:p>
      </dgm:t>
    </dgm:pt>
    <dgm:pt modelId="{5C39D5D0-6BDE-4812-9A1D-D1BD124CCEDF}" type="sibTrans" cxnId="{1F6F2800-4A95-44E0-9B29-DD219FC5305B}">
      <dgm:prSet/>
      <dgm:spPr/>
      <dgm:t>
        <a:bodyPr/>
        <a:lstStyle/>
        <a:p>
          <a:pPr rtl="1"/>
          <a:endParaRPr lang="fa-IR"/>
        </a:p>
      </dgm:t>
    </dgm:pt>
    <dgm:pt modelId="{2E37C272-5C59-45A5-85CD-032A3F91C1FC}">
      <dgm:prSet custT="1"/>
      <dgm:spPr/>
      <dgm:t>
        <a:bodyPr/>
        <a:lstStyle/>
        <a:p>
          <a:pPr rtl="1"/>
          <a:r>
            <a:rPr lang="ar-SA" sz="2800" b="1" dirty="0" smtClean="0"/>
            <a:t>پديده‏اى به‏هم تنيده‏شده كه همه رويدادهاى اجتماعى، اقتصادى، سياسى و حتى هنر و ادبيات را دربرمى‏گيرد.</a:t>
          </a:r>
          <a:r>
            <a:rPr lang="fa-IR" sz="2800" b="1" dirty="0" smtClean="0"/>
            <a:t>      </a:t>
          </a:r>
          <a:r>
            <a:rPr lang="fa-IR" sz="2400" dirty="0" smtClean="0">
              <a:solidFill>
                <a:schemeClr val="tx2">
                  <a:lumMod val="25000"/>
                </a:schemeClr>
              </a:solidFill>
            </a:rPr>
            <a:t>(هنری لوکاس)</a:t>
          </a:r>
        </a:p>
      </dgm:t>
    </dgm:pt>
    <dgm:pt modelId="{85FCB6E1-1EF2-4192-99DC-40020368DECE}" type="parTrans" cxnId="{5DB6A4FF-7A0C-47B8-8105-D30B1887A3E8}">
      <dgm:prSet/>
      <dgm:spPr/>
      <dgm:t>
        <a:bodyPr/>
        <a:lstStyle/>
        <a:p>
          <a:pPr rtl="1"/>
          <a:endParaRPr lang="fa-IR"/>
        </a:p>
      </dgm:t>
    </dgm:pt>
    <dgm:pt modelId="{40265085-6948-4651-867B-CB5252DB4DF4}" type="sibTrans" cxnId="{5DB6A4FF-7A0C-47B8-8105-D30B1887A3E8}">
      <dgm:prSet/>
      <dgm:spPr/>
      <dgm:t>
        <a:bodyPr/>
        <a:lstStyle/>
        <a:p>
          <a:pPr rtl="1"/>
          <a:endParaRPr lang="fa-IR"/>
        </a:p>
      </dgm:t>
    </dgm:pt>
    <dgm:pt modelId="{E8C72464-0303-4F4B-8F6C-3B18EC35D89E}">
      <dgm:prSet custT="1"/>
      <dgm:spPr/>
      <dgm:t>
        <a:bodyPr/>
        <a:lstStyle/>
        <a:p>
          <a:pPr algn="just" rtl="1"/>
          <a:r>
            <a:rPr lang="ar-SA" sz="2400" b="1" dirty="0" smtClean="0"/>
            <a:t>در سایة تحولات و سير تكامل جامعه </a:t>
          </a:r>
          <a:r>
            <a:rPr lang="fa-IR" sz="2400" b="1" dirty="0" smtClean="0"/>
            <a:t>؛</a:t>
          </a:r>
          <a:r>
            <a:rPr lang="ar-SA" sz="2400" b="1" dirty="0" smtClean="0"/>
            <a:t>حاصل نبوغ اقلیت نوآور، یعنی طبقه ممتازی در جامعه كه از هوش، ابتكار و نوآورى برخوردارن</a:t>
          </a:r>
          <a:r>
            <a:rPr lang="fa-IR" sz="2400" b="1" dirty="0" smtClean="0"/>
            <a:t>د .</a:t>
          </a:r>
          <a:r>
            <a:rPr lang="fa-IR" sz="2000" b="1" dirty="0" smtClean="0">
              <a:solidFill>
                <a:schemeClr val="tx2">
                  <a:lumMod val="25000"/>
                </a:schemeClr>
              </a:solidFill>
            </a:rPr>
            <a:t>(آرتولد توین بی)</a:t>
          </a:r>
          <a:endParaRPr lang="fa-IR" sz="2400" b="1" dirty="0" smtClean="0">
            <a:solidFill>
              <a:schemeClr val="tx2">
                <a:lumMod val="25000"/>
              </a:schemeClr>
            </a:solidFill>
          </a:endParaRPr>
        </a:p>
      </dgm:t>
    </dgm:pt>
    <dgm:pt modelId="{4BB2AED2-EEE3-42E3-BEAE-B98C2ABA830D}" type="parTrans" cxnId="{A05BF147-53D8-4486-8755-C3105614449C}">
      <dgm:prSet/>
      <dgm:spPr/>
      <dgm:t>
        <a:bodyPr/>
        <a:lstStyle/>
        <a:p>
          <a:pPr rtl="1"/>
          <a:endParaRPr lang="fa-IR"/>
        </a:p>
      </dgm:t>
    </dgm:pt>
    <dgm:pt modelId="{903ED094-3A7E-4C3D-ABDC-48A38A20D1E2}" type="sibTrans" cxnId="{A05BF147-53D8-4486-8755-C3105614449C}">
      <dgm:prSet/>
      <dgm:spPr/>
      <dgm:t>
        <a:bodyPr/>
        <a:lstStyle/>
        <a:p>
          <a:pPr rtl="1"/>
          <a:endParaRPr lang="fa-IR"/>
        </a:p>
      </dgm:t>
    </dgm:pt>
    <dgm:pt modelId="{29764141-E506-437E-99EE-0F1E55180EAA}">
      <dgm:prSet custT="1"/>
      <dgm:spPr/>
      <dgm:t>
        <a:bodyPr/>
        <a:lstStyle/>
        <a:p>
          <a:pPr rtl="1"/>
          <a:r>
            <a:rPr lang="ar-SA" sz="3200" b="1" dirty="0" smtClean="0"/>
            <a:t>وقتى فرهنگ عمومى به میزانی از رشد برسد، فكر كشاورزى توليد مى‏شود</a:t>
          </a:r>
          <a:r>
            <a:rPr lang="fa-IR" sz="3200" b="1" dirty="0" smtClean="0"/>
            <a:t>. تمدن یعنی شهرنشینی     </a:t>
          </a:r>
          <a:r>
            <a:rPr lang="fa-IR" sz="2400" dirty="0" smtClean="0">
              <a:solidFill>
                <a:schemeClr val="tx2">
                  <a:lumMod val="25000"/>
                </a:schemeClr>
              </a:solidFill>
            </a:rPr>
            <a:t>(ویل دورانت و آلفرد وبر)</a:t>
          </a:r>
        </a:p>
      </dgm:t>
    </dgm:pt>
    <dgm:pt modelId="{34A08A7B-8040-41C5-A771-57AEBEC3EAFE}" type="parTrans" cxnId="{57033467-4FD6-40AB-BDB1-A903099857A5}">
      <dgm:prSet/>
      <dgm:spPr/>
      <dgm:t>
        <a:bodyPr/>
        <a:lstStyle/>
        <a:p>
          <a:pPr rtl="1"/>
          <a:endParaRPr lang="fa-IR"/>
        </a:p>
      </dgm:t>
    </dgm:pt>
    <dgm:pt modelId="{A5E22222-EACC-4AAC-8687-9F39A99836CA}" type="sibTrans" cxnId="{57033467-4FD6-40AB-BDB1-A903099857A5}">
      <dgm:prSet/>
      <dgm:spPr/>
      <dgm:t>
        <a:bodyPr/>
        <a:lstStyle/>
        <a:p>
          <a:pPr rtl="1"/>
          <a:endParaRPr lang="fa-IR"/>
        </a:p>
      </dgm:t>
    </dgm:pt>
    <dgm:pt modelId="{A225C57C-BADB-45E0-A637-C7B737810566}">
      <dgm:prSet custT="1"/>
      <dgm:spPr/>
      <dgm:t>
        <a:bodyPr/>
        <a:lstStyle/>
        <a:p>
          <a:pPr rtl="1"/>
          <a:r>
            <a:rPr lang="ar-SA" sz="3200" b="1" dirty="0" smtClean="0"/>
            <a:t>حا</a:t>
          </a:r>
          <a:r>
            <a:rPr lang="fa-IR" sz="3200" b="1" dirty="0" smtClean="0"/>
            <a:t>صل</a:t>
          </a:r>
          <a:r>
            <a:rPr lang="ar-SA" sz="3200" b="1" dirty="0" smtClean="0"/>
            <a:t> اجتماعى </a:t>
          </a:r>
          <a:r>
            <a:rPr lang="fa-IR" sz="3200" b="1" dirty="0" smtClean="0"/>
            <a:t>شدن </a:t>
          </a:r>
          <a:r>
            <a:rPr lang="ar-SA" sz="3200" b="1" dirty="0" smtClean="0"/>
            <a:t>انسان </a:t>
          </a:r>
          <a:r>
            <a:rPr lang="fa-IR" sz="3200" b="1" dirty="0" smtClean="0"/>
            <a:t>است.          </a:t>
          </a:r>
          <a:r>
            <a:rPr lang="fa-IR" sz="2400" dirty="0" smtClean="0">
              <a:solidFill>
                <a:schemeClr val="tx2">
                  <a:lumMod val="25000"/>
                </a:schemeClr>
              </a:solidFill>
            </a:rPr>
            <a:t>(ابن خلدون)</a:t>
          </a:r>
        </a:p>
      </dgm:t>
    </dgm:pt>
    <dgm:pt modelId="{A1121011-7510-46F2-9C4F-B4372328DD81}" type="parTrans" cxnId="{B3244C79-F12F-4225-8E6B-C8AADD6A790B}">
      <dgm:prSet/>
      <dgm:spPr/>
      <dgm:t>
        <a:bodyPr/>
        <a:lstStyle/>
        <a:p>
          <a:pPr rtl="1"/>
          <a:endParaRPr lang="fa-IR"/>
        </a:p>
      </dgm:t>
    </dgm:pt>
    <dgm:pt modelId="{03E9F057-3C04-4D9F-8E5C-8D93B0FCA422}" type="sibTrans" cxnId="{B3244C79-F12F-4225-8E6B-C8AADD6A790B}">
      <dgm:prSet/>
      <dgm:spPr/>
      <dgm:t>
        <a:bodyPr/>
        <a:lstStyle/>
        <a:p>
          <a:pPr rtl="1"/>
          <a:endParaRPr lang="fa-IR"/>
        </a:p>
      </dgm:t>
    </dgm:pt>
    <dgm:pt modelId="{6C00CE2B-AE1F-44F9-9E5A-27A2B164BA2E}" type="pres">
      <dgm:prSet presAssocID="{E1A97A54-AA8C-4D5D-806F-DBD984EFC8A6}" presName="linear" presStyleCnt="0">
        <dgm:presLayoutVars>
          <dgm:animLvl val="lvl"/>
          <dgm:resizeHandles val="exact"/>
        </dgm:presLayoutVars>
      </dgm:prSet>
      <dgm:spPr/>
      <dgm:t>
        <a:bodyPr/>
        <a:lstStyle/>
        <a:p>
          <a:pPr rtl="1"/>
          <a:endParaRPr lang="fa-IR"/>
        </a:p>
      </dgm:t>
    </dgm:pt>
    <dgm:pt modelId="{0E398562-CBCF-473A-B2C5-56B8416F5655}" type="pres">
      <dgm:prSet presAssocID="{62D792E1-0CC0-4B33-B7D3-744F5C6E3EE6}" presName="parentText" presStyleLbl="node1" presStyleIdx="0" presStyleCnt="5" custLinFactNeighborY="-22823">
        <dgm:presLayoutVars>
          <dgm:chMax val="0"/>
          <dgm:bulletEnabled val="1"/>
        </dgm:presLayoutVars>
      </dgm:prSet>
      <dgm:spPr/>
      <dgm:t>
        <a:bodyPr/>
        <a:lstStyle/>
        <a:p>
          <a:pPr rtl="1"/>
          <a:endParaRPr lang="fa-IR"/>
        </a:p>
      </dgm:t>
    </dgm:pt>
    <dgm:pt modelId="{252CE655-1EAE-465D-B86D-48E61EADB51F}" type="pres">
      <dgm:prSet presAssocID="{5C39D5D0-6BDE-4812-9A1D-D1BD124CCEDF}" presName="spacer" presStyleCnt="0"/>
      <dgm:spPr/>
    </dgm:pt>
    <dgm:pt modelId="{11E86FDF-C2AD-4233-8DBA-EABCEF2AB914}" type="pres">
      <dgm:prSet presAssocID="{2E37C272-5C59-45A5-85CD-032A3F91C1FC}" presName="parentText" presStyleLbl="node1" presStyleIdx="1" presStyleCnt="5" custLinFactY="-7570" custLinFactNeighborY="-100000">
        <dgm:presLayoutVars>
          <dgm:chMax val="0"/>
          <dgm:bulletEnabled val="1"/>
        </dgm:presLayoutVars>
      </dgm:prSet>
      <dgm:spPr/>
      <dgm:t>
        <a:bodyPr/>
        <a:lstStyle/>
        <a:p>
          <a:pPr rtl="1"/>
          <a:endParaRPr lang="fa-IR"/>
        </a:p>
      </dgm:t>
    </dgm:pt>
    <dgm:pt modelId="{02A42F5A-4484-47C4-A318-42B1BD5C1F86}" type="pres">
      <dgm:prSet presAssocID="{40265085-6948-4651-867B-CB5252DB4DF4}" presName="spacer" presStyleCnt="0"/>
      <dgm:spPr/>
    </dgm:pt>
    <dgm:pt modelId="{E3A421F0-FAF5-4B41-9D00-FFB36C9FBA40}" type="pres">
      <dgm:prSet presAssocID="{E8C72464-0303-4F4B-8F6C-3B18EC35D89E}" presName="parentText" presStyleLbl="node1" presStyleIdx="2" presStyleCnt="5" custLinFactY="-9011" custLinFactNeighborY="-100000">
        <dgm:presLayoutVars>
          <dgm:chMax val="0"/>
          <dgm:bulletEnabled val="1"/>
        </dgm:presLayoutVars>
      </dgm:prSet>
      <dgm:spPr/>
      <dgm:t>
        <a:bodyPr/>
        <a:lstStyle/>
        <a:p>
          <a:pPr rtl="1"/>
          <a:endParaRPr lang="fa-IR"/>
        </a:p>
      </dgm:t>
    </dgm:pt>
    <dgm:pt modelId="{65C2BB75-19D7-430F-9CAD-B59EA043198E}" type="pres">
      <dgm:prSet presAssocID="{903ED094-3A7E-4C3D-ABDC-48A38A20D1E2}" presName="spacer" presStyleCnt="0"/>
      <dgm:spPr/>
    </dgm:pt>
    <dgm:pt modelId="{B2D29E85-2615-49C5-AD72-EFE73E583C1E}" type="pres">
      <dgm:prSet presAssocID="{29764141-E506-437E-99EE-0F1E55180EAA}" presName="parentText" presStyleLbl="node1" presStyleIdx="3" presStyleCnt="5">
        <dgm:presLayoutVars>
          <dgm:chMax val="0"/>
          <dgm:bulletEnabled val="1"/>
        </dgm:presLayoutVars>
      </dgm:prSet>
      <dgm:spPr/>
      <dgm:t>
        <a:bodyPr/>
        <a:lstStyle/>
        <a:p>
          <a:pPr rtl="1"/>
          <a:endParaRPr lang="fa-IR"/>
        </a:p>
      </dgm:t>
    </dgm:pt>
    <dgm:pt modelId="{2D99AADD-96D6-4EF1-890D-8B4C81809577}" type="pres">
      <dgm:prSet presAssocID="{A5E22222-EACC-4AAC-8687-9F39A99836CA}" presName="spacer" presStyleCnt="0"/>
      <dgm:spPr/>
    </dgm:pt>
    <dgm:pt modelId="{D63FDC49-5C3D-42D5-845A-C7F6BF9524BD}" type="pres">
      <dgm:prSet presAssocID="{A225C57C-BADB-45E0-A637-C7B737810566}" presName="parentText" presStyleLbl="node1" presStyleIdx="4" presStyleCnt="5">
        <dgm:presLayoutVars>
          <dgm:chMax val="0"/>
          <dgm:bulletEnabled val="1"/>
        </dgm:presLayoutVars>
      </dgm:prSet>
      <dgm:spPr/>
      <dgm:t>
        <a:bodyPr/>
        <a:lstStyle/>
        <a:p>
          <a:pPr rtl="1"/>
          <a:endParaRPr lang="fa-IR"/>
        </a:p>
      </dgm:t>
    </dgm:pt>
  </dgm:ptLst>
  <dgm:cxnLst>
    <dgm:cxn modelId="{A03AD3B3-8B76-48EC-BAB9-F8808FBEB3AB}" type="presOf" srcId="{62D792E1-0CC0-4B33-B7D3-744F5C6E3EE6}" destId="{0E398562-CBCF-473A-B2C5-56B8416F5655}" srcOrd="0" destOrd="0" presId="urn:microsoft.com/office/officeart/2005/8/layout/vList2"/>
    <dgm:cxn modelId="{1F6F2800-4A95-44E0-9B29-DD219FC5305B}" srcId="{E1A97A54-AA8C-4D5D-806F-DBD984EFC8A6}" destId="{62D792E1-0CC0-4B33-B7D3-744F5C6E3EE6}" srcOrd="0" destOrd="0" parTransId="{C6CEF985-19A6-4A23-8EA9-113C3B095A97}" sibTransId="{5C39D5D0-6BDE-4812-9A1D-D1BD124CCEDF}"/>
    <dgm:cxn modelId="{57033467-4FD6-40AB-BDB1-A903099857A5}" srcId="{E1A97A54-AA8C-4D5D-806F-DBD984EFC8A6}" destId="{29764141-E506-437E-99EE-0F1E55180EAA}" srcOrd="3" destOrd="0" parTransId="{34A08A7B-8040-41C5-A771-57AEBEC3EAFE}" sibTransId="{A5E22222-EACC-4AAC-8687-9F39A99836CA}"/>
    <dgm:cxn modelId="{3AB18227-A4DA-4EFE-9CEB-364CC2D839F2}" type="presOf" srcId="{E1A97A54-AA8C-4D5D-806F-DBD984EFC8A6}" destId="{6C00CE2B-AE1F-44F9-9E5A-27A2B164BA2E}" srcOrd="0" destOrd="0" presId="urn:microsoft.com/office/officeart/2005/8/layout/vList2"/>
    <dgm:cxn modelId="{5DB6A4FF-7A0C-47B8-8105-D30B1887A3E8}" srcId="{E1A97A54-AA8C-4D5D-806F-DBD984EFC8A6}" destId="{2E37C272-5C59-45A5-85CD-032A3F91C1FC}" srcOrd="1" destOrd="0" parTransId="{85FCB6E1-1EF2-4192-99DC-40020368DECE}" sibTransId="{40265085-6948-4651-867B-CB5252DB4DF4}"/>
    <dgm:cxn modelId="{B3244C79-F12F-4225-8E6B-C8AADD6A790B}" srcId="{E1A97A54-AA8C-4D5D-806F-DBD984EFC8A6}" destId="{A225C57C-BADB-45E0-A637-C7B737810566}" srcOrd="4" destOrd="0" parTransId="{A1121011-7510-46F2-9C4F-B4372328DD81}" sibTransId="{03E9F057-3C04-4D9F-8E5C-8D93B0FCA422}"/>
    <dgm:cxn modelId="{A05BF147-53D8-4486-8755-C3105614449C}" srcId="{E1A97A54-AA8C-4D5D-806F-DBD984EFC8A6}" destId="{E8C72464-0303-4F4B-8F6C-3B18EC35D89E}" srcOrd="2" destOrd="0" parTransId="{4BB2AED2-EEE3-42E3-BEAE-B98C2ABA830D}" sibTransId="{903ED094-3A7E-4C3D-ABDC-48A38A20D1E2}"/>
    <dgm:cxn modelId="{0437227F-8E3A-41DC-8B3A-FA0A43546100}" type="presOf" srcId="{A225C57C-BADB-45E0-A637-C7B737810566}" destId="{D63FDC49-5C3D-42D5-845A-C7F6BF9524BD}" srcOrd="0" destOrd="0" presId="urn:microsoft.com/office/officeart/2005/8/layout/vList2"/>
    <dgm:cxn modelId="{C93DA67A-C2C9-4D7B-B643-F8423EF951BE}" type="presOf" srcId="{E8C72464-0303-4F4B-8F6C-3B18EC35D89E}" destId="{E3A421F0-FAF5-4B41-9D00-FFB36C9FBA40}" srcOrd="0" destOrd="0" presId="urn:microsoft.com/office/officeart/2005/8/layout/vList2"/>
    <dgm:cxn modelId="{ACD5BA14-431C-47DC-845E-F0BA39434E11}" type="presOf" srcId="{2E37C272-5C59-45A5-85CD-032A3F91C1FC}" destId="{11E86FDF-C2AD-4233-8DBA-EABCEF2AB914}" srcOrd="0" destOrd="0" presId="urn:microsoft.com/office/officeart/2005/8/layout/vList2"/>
    <dgm:cxn modelId="{484649D9-AAD8-40FA-8EBB-58BD9C849532}" type="presOf" srcId="{29764141-E506-437E-99EE-0F1E55180EAA}" destId="{B2D29E85-2615-49C5-AD72-EFE73E583C1E}" srcOrd="0" destOrd="0" presId="urn:microsoft.com/office/officeart/2005/8/layout/vList2"/>
    <dgm:cxn modelId="{81EDD24B-DBE3-4756-AE81-CEC985332A15}" type="presParOf" srcId="{6C00CE2B-AE1F-44F9-9E5A-27A2B164BA2E}" destId="{0E398562-CBCF-473A-B2C5-56B8416F5655}" srcOrd="0" destOrd="0" presId="urn:microsoft.com/office/officeart/2005/8/layout/vList2"/>
    <dgm:cxn modelId="{EF8607E7-C44E-4348-9AE2-83EEE87A9E6D}" type="presParOf" srcId="{6C00CE2B-AE1F-44F9-9E5A-27A2B164BA2E}" destId="{252CE655-1EAE-465D-B86D-48E61EADB51F}" srcOrd="1" destOrd="0" presId="urn:microsoft.com/office/officeart/2005/8/layout/vList2"/>
    <dgm:cxn modelId="{8105D583-BF6D-4B28-B0D1-7C3AECA90F3C}" type="presParOf" srcId="{6C00CE2B-AE1F-44F9-9E5A-27A2B164BA2E}" destId="{11E86FDF-C2AD-4233-8DBA-EABCEF2AB914}" srcOrd="2" destOrd="0" presId="urn:microsoft.com/office/officeart/2005/8/layout/vList2"/>
    <dgm:cxn modelId="{F8817CE6-FE7C-4859-B06E-5FAD91D91609}" type="presParOf" srcId="{6C00CE2B-AE1F-44F9-9E5A-27A2B164BA2E}" destId="{02A42F5A-4484-47C4-A318-42B1BD5C1F86}" srcOrd="3" destOrd="0" presId="urn:microsoft.com/office/officeart/2005/8/layout/vList2"/>
    <dgm:cxn modelId="{C543B0EE-9808-4960-B190-55EB3CD4EA22}" type="presParOf" srcId="{6C00CE2B-AE1F-44F9-9E5A-27A2B164BA2E}" destId="{E3A421F0-FAF5-4B41-9D00-FFB36C9FBA40}" srcOrd="4" destOrd="0" presId="urn:microsoft.com/office/officeart/2005/8/layout/vList2"/>
    <dgm:cxn modelId="{7000432B-B8EF-4291-A008-3FB227FAA5A6}" type="presParOf" srcId="{6C00CE2B-AE1F-44F9-9E5A-27A2B164BA2E}" destId="{65C2BB75-19D7-430F-9CAD-B59EA043198E}" srcOrd="5" destOrd="0" presId="urn:microsoft.com/office/officeart/2005/8/layout/vList2"/>
    <dgm:cxn modelId="{15CFB0C7-817E-4B6E-8332-3513503C819E}" type="presParOf" srcId="{6C00CE2B-AE1F-44F9-9E5A-27A2B164BA2E}" destId="{B2D29E85-2615-49C5-AD72-EFE73E583C1E}" srcOrd="6" destOrd="0" presId="urn:microsoft.com/office/officeart/2005/8/layout/vList2"/>
    <dgm:cxn modelId="{4608C9FA-E436-48C6-BD7A-910D2564D562}" type="presParOf" srcId="{6C00CE2B-AE1F-44F9-9E5A-27A2B164BA2E}" destId="{2D99AADD-96D6-4EF1-890D-8B4C81809577}" srcOrd="7" destOrd="0" presId="urn:microsoft.com/office/officeart/2005/8/layout/vList2"/>
    <dgm:cxn modelId="{97F0A7C8-3229-4F23-AA1C-EAD9CDD9787F}" type="presParOf" srcId="{6C00CE2B-AE1F-44F9-9E5A-27A2B164BA2E}" destId="{D63FDC49-5C3D-42D5-845A-C7F6BF9524BD}" srcOrd="8"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AEE634-0C95-476F-BA39-1B10F2450457}"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fa-IR"/>
        </a:p>
      </dgm:t>
    </dgm:pt>
    <dgm:pt modelId="{3CB0879C-C11E-4647-8AA3-816D79D5D17E}">
      <dgm:prSet phldrT="[Text]" custT="1">
        <dgm:style>
          <a:lnRef idx="1">
            <a:schemeClr val="accent1"/>
          </a:lnRef>
          <a:fillRef idx="2">
            <a:schemeClr val="accent1"/>
          </a:fillRef>
          <a:effectRef idx="1">
            <a:schemeClr val="accent1"/>
          </a:effectRef>
          <a:fontRef idx="minor">
            <a:schemeClr val="dk1"/>
          </a:fontRef>
        </dgm:style>
      </dgm:prSet>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fa-IR" sz="3600" b="1" u="sng" dirty="0" smtClean="0">
              <a:cs typeface="B Lotus" pitchFamily="2" charset="-78"/>
            </a:rPr>
            <a:t>جامعه می تواند بر</a:t>
          </a:r>
          <a:r>
            <a:rPr lang="en-US" sz="3600" b="1" u="sng" dirty="0" smtClean="0">
              <a:cs typeface="B Lotus" pitchFamily="2" charset="-78"/>
            </a:rPr>
            <a:t> </a:t>
          </a:r>
          <a:r>
            <a:rPr lang="fa-IR" sz="3600" b="1" u="sng" dirty="0" smtClean="0">
              <a:cs typeface="B Lotus" pitchFamily="2" charset="-78"/>
            </a:rPr>
            <a:t>پایه اقتباس از تمدن دیگر رشد کند و به تمدنی متکی شود که با تمدن مادر متفاوت باشد</a:t>
          </a:r>
        </a:p>
        <a:p>
          <a:pPr defTabSz="1511300" rtl="1">
            <a:lnSpc>
              <a:spcPct val="90000"/>
            </a:lnSpc>
            <a:spcBef>
              <a:spcPct val="0"/>
            </a:spcBef>
            <a:spcAft>
              <a:spcPct val="35000"/>
            </a:spcAft>
          </a:pPr>
          <a:endParaRPr lang="fa-IR" sz="2000" dirty="0"/>
        </a:p>
      </dgm:t>
    </dgm:pt>
    <dgm:pt modelId="{2EB9B369-66E4-4817-8651-2DBA5E58FDDB}" type="parTrans" cxnId="{C6777A68-2B80-40D4-B4D8-5E2D3CEDA166}">
      <dgm:prSet/>
      <dgm:spPr/>
      <dgm:t>
        <a:bodyPr/>
        <a:lstStyle/>
        <a:p>
          <a:pPr rtl="1"/>
          <a:endParaRPr lang="fa-IR"/>
        </a:p>
      </dgm:t>
    </dgm:pt>
    <dgm:pt modelId="{79C8694F-4DC2-43D3-90C1-88DB4DBE217B}" type="sibTrans" cxnId="{C6777A68-2B80-40D4-B4D8-5E2D3CEDA166}">
      <dgm:prSet/>
      <dgm:spPr/>
      <dgm:t>
        <a:bodyPr/>
        <a:lstStyle/>
        <a:p>
          <a:pPr rtl="1"/>
          <a:endParaRPr lang="fa-IR"/>
        </a:p>
      </dgm:t>
    </dgm:pt>
    <dgm:pt modelId="{C348FF2E-8458-49BF-A1E4-4C5944641C76}">
      <dgm:prSet custT="1">
        <dgm:style>
          <a:lnRef idx="0">
            <a:schemeClr val="accent1"/>
          </a:lnRef>
          <a:fillRef idx="3">
            <a:schemeClr val="accent1"/>
          </a:fillRef>
          <a:effectRef idx="3">
            <a:schemeClr val="accent1"/>
          </a:effectRef>
          <a:fontRef idx="minor">
            <a:schemeClr val="lt1"/>
          </a:fontRef>
        </dgm:style>
      </dgm:prSet>
      <dgm:spPr>
        <a:solidFill>
          <a:schemeClr val="tx2">
            <a:lumMod val="90000"/>
          </a:schemeClr>
        </a:solidFill>
      </dgm:spPr>
      <dgm:t>
        <a:bodyPr/>
        <a:lstStyle/>
        <a:p>
          <a:pPr rtl="1"/>
          <a:r>
            <a:rPr lang="ar-SA" sz="2800" b="1" dirty="0" smtClean="0">
              <a:solidFill>
                <a:schemeClr val="bg1"/>
              </a:solidFill>
              <a:cs typeface="B Lotus" pitchFamily="2" charset="-78"/>
            </a:rPr>
            <a:t>تعالی و رشد فرهنگ در یک جامعه خاص الزاماً باعث رشد و تعالی تمدن آن فرهنگ نمی‏شود.</a:t>
          </a:r>
          <a:endParaRPr lang="fa-IR" sz="2800" b="1" dirty="0" smtClean="0">
            <a:solidFill>
              <a:schemeClr val="bg1"/>
            </a:solidFill>
            <a:cs typeface="B Lotus" pitchFamily="2" charset="-78"/>
          </a:endParaRPr>
        </a:p>
      </dgm:t>
    </dgm:pt>
    <dgm:pt modelId="{13EFDA53-E104-4DA9-B187-C47674E8800E}" type="parTrans" cxnId="{EF60F5E2-513D-4912-8506-4486B3EB7853}">
      <dgm:prSet/>
      <dgm:spPr/>
      <dgm:t>
        <a:bodyPr/>
        <a:lstStyle/>
        <a:p>
          <a:pPr rtl="1"/>
          <a:endParaRPr lang="fa-IR"/>
        </a:p>
      </dgm:t>
    </dgm:pt>
    <dgm:pt modelId="{55355AA5-3BC0-4303-9485-DE41E28E44AF}" type="sibTrans" cxnId="{EF60F5E2-513D-4912-8506-4486B3EB7853}">
      <dgm:prSet/>
      <dgm:spPr/>
      <dgm:t>
        <a:bodyPr/>
        <a:lstStyle/>
        <a:p>
          <a:pPr rtl="1"/>
          <a:endParaRPr lang="fa-IR"/>
        </a:p>
      </dgm:t>
    </dgm:pt>
    <dgm:pt modelId="{C40270EB-429C-4F41-A083-0D2AEEE5FE43}">
      <dgm:prSet custT="1">
        <dgm:style>
          <a:lnRef idx="1">
            <a:schemeClr val="accent1"/>
          </a:lnRef>
          <a:fillRef idx="3">
            <a:schemeClr val="accent1"/>
          </a:fillRef>
          <a:effectRef idx="2">
            <a:schemeClr val="accent1"/>
          </a:effectRef>
          <a:fontRef idx="minor">
            <a:schemeClr val="lt1"/>
          </a:fontRef>
        </dgm:style>
      </dgm:prSet>
      <dgm:spPr>
        <a:solidFill>
          <a:schemeClr val="accent2">
            <a:lumMod val="20000"/>
            <a:lumOff val="80000"/>
          </a:schemeClr>
        </a:solidFill>
      </dgm:spPr>
      <dgm:t>
        <a:bodyPr/>
        <a:lstStyle/>
        <a:p>
          <a:pPr algn="just" rtl="1"/>
          <a:endParaRPr lang="fa-IR" sz="100" b="1" dirty="0" smtClean="0">
            <a:solidFill>
              <a:schemeClr val="bg1"/>
            </a:solidFill>
            <a:cs typeface="B Lotus" pitchFamily="2" charset="-78"/>
          </a:endParaRPr>
        </a:p>
        <a:p>
          <a:pPr algn="just" rtl="1"/>
          <a:endParaRPr lang="fa-IR" sz="100" b="1" dirty="0" smtClean="0">
            <a:solidFill>
              <a:schemeClr val="bg1"/>
            </a:solidFill>
            <a:cs typeface="B Lotus" pitchFamily="2" charset="-78"/>
          </a:endParaRPr>
        </a:p>
        <a:p>
          <a:pPr algn="just" rtl="1"/>
          <a:endParaRPr lang="fa-IR" sz="100" b="1" dirty="0" smtClean="0">
            <a:solidFill>
              <a:schemeClr val="bg1"/>
            </a:solidFill>
            <a:cs typeface="B Lotus" pitchFamily="2" charset="-78"/>
          </a:endParaRPr>
        </a:p>
        <a:p>
          <a:pPr algn="just" rtl="1"/>
          <a:endParaRPr lang="fa-IR" sz="100" b="1" dirty="0" smtClean="0">
            <a:solidFill>
              <a:schemeClr val="bg1"/>
            </a:solidFill>
            <a:cs typeface="B Lotus" pitchFamily="2" charset="-78"/>
          </a:endParaRPr>
        </a:p>
        <a:p>
          <a:pPr algn="just" rtl="1"/>
          <a:endParaRPr lang="fa-IR" sz="100" b="1" dirty="0" smtClean="0">
            <a:solidFill>
              <a:schemeClr val="bg1"/>
            </a:solidFill>
            <a:cs typeface="B Lotus" pitchFamily="2" charset="-78"/>
          </a:endParaRPr>
        </a:p>
        <a:p>
          <a:pPr algn="just" rtl="1"/>
          <a:endParaRPr lang="fa-IR" sz="100" b="1" dirty="0" smtClean="0">
            <a:solidFill>
              <a:schemeClr val="bg1"/>
            </a:solidFill>
            <a:cs typeface="B Lotus" pitchFamily="2" charset="-78"/>
          </a:endParaRPr>
        </a:p>
        <a:p>
          <a:pPr algn="just" rtl="1"/>
          <a:endParaRPr lang="fa-IR" sz="100" b="1" dirty="0" smtClean="0">
            <a:solidFill>
              <a:schemeClr val="bg1"/>
            </a:solidFill>
            <a:cs typeface="B Lotus" pitchFamily="2" charset="-78"/>
          </a:endParaRPr>
        </a:p>
        <a:p>
          <a:pPr algn="just" rtl="1"/>
          <a:endParaRPr lang="fa-IR" sz="100" b="1" dirty="0" smtClean="0">
            <a:solidFill>
              <a:schemeClr val="bg1"/>
            </a:solidFill>
            <a:cs typeface="B Lotus" pitchFamily="2" charset="-78"/>
          </a:endParaRPr>
        </a:p>
        <a:p>
          <a:pPr algn="just" rtl="1"/>
          <a:endParaRPr lang="fa-IR" sz="100" b="1" dirty="0" smtClean="0">
            <a:solidFill>
              <a:schemeClr val="bg1"/>
            </a:solidFill>
            <a:cs typeface="B Lotus" pitchFamily="2" charset="-78"/>
          </a:endParaRPr>
        </a:p>
        <a:p>
          <a:pPr algn="just" rtl="1"/>
          <a:r>
            <a:rPr lang="ar-SA" sz="2600" b="1" dirty="0" smtClean="0">
              <a:solidFill>
                <a:schemeClr val="bg1"/>
              </a:solidFill>
              <a:cs typeface="B Lotus" pitchFamily="2" charset="-78"/>
            </a:rPr>
            <a:t>وجود نداشتن تمدن در یک سرزمین یا جامعه، بدین معنا نیست که آن سرزمین یا جامعه فاقد فرهنگ است</a:t>
          </a:r>
          <a:r>
            <a:rPr lang="fa-IR" sz="2600" b="1" dirty="0" smtClean="0">
              <a:solidFill>
                <a:schemeClr val="bg1"/>
              </a:solidFill>
              <a:cs typeface="B Lotus" pitchFamily="2" charset="-78"/>
            </a:rPr>
            <a:t>.مثلا بومیان استرالیا ، آفریقا یا آمریکا تمدن ویژه ای ندارند ولی دارای فرهنگ بومی خود یعنی مجموعه ای از باورها ،آداب و رسوم هستند.</a:t>
          </a:r>
        </a:p>
      </dgm:t>
    </dgm:pt>
    <dgm:pt modelId="{088A7280-6747-4673-AF48-D1824BCD197D}" type="parTrans" cxnId="{3180607C-7408-483B-8D75-4BC3A0D000FA}">
      <dgm:prSet/>
      <dgm:spPr/>
      <dgm:t>
        <a:bodyPr/>
        <a:lstStyle/>
        <a:p>
          <a:pPr rtl="1"/>
          <a:endParaRPr lang="fa-IR"/>
        </a:p>
      </dgm:t>
    </dgm:pt>
    <dgm:pt modelId="{EB2D2EE5-0AB6-4F53-928B-DE7576C86303}" type="sibTrans" cxnId="{3180607C-7408-483B-8D75-4BC3A0D000FA}">
      <dgm:prSet/>
      <dgm:spPr/>
      <dgm:t>
        <a:bodyPr/>
        <a:lstStyle/>
        <a:p>
          <a:pPr rtl="1"/>
          <a:endParaRPr lang="fa-IR"/>
        </a:p>
      </dgm:t>
    </dgm:pt>
    <dgm:pt modelId="{3A798C49-5B21-4EE9-A336-E50D39D2EB6E}" type="pres">
      <dgm:prSet presAssocID="{BFAEE634-0C95-476F-BA39-1B10F2450457}" presName="linear" presStyleCnt="0">
        <dgm:presLayoutVars>
          <dgm:animLvl val="lvl"/>
          <dgm:resizeHandles val="exact"/>
        </dgm:presLayoutVars>
      </dgm:prSet>
      <dgm:spPr/>
      <dgm:t>
        <a:bodyPr/>
        <a:lstStyle/>
        <a:p>
          <a:pPr rtl="1"/>
          <a:endParaRPr lang="fa-IR"/>
        </a:p>
      </dgm:t>
    </dgm:pt>
    <dgm:pt modelId="{A3623137-04B1-46D6-8FA3-8C65A4431DA9}" type="pres">
      <dgm:prSet presAssocID="{3CB0879C-C11E-4647-8AA3-816D79D5D17E}" presName="parentText" presStyleLbl="node1" presStyleIdx="0" presStyleCnt="3" custScaleY="133230" custLinFactY="238323" custLinFactNeighborY="300000">
        <dgm:presLayoutVars>
          <dgm:chMax val="0"/>
          <dgm:bulletEnabled val="1"/>
        </dgm:presLayoutVars>
      </dgm:prSet>
      <dgm:spPr/>
      <dgm:t>
        <a:bodyPr/>
        <a:lstStyle/>
        <a:p>
          <a:pPr rtl="1"/>
          <a:endParaRPr lang="fa-IR"/>
        </a:p>
      </dgm:t>
    </dgm:pt>
    <dgm:pt modelId="{A3505DCC-8DC7-4103-8301-BEF2EB08CE53}" type="pres">
      <dgm:prSet presAssocID="{79C8694F-4DC2-43D3-90C1-88DB4DBE217B}" presName="spacer" presStyleCnt="0"/>
      <dgm:spPr/>
    </dgm:pt>
    <dgm:pt modelId="{FFA87E59-CCEF-4D3D-B0E3-E753DA251D1D}" type="pres">
      <dgm:prSet presAssocID="{C40270EB-429C-4F41-A083-0D2AEEE5FE43}" presName="parentText" presStyleLbl="node1" presStyleIdx="1" presStyleCnt="3" custScaleY="143761" custLinFactY="-44746" custLinFactNeighborX="779" custLinFactNeighborY="-100000">
        <dgm:presLayoutVars>
          <dgm:chMax val="0"/>
          <dgm:bulletEnabled val="1"/>
        </dgm:presLayoutVars>
      </dgm:prSet>
      <dgm:spPr/>
      <dgm:t>
        <a:bodyPr/>
        <a:lstStyle/>
        <a:p>
          <a:pPr rtl="1"/>
          <a:endParaRPr lang="fa-IR"/>
        </a:p>
      </dgm:t>
    </dgm:pt>
    <dgm:pt modelId="{D81AAD9C-6B66-4CB3-BC8B-8A6B0D5D411A}" type="pres">
      <dgm:prSet presAssocID="{EB2D2EE5-0AB6-4F53-928B-DE7576C86303}" presName="spacer" presStyleCnt="0"/>
      <dgm:spPr/>
    </dgm:pt>
    <dgm:pt modelId="{D9166C07-E3F9-4C43-9B15-179A06EFA8CF}" type="pres">
      <dgm:prSet presAssocID="{C348FF2E-8458-49BF-A1E4-4C5944641C76}" presName="parentText" presStyleLbl="node1" presStyleIdx="2" presStyleCnt="3" custScaleY="77430" custLinFactY="-285780" custLinFactNeighborX="162" custLinFactNeighborY="-300000">
        <dgm:presLayoutVars>
          <dgm:chMax val="0"/>
          <dgm:bulletEnabled val="1"/>
        </dgm:presLayoutVars>
      </dgm:prSet>
      <dgm:spPr/>
      <dgm:t>
        <a:bodyPr/>
        <a:lstStyle/>
        <a:p>
          <a:pPr rtl="1"/>
          <a:endParaRPr lang="fa-IR"/>
        </a:p>
      </dgm:t>
    </dgm:pt>
  </dgm:ptLst>
  <dgm:cxnLst>
    <dgm:cxn modelId="{3180607C-7408-483B-8D75-4BC3A0D000FA}" srcId="{BFAEE634-0C95-476F-BA39-1B10F2450457}" destId="{C40270EB-429C-4F41-A083-0D2AEEE5FE43}" srcOrd="1" destOrd="0" parTransId="{088A7280-6747-4673-AF48-D1824BCD197D}" sibTransId="{EB2D2EE5-0AB6-4F53-928B-DE7576C86303}"/>
    <dgm:cxn modelId="{BA09C8D9-D48D-4C5B-98F9-90B57AFCD51B}" type="presOf" srcId="{BFAEE634-0C95-476F-BA39-1B10F2450457}" destId="{3A798C49-5B21-4EE9-A336-E50D39D2EB6E}" srcOrd="0" destOrd="0" presId="urn:microsoft.com/office/officeart/2005/8/layout/vList2"/>
    <dgm:cxn modelId="{5587C3A4-3497-44F5-B73B-265241FC7088}" type="presOf" srcId="{C40270EB-429C-4F41-A083-0D2AEEE5FE43}" destId="{FFA87E59-CCEF-4D3D-B0E3-E753DA251D1D}" srcOrd="0" destOrd="0" presId="urn:microsoft.com/office/officeart/2005/8/layout/vList2"/>
    <dgm:cxn modelId="{B5A2848D-4504-4D31-A04E-22B23CBA5464}" type="presOf" srcId="{3CB0879C-C11E-4647-8AA3-816D79D5D17E}" destId="{A3623137-04B1-46D6-8FA3-8C65A4431DA9}" srcOrd="0" destOrd="0" presId="urn:microsoft.com/office/officeart/2005/8/layout/vList2"/>
    <dgm:cxn modelId="{C79D2F1A-F4C7-4EC3-A3F8-0D709229C7D3}" type="presOf" srcId="{C348FF2E-8458-49BF-A1E4-4C5944641C76}" destId="{D9166C07-E3F9-4C43-9B15-179A06EFA8CF}" srcOrd="0" destOrd="0" presId="urn:microsoft.com/office/officeart/2005/8/layout/vList2"/>
    <dgm:cxn modelId="{EF60F5E2-513D-4912-8506-4486B3EB7853}" srcId="{BFAEE634-0C95-476F-BA39-1B10F2450457}" destId="{C348FF2E-8458-49BF-A1E4-4C5944641C76}" srcOrd="2" destOrd="0" parTransId="{13EFDA53-E104-4DA9-B187-C47674E8800E}" sibTransId="{55355AA5-3BC0-4303-9485-DE41E28E44AF}"/>
    <dgm:cxn modelId="{C6777A68-2B80-40D4-B4D8-5E2D3CEDA166}" srcId="{BFAEE634-0C95-476F-BA39-1B10F2450457}" destId="{3CB0879C-C11E-4647-8AA3-816D79D5D17E}" srcOrd="0" destOrd="0" parTransId="{2EB9B369-66E4-4817-8651-2DBA5E58FDDB}" sibTransId="{79C8694F-4DC2-43D3-90C1-88DB4DBE217B}"/>
    <dgm:cxn modelId="{3A19BD30-ABF7-4C69-A43C-3DB538949BE5}" type="presParOf" srcId="{3A798C49-5B21-4EE9-A336-E50D39D2EB6E}" destId="{A3623137-04B1-46D6-8FA3-8C65A4431DA9}" srcOrd="0" destOrd="0" presId="urn:microsoft.com/office/officeart/2005/8/layout/vList2"/>
    <dgm:cxn modelId="{6AB762D2-36F2-4F8A-B72D-CB74F62F5A71}" type="presParOf" srcId="{3A798C49-5B21-4EE9-A336-E50D39D2EB6E}" destId="{A3505DCC-8DC7-4103-8301-BEF2EB08CE53}" srcOrd="1" destOrd="0" presId="urn:microsoft.com/office/officeart/2005/8/layout/vList2"/>
    <dgm:cxn modelId="{F953B38E-D228-4454-9DA2-83143D48443C}" type="presParOf" srcId="{3A798C49-5B21-4EE9-A336-E50D39D2EB6E}" destId="{FFA87E59-CCEF-4D3D-B0E3-E753DA251D1D}" srcOrd="2" destOrd="0" presId="urn:microsoft.com/office/officeart/2005/8/layout/vList2"/>
    <dgm:cxn modelId="{CBB4EB16-48B2-454B-AEBA-F497EA310DD2}" type="presParOf" srcId="{3A798C49-5B21-4EE9-A336-E50D39D2EB6E}" destId="{D81AAD9C-6B66-4CB3-BC8B-8A6B0D5D411A}" srcOrd="3" destOrd="0" presId="urn:microsoft.com/office/officeart/2005/8/layout/vList2"/>
    <dgm:cxn modelId="{C477E310-F736-47AB-9D4E-8A1300996EB1}" type="presParOf" srcId="{3A798C49-5B21-4EE9-A336-E50D39D2EB6E}" destId="{D9166C07-E3F9-4C43-9B15-179A06EFA8C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FAEE634-0C95-476F-BA39-1B10F2450457}"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fa-IR"/>
        </a:p>
      </dgm:t>
    </dgm:pt>
    <dgm:pt modelId="{73A8E72B-7935-46DE-8F24-EF9A564B009D}">
      <dgm:prSet phldrT="[Text]" custT="1">
        <dgm:style>
          <a:lnRef idx="1">
            <a:schemeClr val="accent1"/>
          </a:lnRef>
          <a:fillRef idx="3">
            <a:schemeClr val="accent1"/>
          </a:fillRef>
          <a:effectRef idx="2">
            <a:schemeClr val="accent1"/>
          </a:effectRef>
          <a:fontRef idx="minor">
            <a:schemeClr val="lt1"/>
          </a:fontRef>
        </dgm:style>
      </dgm:prSet>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fa-IR" sz="4000" b="1" dirty="0" smtClean="0">
              <a:cs typeface="B Lotus" pitchFamily="2" charset="-78"/>
            </a:rPr>
            <a:t>3. غرور و همبستگی ملی 4. </a:t>
          </a:r>
          <a:r>
            <a:rPr lang="ar-SA" sz="4000" dirty="0" smtClean="0"/>
            <a:t>فشار اقتصادی </a:t>
          </a:r>
          <a:endParaRPr lang="fa-IR" sz="500" dirty="0"/>
        </a:p>
      </dgm:t>
    </dgm:pt>
    <dgm:pt modelId="{5391F806-0FF5-4ED1-A90C-39A628B28D0D}" type="parTrans" cxnId="{7CF0160A-D9FF-4A0F-BBBD-B7BF87886B6B}">
      <dgm:prSet/>
      <dgm:spPr/>
      <dgm:t>
        <a:bodyPr/>
        <a:lstStyle/>
        <a:p>
          <a:pPr rtl="1"/>
          <a:endParaRPr lang="fa-IR"/>
        </a:p>
      </dgm:t>
    </dgm:pt>
    <dgm:pt modelId="{9FA817F6-D2EE-4BC7-B494-BC263BB10C32}" type="sibTrans" cxnId="{7CF0160A-D9FF-4A0F-BBBD-B7BF87886B6B}">
      <dgm:prSet/>
      <dgm:spPr/>
      <dgm:t>
        <a:bodyPr/>
        <a:lstStyle/>
        <a:p>
          <a:pPr rtl="1"/>
          <a:endParaRPr lang="fa-IR"/>
        </a:p>
      </dgm:t>
    </dgm:pt>
    <dgm:pt modelId="{C348FF2E-8458-49BF-A1E4-4C5944641C76}">
      <dgm:prSet custT="1">
        <dgm:style>
          <a:lnRef idx="1">
            <a:schemeClr val="accent1"/>
          </a:lnRef>
          <a:fillRef idx="3">
            <a:schemeClr val="accent1"/>
          </a:fillRef>
          <a:effectRef idx="2">
            <a:schemeClr val="accent1"/>
          </a:effectRef>
          <a:fontRef idx="minor">
            <a:schemeClr val="lt1"/>
          </a:fontRef>
        </dgm:style>
      </dgm:prSet>
      <dgm:spPr/>
      <dgm:t>
        <a:bodyPr/>
        <a:lstStyle/>
        <a:p>
          <a:pPr rtl="1"/>
          <a:r>
            <a:rPr lang="fa-IR" sz="4000" dirty="0" smtClean="0"/>
            <a:t>2. </a:t>
          </a:r>
          <a:r>
            <a:rPr lang="ar-SA" sz="4000" dirty="0" smtClean="0"/>
            <a:t>ایمان و پایبندی به ارزش‏های دین آسمانی</a:t>
          </a:r>
          <a:endParaRPr lang="fa-IR" sz="4000" b="1" dirty="0" smtClean="0">
            <a:cs typeface="B Lotus" pitchFamily="2" charset="-78"/>
          </a:endParaRPr>
        </a:p>
      </dgm:t>
    </dgm:pt>
    <dgm:pt modelId="{13EFDA53-E104-4DA9-B187-C47674E8800E}" type="parTrans" cxnId="{EF60F5E2-513D-4912-8506-4486B3EB7853}">
      <dgm:prSet/>
      <dgm:spPr/>
      <dgm:t>
        <a:bodyPr/>
        <a:lstStyle/>
        <a:p>
          <a:pPr rtl="1"/>
          <a:endParaRPr lang="fa-IR"/>
        </a:p>
      </dgm:t>
    </dgm:pt>
    <dgm:pt modelId="{55355AA5-3BC0-4303-9485-DE41E28E44AF}" type="sibTrans" cxnId="{EF60F5E2-513D-4912-8506-4486B3EB7853}">
      <dgm:prSet/>
      <dgm:spPr/>
      <dgm:t>
        <a:bodyPr/>
        <a:lstStyle/>
        <a:p>
          <a:pPr rtl="1"/>
          <a:endParaRPr lang="fa-IR"/>
        </a:p>
      </dgm:t>
    </dgm:pt>
    <dgm:pt modelId="{C40270EB-429C-4F41-A083-0D2AEEE5FE43}">
      <dgm:prSet custT="1">
        <dgm:style>
          <a:lnRef idx="1">
            <a:schemeClr val="accent1"/>
          </a:lnRef>
          <a:fillRef idx="3">
            <a:schemeClr val="accent1"/>
          </a:fillRef>
          <a:effectRef idx="2">
            <a:schemeClr val="accent1"/>
          </a:effectRef>
          <a:fontRef idx="minor">
            <a:schemeClr val="lt1"/>
          </a:fontRef>
        </dgm:style>
      </dgm:prSet>
      <dgm:spPr/>
      <dgm:t>
        <a:bodyPr/>
        <a:lstStyle/>
        <a:p>
          <a:pPr rtl="1"/>
          <a:r>
            <a:rPr lang="fa-IR" sz="4000" b="1" dirty="0" smtClean="0">
              <a:cs typeface="B Lotus" pitchFamily="2" charset="-78"/>
            </a:rPr>
            <a:t>1. امنیت و آرامش اجتماعی </a:t>
          </a:r>
          <a:endParaRPr lang="fa-IR" sz="3200" b="1" dirty="0" smtClean="0">
            <a:cs typeface="B Lotus" pitchFamily="2" charset="-78"/>
          </a:endParaRPr>
        </a:p>
      </dgm:t>
    </dgm:pt>
    <dgm:pt modelId="{EB2D2EE5-0AB6-4F53-928B-DE7576C86303}" type="sibTrans" cxnId="{3180607C-7408-483B-8D75-4BC3A0D000FA}">
      <dgm:prSet/>
      <dgm:spPr/>
      <dgm:t>
        <a:bodyPr/>
        <a:lstStyle/>
        <a:p>
          <a:pPr rtl="1"/>
          <a:endParaRPr lang="fa-IR"/>
        </a:p>
      </dgm:t>
    </dgm:pt>
    <dgm:pt modelId="{088A7280-6747-4673-AF48-D1824BCD197D}" type="parTrans" cxnId="{3180607C-7408-483B-8D75-4BC3A0D000FA}">
      <dgm:prSet/>
      <dgm:spPr/>
      <dgm:t>
        <a:bodyPr/>
        <a:lstStyle/>
        <a:p>
          <a:pPr rtl="1"/>
          <a:endParaRPr lang="fa-IR"/>
        </a:p>
      </dgm:t>
    </dgm:pt>
    <dgm:pt modelId="{3CB0879C-C11E-4647-8AA3-816D79D5D17E}">
      <dgm:prSet phldrT="[Text]" custT="1">
        <dgm:style>
          <a:lnRef idx="1">
            <a:schemeClr val="accent1"/>
          </a:lnRef>
          <a:fillRef idx="3">
            <a:schemeClr val="accent1"/>
          </a:fillRef>
          <a:effectRef idx="2">
            <a:schemeClr val="accent1"/>
          </a:effectRef>
          <a:fontRef idx="minor">
            <a:schemeClr val="lt1"/>
          </a:fontRef>
        </dgm:style>
      </dgm:prSet>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fa-IR" sz="3400" dirty="0" smtClean="0"/>
            <a:t>5.</a:t>
          </a:r>
          <a:r>
            <a:rPr lang="ar-SA" sz="3400" dirty="0" smtClean="0"/>
            <a:t>توسعه‏رفاه عمومی وگسترش عدالت</a:t>
          </a:r>
          <a:r>
            <a:rPr lang="fa-IR" sz="3400" dirty="0" smtClean="0"/>
            <a:t> 6. </a:t>
          </a:r>
          <a:r>
            <a:rPr lang="fa-IR" sz="3400" b="1" dirty="0" smtClean="0">
              <a:cs typeface="B Lotus" pitchFamily="2" charset="-78"/>
            </a:rPr>
            <a:t>همکاری وتعاون</a:t>
          </a:r>
          <a:endParaRPr lang="fa-IR" sz="3400" dirty="0"/>
        </a:p>
      </dgm:t>
    </dgm:pt>
    <dgm:pt modelId="{79C8694F-4DC2-43D3-90C1-88DB4DBE217B}" type="sibTrans" cxnId="{C6777A68-2B80-40D4-B4D8-5E2D3CEDA166}">
      <dgm:prSet/>
      <dgm:spPr/>
      <dgm:t>
        <a:bodyPr/>
        <a:lstStyle/>
        <a:p>
          <a:pPr rtl="1"/>
          <a:endParaRPr lang="fa-IR"/>
        </a:p>
      </dgm:t>
    </dgm:pt>
    <dgm:pt modelId="{2EB9B369-66E4-4817-8651-2DBA5E58FDDB}" type="parTrans" cxnId="{C6777A68-2B80-40D4-B4D8-5E2D3CEDA166}">
      <dgm:prSet/>
      <dgm:spPr/>
      <dgm:t>
        <a:bodyPr/>
        <a:lstStyle/>
        <a:p>
          <a:pPr rtl="1"/>
          <a:endParaRPr lang="fa-IR"/>
        </a:p>
      </dgm:t>
    </dgm:pt>
    <dgm:pt modelId="{721DA5D4-F43D-47E0-B4BF-20E0F8B3E0ED}">
      <dgm:prSet phldrT="[Text]" custT="1">
        <dgm:style>
          <a:lnRef idx="1">
            <a:schemeClr val="accent1"/>
          </a:lnRef>
          <a:fillRef idx="3">
            <a:schemeClr val="accent1"/>
          </a:fillRef>
          <a:effectRef idx="2">
            <a:schemeClr val="accent1"/>
          </a:effectRef>
          <a:fontRef idx="minor">
            <a:schemeClr val="lt1"/>
          </a:fontRef>
        </dgm:style>
      </dgm:prSet>
      <dgm:spPr/>
      <dgm:t>
        <a:bodyPr/>
        <a:lstStyle/>
        <a:p>
          <a:pPr marR="0" rtl="1" eaLnBrk="1" fontAlgn="auto" latinLnBrk="0" hangingPunct="1">
            <a:buClrTx/>
            <a:buSzTx/>
            <a:buFontTx/>
            <a:tabLst/>
            <a:defRPr/>
          </a:pPr>
          <a:r>
            <a:rPr lang="fa-IR" sz="3600" b="1" dirty="0" smtClean="0">
              <a:cs typeface="B Lotus" pitchFamily="2" charset="-78"/>
            </a:rPr>
            <a:t>7.حفظ وحدت ویکپارچگی 8. </a:t>
          </a:r>
          <a:r>
            <a:rPr lang="ar-SA" sz="3600" dirty="0" smtClean="0"/>
            <a:t>تبعیت ازاخلاق‏‏اجتماعی</a:t>
          </a:r>
          <a:endParaRPr lang="fa-IR" sz="3600" b="1" dirty="0" smtClean="0">
            <a:cs typeface="B Lotus" pitchFamily="2" charset="-78"/>
          </a:endParaRPr>
        </a:p>
      </dgm:t>
    </dgm:pt>
    <dgm:pt modelId="{3E4BB206-8D0A-444D-A371-493EA354414B}" type="parTrans" cxnId="{8C754A2C-2787-4354-9D3C-F5C5A2BF83CC}">
      <dgm:prSet/>
      <dgm:spPr/>
      <dgm:t>
        <a:bodyPr/>
        <a:lstStyle/>
        <a:p>
          <a:pPr rtl="1"/>
          <a:endParaRPr lang="fa-IR"/>
        </a:p>
      </dgm:t>
    </dgm:pt>
    <dgm:pt modelId="{0C0BC54D-80BE-484B-ADEC-B3DC5ECC2700}" type="sibTrans" cxnId="{8C754A2C-2787-4354-9D3C-F5C5A2BF83CC}">
      <dgm:prSet/>
      <dgm:spPr/>
      <dgm:t>
        <a:bodyPr/>
        <a:lstStyle/>
        <a:p>
          <a:pPr rtl="1"/>
          <a:endParaRPr lang="fa-IR"/>
        </a:p>
      </dgm:t>
    </dgm:pt>
    <dgm:pt modelId="{77DC1008-91C9-42AC-AF83-F558ABDB0ADE}">
      <dgm:prSet phldrT="[Text]" custT="1">
        <dgm:style>
          <a:lnRef idx="1">
            <a:schemeClr val="accent1"/>
          </a:lnRef>
          <a:fillRef idx="3">
            <a:schemeClr val="accent1"/>
          </a:fillRef>
          <a:effectRef idx="2">
            <a:schemeClr val="accent1"/>
          </a:effectRef>
          <a:fontRef idx="minor">
            <a:schemeClr val="lt1"/>
          </a:fontRef>
        </dgm:style>
      </dgm:prSet>
      <dgm:spPr/>
      <dgm:t>
        <a:bodyPr/>
        <a:lstStyle/>
        <a:p>
          <a:pPr marR="0" rtl="1" eaLnBrk="1" fontAlgn="auto" latinLnBrk="0" hangingPunct="1">
            <a:buClrTx/>
            <a:buSzTx/>
            <a:buFontTx/>
            <a:tabLst/>
            <a:defRPr/>
          </a:pPr>
          <a:r>
            <a:rPr lang="fa-IR" sz="3400" dirty="0" smtClean="0"/>
            <a:t>9.</a:t>
          </a:r>
          <a:r>
            <a:rPr lang="ar-SA" sz="3400" dirty="0" smtClean="0"/>
            <a:t>توسعه دانش و خردگرایی</a:t>
          </a:r>
          <a:r>
            <a:rPr lang="fa-IR" sz="3400" dirty="0" smtClean="0"/>
            <a:t> 10. </a:t>
          </a:r>
          <a:r>
            <a:rPr lang="ar-SA" sz="3400" dirty="0" smtClean="0"/>
            <a:t>توسعه نظم اجتماعی</a:t>
          </a:r>
          <a:endParaRPr lang="fa-IR" sz="3400" dirty="0"/>
        </a:p>
      </dgm:t>
    </dgm:pt>
    <dgm:pt modelId="{BC65B1FB-662A-4E18-8889-1720BE9DD8AC}" type="parTrans" cxnId="{A1E2A1BB-5E3A-471C-9778-144DAE7148E1}">
      <dgm:prSet/>
      <dgm:spPr/>
      <dgm:t>
        <a:bodyPr/>
        <a:lstStyle/>
        <a:p>
          <a:pPr rtl="1"/>
          <a:endParaRPr lang="fa-IR"/>
        </a:p>
      </dgm:t>
    </dgm:pt>
    <dgm:pt modelId="{2E40F2C8-059D-43D8-9BF1-42F2315C2536}" type="sibTrans" cxnId="{A1E2A1BB-5E3A-471C-9778-144DAE7148E1}">
      <dgm:prSet/>
      <dgm:spPr/>
      <dgm:t>
        <a:bodyPr/>
        <a:lstStyle/>
        <a:p>
          <a:pPr rtl="1"/>
          <a:endParaRPr lang="fa-IR"/>
        </a:p>
      </dgm:t>
    </dgm:pt>
    <dgm:pt modelId="{3A798C49-5B21-4EE9-A336-E50D39D2EB6E}" type="pres">
      <dgm:prSet presAssocID="{BFAEE634-0C95-476F-BA39-1B10F2450457}" presName="linear" presStyleCnt="0">
        <dgm:presLayoutVars>
          <dgm:animLvl val="lvl"/>
          <dgm:resizeHandles val="exact"/>
        </dgm:presLayoutVars>
      </dgm:prSet>
      <dgm:spPr/>
      <dgm:t>
        <a:bodyPr/>
        <a:lstStyle/>
        <a:p>
          <a:pPr rtl="1"/>
          <a:endParaRPr lang="fa-IR"/>
        </a:p>
      </dgm:t>
    </dgm:pt>
    <dgm:pt modelId="{A3623137-04B1-46D6-8FA3-8C65A4431DA9}" type="pres">
      <dgm:prSet presAssocID="{3CB0879C-C11E-4647-8AA3-816D79D5D17E}" presName="parentText" presStyleLbl="node1" presStyleIdx="0" presStyleCnt="6" custScaleY="52021" custLinFactY="177558" custLinFactNeighborY="200000">
        <dgm:presLayoutVars>
          <dgm:chMax val="0"/>
          <dgm:bulletEnabled val="1"/>
        </dgm:presLayoutVars>
      </dgm:prSet>
      <dgm:spPr/>
      <dgm:t>
        <a:bodyPr/>
        <a:lstStyle/>
        <a:p>
          <a:pPr rtl="1"/>
          <a:endParaRPr lang="fa-IR"/>
        </a:p>
      </dgm:t>
    </dgm:pt>
    <dgm:pt modelId="{A3505DCC-8DC7-4103-8301-BEF2EB08CE53}" type="pres">
      <dgm:prSet presAssocID="{79C8694F-4DC2-43D3-90C1-88DB4DBE217B}" presName="spacer" presStyleCnt="0"/>
      <dgm:spPr/>
    </dgm:pt>
    <dgm:pt modelId="{FFA87E59-CCEF-4D3D-B0E3-E753DA251D1D}" type="pres">
      <dgm:prSet presAssocID="{C40270EB-429C-4F41-A083-0D2AEEE5FE43}" presName="parentText" presStyleLbl="node1" presStyleIdx="1" presStyleCnt="6" custScaleY="59412" custLinFactY="-73791" custLinFactNeighborY="-100000">
        <dgm:presLayoutVars>
          <dgm:chMax val="0"/>
          <dgm:bulletEnabled val="1"/>
        </dgm:presLayoutVars>
      </dgm:prSet>
      <dgm:spPr/>
      <dgm:t>
        <a:bodyPr/>
        <a:lstStyle/>
        <a:p>
          <a:pPr rtl="1"/>
          <a:endParaRPr lang="fa-IR"/>
        </a:p>
      </dgm:t>
    </dgm:pt>
    <dgm:pt modelId="{D81AAD9C-6B66-4CB3-BC8B-8A6B0D5D411A}" type="pres">
      <dgm:prSet presAssocID="{EB2D2EE5-0AB6-4F53-928B-DE7576C86303}" presName="spacer" presStyleCnt="0"/>
      <dgm:spPr/>
    </dgm:pt>
    <dgm:pt modelId="{D9166C07-E3F9-4C43-9B15-179A06EFA8CF}" type="pres">
      <dgm:prSet presAssocID="{C348FF2E-8458-49BF-A1E4-4C5944641C76}" presName="parentText" presStyleLbl="node1" presStyleIdx="2" presStyleCnt="6" custScaleY="60962" custLinFactY="-57285" custLinFactNeighborY="-100000">
        <dgm:presLayoutVars>
          <dgm:chMax val="0"/>
          <dgm:bulletEnabled val="1"/>
        </dgm:presLayoutVars>
      </dgm:prSet>
      <dgm:spPr/>
      <dgm:t>
        <a:bodyPr/>
        <a:lstStyle/>
        <a:p>
          <a:pPr rtl="1"/>
          <a:endParaRPr lang="fa-IR"/>
        </a:p>
      </dgm:t>
    </dgm:pt>
    <dgm:pt modelId="{3F4CAEC2-729C-4BCF-9628-A8B27BD86E61}" type="pres">
      <dgm:prSet presAssocID="{55355AA5-3BC0-4303-9485-DE41E28E44AF}" presName="spacer" presStyleCnt="0"/>
      <dgm:spPr/>
    </dgm:pt>
    <dgm:pt modelId="{323C8473-AE61-4478-8BC9-3DC827E5452F}" type="pres">
      <dgm:prSet presAssocID="{73A8E72B-7935-46DE-8F24-EF9A564B009D}" presName="parentText" presStyleLbl="node1" presStyleIdx="3" presStyleCnt="6" custScaleY="57792" custLinFactY="-57592" custLinFactNeighborY="-100000">
        <dgm:presLayoutVars>
          <dgm:chMax val="0"/>
          <dgm:bulletEnabled val="1"/>
        </dgm:presLayoutVars>
      </dgm:prSet>
      <dgm:spPr/>
      <dgm:t>
        <a:bodyPr/>
        <a:lstStyle/>
        <a:p>
          <a:pPr rtl="1"/>
          <a:endParaRPr lang="fa-IR"/>
        </a:p>
      </dgm:t>
    </dgm:pt>
    <dgm:pt modelId="{F9A6B2A3-65EF-4E97-BC2C-896823BBFF17}" type="pres">
      <dgm:prSet presAssocID="{9FA817F6-D2EE-4BC7-B494-BC263BB10C32}" presName="spacer" presStyleCnt="0"/>
      <dgm:spPr/>
    </dgm:pt>
    <dgm:pt modelId="{5BD679FF-9083-4885-9DDE-86723469AA0C}" type="pres">
      <dgm:prSet presAssocID="{721DA5D4-F43D-47E0-B4BF-20E0F8B3E0ED}" presName="parentText" presStyleLbl="node1" presStyleIdx="4" presStyleCnt="6" custScaleY="58789" custLinFactY="4640" custLinFactNeighborY="100000">
        <dgm:presLayoutVars>
          <dgm:chMax val="0"/>
          <dgm:bulletEnabled val="1"/>
        </dgm:presLayoutVars>
      </dgm:prSet>
      <dgm:spPr/>
      <dgm:t>
        <a:bodyPr/>
        <a:lstStyle/>
        <a:p>
          <a:pPr rtl="1"/>
          <a:endParaRPr lang="fa-IR"/>
        </a:p>
      </dgm:t>
    </dgm:pt>
    <dgm:pt modelId="{A36BF166-9C93-4CA9-AABF-C5E2180754DD}" type="pres">
      <dgm:prSet presAssocID="{0C0BC54D-80BE-484B-ADEC-B3DC5ECC2700}" presName="spacer" presStyleCnt="0"/>
      <dgm:spPr/>
    </dgm:pt>
    <dgm:pt modelId="{06E3B8BA-5CB1-4A55-8C85-9A8A29FBAA97}" type="pres">
      <dgm:prSet presAssocID="{77DC1008-91C9-42AC-AF83-F558ABDB0ADE}" presName="parentText" presStyleLbl="node1" presStyleIdx="5" presStyleCnt="6" custScaleY="66054" custLinFactY="3291" custLinFactNeighborY="100000">
        <dgm:presLayoutVars>
          <dgm:chMax val="0"/>
          <dgm:bulletEnabled val="1"/>
        </dgm:presLayoutVars>
      </dgm:prSet>
      <dgm:spPr/>
      <dgm:t>
        <a:bodyPr/>
        <a:lstStyle/>
        <a:p>
          <a:pPr rtl="1"/>
          <a:endParaRPr lang="fa-IR"/>
        </a:p>
      </dgm:t>
    </dgm:pt>
  </dgm:ptLst>
  <dgm:cxnLst>
    <dgm:cxn modelId="{2FD4CF1C-2A2E-496D-AB4F-A5BD27A69765}" type="presOf" srcId="{73A8E72B-7935-46DE-8F24-EF9A564B009D}" destId="{323C8473-AE61-4478-8BC9-3DC827E5452F}" srcOrd="0" destOrd="0" presId="urn:microsoft.com/office/officeart/2005/8/layout/vList2"/>
    <dgm:cxn modelId="{0A65D494-423C-498F-BD9B-CBB03862C509}" type="presOf" srcId="{C348FF2E-8458-49BF-A1E4-4C5944641C76}" destId="{D9166C07-E3F9-4C43-9B15-179A06EFA8CF}" srcOrd="0" destOrd="0" presId="urn:microsoft.com/office/officeart/2005/8/layout/vList2"/>
    <dgm:cxn modelId="{18CCB329-0D4C-45C7-9F83-632E225A0040}" type="presOf" srcId="{BFAEE634-0C95-476F-BA39-1B10F2450457}" destId="{3A798C49-5B21-4EE9-A336-E50D39D2EB6E}" srcOrd="0" destOrd="0" presId="urn:microsoft.com/office/officeart/2005/8/layout/vList2"/>
    <dgm:cxn modelId="{1874D826-A9F7-4033-8F9A-02FFF1389E09}" type="presOf" srcId="{C40270EB-429C-4F41-A083-0D2AEEE5FE43}" destId="{FFA87E59-CCEF-4D3D-B0E3-E753DA251D1D}" srcOrd="0" destOrd="0" presId="urn:microsoft.com/office/officeart/2005/8/layout/vList2"/>
    <dgm:cxn modelId="{3180607C-7408-483B-8D75-4BC3A0D000FA}" srcId="{BFAEE634-0C95-476F-BA39-1B10F2450457}" destId="{C40270EB-429C-4F41-A083-0D2AEEE5FE43}" srcOrd="1" destOrd="0" parTransId="{088A7280-6747-4673-AF48-D1824BCD197D}" sibTransId="{EB2D2EE5-0AB6-4F53-928B-DE7576C86303}"/>
    <dgm:cxn modelId="{EF60F5E2-513D-4912-8506-4486B3EB7853}" srcId="{BFAEE634-0C95-476F-BA39-1B10F2450457}" destId="{C348FF2E-8458-49BF-A1E4-4C5944641C76}" srcOrd="2" destOrd="0" parTransId="{13EFDA53-E104-4DA9-B187-C47674E8800E}" sibTransId="{55355AA5-3BC0-4303-9485-DE41E28E44AF}"/>
    <dgm:cxn modelId="{8C754A2C-2787-4354-9D3C-F5C5A2BF83CC}" srcId="{BFAEE634-0C95-476F-BA39-1B10F2450457}" destId="{721DA5D4-F43D-47E0-B4BF-20E0F8B3E0ED}" srcOrd="4" destOrd="0" parTransId="{3E4BB206-8D0A-444D-A371-493EA354414B}" sibTransId="{0C0BC54D-80BE-484B-ADEC-B3DC5ECC2700}"/>
    <dgm:cxn modelId="{7CF0160A-D9FF-4A0F-BBBD-B7BF87886B6B}" srcId="{BFAEE634-0C95-476F-BA39-1B10F2450457}" destId="{73A8E72B-7935-46DE-8F24-EF9A564B009D}" srcOrd="3" destOrd="0" parTransId="{5391F806-0FF5-4ED1-A90C-39A628B28D0D}" sibTransId="{9FA817F6-D2EE-4BC7-B494-BC263BB10C32}"/>
    <dgm:cxn modelId="{9F6D6A2A-667A-40B0-A9B5-91E0F3F8F2B0}" type="presOf" srcId="{3CB0879C-C11E-4647-8AA3-816D79D5D17E}" destId="{A3623137-04B1-46D6-8FA3-8C65A4431DA9}" srcOrd="0" destOrd="0" presId="urn:microsoft.com/office/officeart/2005/8/layout/vList2"/>
    <dgm:cxn modelId="{3EE0A88D-88FC-456D-B9E3-C9F2BC726CE9}" type="presOf" srcId="{77DC1008-91C9-42AC-AF83-F558ABDB0ADE}" destId="{06E3B8BA-5CB1-4A55-8C85-9A8A29FBAA97}" srcOrd="0" destOrd="0" presId="urn:microsoft.com/office/officeart/2005/8/layout/vList2"/>
    <dgm:cxn modelId="{A4FE40CD-177E-4469-8EBD-348E5F38BF6E}" type="presOf" srcId="{721DA5D4-F43D-47E0-B4BF-20E0F8B3E0ED}" destId="{5BD679FF-9083-4885-9DDE-86723469AA0C}" srcOrd="0" destOrd="0" presId="urn:microsoft.com/office/officeart/2005/8/layout/vList2"/>
    <dgm:cxn modelId="{A1E2A1BB-5E3A-471C-9778-144DAE7148E1}" srcId="{BFAEE634-0C95-476F-BA39-1B10F2450457}" destId="{77DC1008-91C9-42AC-AF83-F558ABDB0ADE}" srcOrd="5" destOrd="0" parTransId="{BC65B1FB-662A-4E18-8889-1720BE9DD8AC}" sibTransId="{2E40F2C8-059D-43D8-9BF1-42F2315C2536}"/>
    <dgm:cxn modelId="{C6777A68-2B80-40D4-B4D8-5E2D3CEDA166}" srcId="{BFAEE634-0C95-476F-BA39-1B10F2450457}" destId="{3CB0879C-C11E-4647-8AA3-816D79D5D17E}" srcOrd="0" destOrd="0" parTransId="{2EB9B369-66E4-4817-8651-2DBA5E58FDDB}" sibTransId="{79C8694F-4DC2-43D3-90C1-88DB4DBE217B}"/>
    <dgm:cxn modelId="{3FDCBBEB-6505-4250-AF2D-BC0B23EF7EA8}" type="presParOf" srcId="{3A798C49-5B21-4EE9-A336-E50D39D2EB6E}" destId="{A3623137-04B1-46D6-8FA3-8C65A4431DA9}" srcOrd="0" destOrd="0" presId="urn:microsoft.com/office/officeart/2005/8/layout/vList2"/>
    <dgm:cxn modelId="{32A1B47C-47AF-4042-B522-F9765FC0F8C2}" type="presParOf" srcId="{3A798C49-5B21-4EE9-A336-E50D39D2EB6E}" destId="{A3505DCC-8DC7-4103-8301-BEF2EB08CE53}" srcOrd="1" destOrd="0" presId="urn:microsoft.com/office/officeart/2005/8/layout/vList2"/>
    <dgm:cxn modelId="{B73050CD-1F6E-4A04-9DF1-A3C24783D9C5}" type="presParOf" srcId="{3A798C49-5B21-4EE9-A336-E50D39D2EB6E}" destId="{FFA87E59-CCEF-4D3D-B0E3-E753DA251D1D}" srcOrd="2" destOrd="0" presId="urn:microsoft.com/office/officeart/2005/8/layout/vList2"/>
    <dgm:cxn modelId="{7E393516-3ED0-475D-A6A4-95FFE1C9B1D3}" type="presParOf" srcId="{3A798C49-5B21-4EE9-A336-E50D39D2EB6E}" destId="{D81AAD9C-6B66-4CB3-BC8B-8A6B0D5D411A}" srcOrd="3" destOrd="0" presId="urn:microsoft.com/office/officeart/2005/8/layout/vList2"/>
    <dgm:cxn modelId="{C168751F-F129-452E-AA2F-73D743C85051}" type="presParOf" srcId="{3A798C49-5B21-4EE9-A336-E50D39D2EB6E}" destId="{D9166C07-E3F9-4C43-9B15-179A06EFA8CF}" srcOrd="4" destOrd="0" presId="urn:microsoft.com/office/officeart/2005/8/layout/vList2"/>
    <dgm:cxn modelId="{54332469-6C17-4F70-9338-4191E6579CA9}" type="presParOf" srcId="{3A798C49-5B21-4EE9-A336-E50D39D2EB6E}" destId="{3F4CAEC2-729C-4BCF-9628-A8B27BD86E61}" srcOrd="5" destOrd="0" presId="urn:microsoft.com/office/officeart/2005/8/layout/vList2"/>
    <dgm:cxn modelId="{3C497722-852D-4410-BBA1-FBB6F8398F17}" type="presParOf" srcId="{3A798C49-5B21-4EE9-A336-E50D39D2EB6E}" destId="{323C8473-AE61-4478-8BC9-3DC827E5452F}" srcOrd="6" destOrd="0" presId="urn:microsoft.com/office/officeart/2005/8/layout/vList2"/>
    <dgm:cxn modelId="{2A79F7F8-767D-437B-8995-42E536A02A4F}" type="presParOf" srcId="{3A798C49-5B21-4EE9-A336-E50D39D2EB6E}" destId="{F9A6B2A3-65EF-4E97-BC2C-896823BBFF17}" srcOrd="7" destOrd="0" presId="urn:microsoft.com/office/officeart/2005/8/layout/vList2"/>
    <dgm:cxn modelId="{70119487-610F-4F5C-B680-22B573BE5294}" type="presParOf" srcId="{3A798C49-5B21-4EE9-A336-E50D39D2EB6E}" destId="{5BD679FF-9083-4885-9DDE-86723469AA0C}" srcOrd="8" destOrd="0" presId="urn:microsoft.com/office/officeart/2005/8/layout/vList2"/>
    <dgm:cxn modelId="{021AA45D-F28B-4ACD-89FD-344F9CD729C6}" type="presParOf" srcId="{3A798C49-5B21-4EE9-A336-E50D39D2EB6E}" destId="{A36BF166-9C93-4CA9-AABF-C5E2180754DD}" srcOrd="9" destOrd="0" presId="urn:microsoft.com/office/officeart/2005/8/layout/vList2"/>
    <dgm:cxn modelId="{CACDCFF0-8881-4D20-A225-224AC8A1FF5A}" type="presParOf" srcId="{3A798C49-5B21-4EE9-A336-E50D39D2EB6E}" destId="{06E3B8BA-5CB1-4A55-8C85-9A8A29FBAA97}"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0FF8A61-DB42-4739-872C-5C04164AD171}" type="doc">
      <dgm:prSet loTypeId="urn:microsoft.com/office/officeart/2005/8/layout/hList1" loCatId="list" qsTypeId="urn:microsoft.com/office/officeart/2005/8/quickstyle/simple1" qsCatId="simple" csTypeId="urn:microsoft.com/office/officeart/2005/8/colors/accent1_2" csCatId="accent1" phldr="1"/>
      <dgm:spPr/>
      <dgm:t>
        <a:bodyPr/>
        <a:lstStyle/>
        <a:p>
          <a:pPr rtl="1"/>
          <a:endParaRPr lang="fa-IR"/>
        </a:p>
      </dgm:t>
    </dgm:pt>
    <dgm:pt modelId="{4207E1A9-34B5-402B-8E53-C70635D29FFE}">
      <dgm:prSet phldrT="[Text]"/>
      <dgm:spPr>
        <a:solidFill>
          <a:srgbClr val="0070C0"/>
        </a:solidFill>
      </dgm:spPr>
      <dgm:t>
        <a:bodyPr/>
        <a:lstStyle/>
        <a:p>
          <a:pPr rtl="1"/>
          <a:r>
            <a:rPr lang="fa-IR" dirty="0" smtClean="0"/>
            <a:t>مالک بن نبی</a:t>
          </a:r>
          <a:endParaRPr lang="fa-IR" dirty="0"/>
        </a:p>
      </dgm:t>
    </dgm:pt>
    <dgm:pt modelId="{7B3A67AA-3FC3-4E36-A3E3-870175E49C31}" type="parTrans" cxnId="{28098DE7-9240-41BA-BDC2-77985D7606EF}">
      <dgm:prSet/>
      <dgm:spPr/>
      <dgm:t>
        <a:bodyPr/>
        <a:lstStyle/>
        <a:p>
          <a:pPr rtl="1"/>
          <a:endParaRPr lang="fa-IR"/>
        </a:p>
      </dgm:t>
    </dgm:pt>
    <dgm:pt modelId="{F10ECB6A-BD04-4A90-B350-FA1FCD34A1DD}" type="sibTrans" cxnId="{28098DE7-9240-41BA-BDC2-77985D7606EF}">
      <dgm:prSet/>
      <dgm:spPr/>
      <dgm:t>
        <a:bodyPr/>
        <a:lstStyle/>
        <a:p>
          <a:pPr rtl="1"/>
          <a:endParaRPr lang="fa-IR"/>
        </a:p>
      </dgm:t>
    </dgm:pt>
    <dgm:pt modelId="{9D111FAD-245F-4B25-A79D-BF82A027EF11}">
      <dgm:prSet phldrT="[Text]"/>
      <dgm:spPr/>
      <dgm:t>
        <a:bodyPr/>
        <a:lstStyle/>
        <a:p>
          <a:pPr rtl="1"/>
          <a:r>
            <a:rPr lang="fa-IR" dirty="0" smtClean="0"/>
            <a:t>روح</a:t>
          </a:r>
          <a:endParaRPr lang="fa-IR" dirty="0"/>
        </a:p>
      </dgm:t>
    </dgm:pt>
    <dgm:pt modelId="{C0BA888F-283C-4DFD-BE86-712A4BD38D8A}" type="parTrans" cxnId="{7572E96F-FA3F-4A8A-B89C-B5B2C317AE94}">
      <dgm:prSet/>
      <dgm:spPr/>
      <dgm:t>
        <a:bodyPr/>
        <a:lstStyle/>
        <a:p>
          <a:pPr rtl="1"/>
          <a:endParaRPr lang="fa-IR"/>
        </a:p>
      </dgm:t>
    </dgm:pt>
    <dgm:pt modelId="{B5E1B9EF-A995-4B65-8630-36C421180929}" type="sibTrans" cxnId="{7572E96F-FA3F-4A8A-B89C-B5B2C317AE94}">
      <dgm:prSet/>
      <dgm:spPr/>
      <dgm:t>
        <a:bodyPr/>
        <a:lstStyle/>
        <a:p>
          <a:pPr rtl="1"/>
          <a:endParaRPr lang="fa-IR"/>
        </a:p>
      </dgm:t>
    </dgm:pt>
    <dgm:pt modelId="{4A87A84A-EFDE-4F8D-A2E5-66B81B70856F}">
      <dgm:prSet phldrT="[Text]"/>
      <dgm:spPr/>
      <dgm:t>
        <a:bodyPr/>
        <a:lstStyle/>
        <a:p>
          <a:pPr rtl="1"/>
          <a:r>
            <a:rPr lang="fa-IR" dirty="0" smtClean="0"/>
            <a:t>عقل</a:t>
          </a:r>
          <a:endParaRPr lang="fa-IR" dirty="0"/>
        </a:p>
      </dgm:t>
    </dgm:pt>
    <dgm:pt modelId="{5613A8E3-94C5-4E8B-9884-8283F616A4B9}" type="parTrans" cxnId="{F1877B83-0773-4C33-BA1F-94438A5E36AD}">
      <dgm:prSet/>
      <dgm:spPr/>
      <dgm:t>
        <a:bodyPr/>
        <a:lstStyle/>
        <a:p>
          <a:pPr rtl="1"/>
          <a:endParaRPr lang="fa-IR"/>
        </a:p>
      </dgm:t>
    </dgm:pt>
    <dgm:pt modelId="{9D9214A3-37BB-4526-BE44-40490909E188}" type="sibTrans" cxnId="{F1877B83-0773-4C33-BA1F-94438A5E36AD}">
      <dgm:prSet/>
      <dgm:spPr/>
      <dgm:t>
        <a:bodyPr/>
        <a:lstStyle/>
        <a:p>
          <a:pPr rtl="1"/>
          <a:endParaRPr lang="fa-IR"/>
        </a:p>
      </dgm:t>
    </dgm:pt>
    <dgm:pt modelId="{DB4E25DB-B0FF-41CB-A628-D40FCEFFA9E2}">
      <dgm:prSet phldrT="[Text]"/>
      <dgm:spPr>
        <a:solidFill>
          <a:srgbClr val="0070C0"/>
        </a:solidFill>
      </dgm:spPr>
      <dgm:t>
        <a:bodyPr/>
        <a:lstStyle/>
        <a:p>
          <a:pPr rtl="1"/>
          <a:r>
            <a:rPr lang="fa-IR" dirty="0" smtClean="0"/>
            <a:t>ابن خلدون</a:t>
          </a:r>
          <a:endParaRPr lang="fa-IR" dirty="0"/>
        </a:p>
      </dgm:t>
    </dgm:pt>
    <dgm:pt modelId="{FCB2B47E-D4D5-4D0A-B23E-3CB3310CD4C8}" type="parTrans" cxnId="{07D75BAF-7914-4661-A6A2-EA5EF743DB05}">
      <dgm:prSet/>
      <dgm:spPr/>
      <dgm:t>
        <a:bodyPr/>
        <a:lstStyle/>
        <a:p>
          <a:pPr rtl="1"/>
          <a:endParaRPr lang="fa-IR"/>
        </a:p>
      </dgm:t>
    </dgm:pt>
    <dgm:pt modelId="{AAED26A6-AF46-46C5-9612-A32053149210}" type="sibTrans" cxnId="{07D75BAF-7914-4661-A6A2-EA5EF743DB05}">
      <dgm:prSet/>
      <dgm:spPr/>
      <dgm:t>
        <a:bodyPr/>
        <a:lstStyle/>
        <a:p>
          <a:pPr rtl="1"/>
          <a:endParaRPr lang="fa-IR"/>
        </a:p>
      </dgm:t>
    </dgm:pt>
    <dgm:pt modelId="{B63F8A98-8DB6-4EB7-A4E9-CEC14903A1F0}">
      <dgm:prSet phldrT="[Text]"/>
      <dgm:spPr/>
      <dgm:t>
        <a:bodyPr/>
        <a:lstStyle/>
        <a:p>
          <a:pPr rtl="1"/>
          <a:r>
            <a:rPr lang="fa-IR" dirty="0" smtClean="0"/>
            <a:t>مرحله پیکار</a:t>
          </a:r>
          <a:r>
            <a:rPr lang="en-US" dirty="0" smtClean="0"/>
            <a:t> </a:t>
          </a:r>
          <a:r>
            <a:rPr lang="fa-IR" dirty="0" smtClean="0"/>
            <a:t>و مبارزه اولیه</a:t>
          </a:r>
          <a:endParaRPr lang="fa-IR" dirty="0"/>
        </a:p>
      </dgm:t>
    </dgm:pt>
    <dgm:pt modelId="{2B7B89AF-9862-47C2-BC43-8C787547DEB7}" type="parTrans" cxnId="{04113C92-76BC-468A-B631-92A8C78BDF1E}">
      <dgm:prSet/>
      <dgm:spPr/>
      <dgm:t>
        <a:bodyPr/>
        <a:lstStyle/>
        <a:p>
          <a:pPr rtl="1"/>
          <a:endParaRPr lang="fa-IR"/>
        </a:p>
      </dgm:t>
    </dgm:pt>
    <dgm:pt modelId="{6AE2C329-1499-427F-B4E7-BE7E229811BA}" type="sibTrans" cxnId="{04113C92-76BC-468A-B631-92A8C78BDF1E}">
      <dgm:prSet/>
      <dgm:spPr/>
      <dgm:t>
        <a:bodyPr/>
        <a:lstStyle/>
        <a:p>
          <a:pPr rtl="1"/>
          <a:endParaRPr lang="fa-IR"/>
        </a:p>
      </dgm:t>
    </dgm:pt>
    <dgm:pt modelId="{54E52DE7-6820-44BE-9569-55D4A77A8ECF}">
      <dgm:prSet phldrT="[Text]"/>
      <dgm:spPr/>
      <dgm:t>
        <a:bodyPr/>
        <a:lstStyle/>
        <a:p>
          <a:pPr rtl="1"/>
          <a:r>
            <a:rPr lang="fa-IR" dirty="0" smtClean="0"/>
            <a:t>مرحله پیدایش خودکامگی و استبداد</a:t>
          </a:r>
          <a:endParaRPr lang="fa-IR" dirty="0"/>
        </a:p>
      </dgm:t>
    </dgm:pt>
    <dgm:pt modelId="{6407CEE0-69A2-4F0B-9CB4-F1FF1E08B41C}" type="parTrans" cxnId="{51B240D2-53A5-4914-A956-0655AE562226}">
      <dgm:prSet/>
      <dgm:spPr/>
      <dgm:t>
        <a:bodyPr/>
        <a:lstStyle/>
        <a:p>
          <a:pPr rtl="1"/>
          <a:endParaRPr lang="fa-IR"/>
        </a:p>
      </dgm:t>
    </dgm:pt>
    <dgm:pt modelId="{58CA94C2-C45C-4DEE-827E-6ADD565DC70D}" type="sibTrans" cxnId="{51B240D2-53A5-4914-A956-0655AE562226}">
      <dgm:prSet/>
      <dgm:spPr/>
      <dgm:t>
        <a:bodyPr/>
        <a:lstStyle/>
        <a:p>
          <a:pPr rtl="1"/>
          <a:endParaRPr lang="fa-IR"/>
        </a:p>
      </dgm:t>
    </dgm:pt>
    <dgm:pt modelId="{74AC033B-9409-48D2-B75D-E54F23B47378}">
      <dgm:prSet phldrT="[Text]"/>
      <dgm:spPr>
        <a:solidFill>
          <a:srgbClr val="0070C0"/>
        </a:solidFill>
      </dgm:spPr>
      <dgm:t>
        <a:bodyPr/>
        <a:lstStyle/>
        <a:p>
          <a:pPr rtl="1"/>
          <a:r>
            <a:rPr lang="fa-IR" dirty="0" smtClean="0"/>
            <a:t>ویل دورانت</a:t>
          </a:r>
          <a:endParaRPr lang="fa-IR" dirty="0"/>
        </a:p>
      </dgm:t>
    </dgm:pt>
    <dgm:pt modelId="{989F7CCE-B718-40CA-9271-EA045B2A0F81}" type="parTrans" cxnId="{E3D199A9-2434-4F3A-9355-2EA00F052070}">
      <dgm:prSet/>
      <dgm:spPr/>
      <dgm:t>
        <a:bodyPr/>
        <a:lstStyle/>
        <a:p>
          <a:pPr rtl="1"/>
          <a:endParaRPr lang="fa-IR"/>
        </a:p>
      </dgm:t>
    </dgm:pt>
    <dgm:pt modelId="{086822C1-D4F6-4A11-91BF-65FBD36FCFAB}" type="sibTrans" cxnId="{E3D199A9-2434-4F3A-9355-2EA00F052070}">
      <dgm:prSet/>
      <dgm:spPr/>
      <dgm:t>
        <a:bodyPr/>
        <a:lstStyle/>
        <a:p>
          <a:pPr rtl="1"/>
          <a:endParaRPr lang="fa-IR"/>
        </a:p>
      </dgm:t>
    </dgm:pt>
    <dgm:pt modelId="{6D728649-8B3F-46D9-B9EE-12D68EAA22BB}">
      <dgm:prSet phldrT="[Text]"/>
      <dgm:spPr/>
      <dgm:t>
        <a:bodyPr/>
        <a:lstStyle/>
        <a:p>
          <a:pPr rtl="1"/>
          <a:r>
            <a:rPr lang="fa-IR" dirty="0" smtClean="0"/>
            <a:t>لذا جنگ بین ارزش و دانش آغاز شده و دوره ی انحطاط آغاز می گردد.</a:t>
          </a:r>
          <a:endParaRPr lang="fa-IR" dirty="0"/>
        </a:p>
      </dgm:t>
    </dgm:pt>
    <dgm:pt modelId="{1DF7651D-2516-4279-A86F-CF43971425E6}" type="parTrans" cxnId="{5E71947A-6997-42B1-9FA4-C69220A211EE}">
      <dgm:prSet/>
      <dgm:spPr/>
      <dgm:t>
        <a:bodyPr/>
        <a:lstStyle/>
        <a:p>
          <a:pPr rtl="1"/>
          <a:endParaRPr lang="fa-IR"/>
        </a:p>
      </dgm:t>
    </dgm:pt>
    <dgm:pt modelId="{D36665DC-6181-4D47-8F9B-771AAAB1B078}" type="sibTrans" cxnId="{5E71947A-6997-42B1-9FA4-C69220A211EE}">
      <dgm:prSet/>
      <dgm:spPr/>
      <dgm:t>
        <a:bodyPr/>
        <a:lstStyle/>
        <a:p>
          <a:pPr rtl="1"/>
          <a:endParaRPr lang="fa-IR"/>
        </a:p>
      </dgm:t>
    </dgm:pt>
    <dgm:pt modelId="{3C4888DF-81D4-44DB-86EA-B2BF8034690A}">
      <dgm:prSet phldrT="[Text]"/>
      <dgm:spPr/>
      <dgm:t>
        <a:bodyPr/>
        <a:lstStyle/>
        <a:p>
          <a:pPr rtl="1"/>
          <a:r>
            <a:rPr lang="fa-IR" dirty="0" smtClean="0"/>
            <a:t>مرحله تجمل و فسادکه مرحله ی پایانی و انحطاط است.</a:t>
          </a:r>
          <a:endParaRPr lang="fa-IR" dirty="0"/>
        </a:p>
      </dgm:t>
    </dgm:pt>
    <dgm:pt modelId="{0AECDB9A-F048-405E-A72B-F8F1C73D0D52}" type="parTrans" cxnId="{2864D24A-794B-48F7-9A7F-259E1A800D33}">
      <dgm:prSet/>
      <dgm:spPr/>
      <dgm:t>
        <a:bodyPr/>
        <a:lstStyle/>
        <a:p>
          <a:pPr rtl="1"/>
          <a:endParaRPr lang="fa-IR"/>
        </a:p>
      </dgm:t>
    </dgm:pt>
    <dgm:pt modelId="{2F2074BD-0C61-4D2A-A671-3B86204EC834}" type="sibTrans" cxnId="{2864D24A-794B-48F7-9A7F-259E1A800D33}">
      <dgm:prSet/>
      <dgm:spPr/>
      <dgm:t>
        <a:bodyPr/>
        <a:lstStyle/>
        <a:p>
          <a:pPr rtl="1"/>
          <a:endParaRPr lang="fa-IR"/>
        </a:p>
      </dgm:t>
    </dgm:pt>
    <dgm:pt modelId="{DF9EFB36-5A41-404C-B2F6-4C266437A5D4}">
      <dgm:prSet phldrT="[Text]"/>
      <dgm:spPr/>
      <dgm:t>
        <a:bodyPr/>
        <a:lstStyle/>
        <a:p>
          <a:pPr rtl="1"/>
          <a:r>
            <a:rPr lang="fa-IR" dirty="0" smtClean="0"/>
            <a:t>غریزه.از قرن 8  این مرحله آغاز میشود و تمدن اسلامی از مرحله ی رشد خود فاصله میگیرد.</a:t>
          </a:r>
          <a:endParaRPr lang="fa-IR" dirty="0"/>
        </a:p>
      </dgm:t>
    </dgm:pt>
    <dgm:pt modelId="{582D969C-84C6-4123-9BC7-4C21F12348C3}" type="parTrans" cxnId="{53234DC1-332E-4D1F-AE1E-732AF000E4C2}">
      <dgm:prSet/>
      <dgm:spPr/>
      <dgm:t>
        <a:bodyPr/>
        <a:lstStyle/>
        <a:p>
          <a:pPr rtl="1"/>
          <a:endParaRPr lang="fa-IR"/>
        </a:p>
      </dgm:t>
    </dgm:pt>
    <dgm:pt modelId="{26E6B971-6978-4D9D-985E-0AD1492DC8F1}" type="sibTrans" cxnId="{53234DC1-332E-4D1F-AE1E-732AF000E4C2}">
      <dgm:prSet/>
      <dgm:spPr/>
      <dgm:t>
        <a:bodyPr/>
        <a:lstStyle/>
        <a:p>
          <a:pPr rtl="1"/>
          <a:endParaRPr lang="fa-IR"/>
        </a:p>
      </dgm:t>
    </dgm:pt>
    <dgm:pt modelId="{FA88A69F-BF7C-40BB-8016-CED6EF21AFA8}">
      <dgm:prSet phldrT="[Text]"/>
      <dgm:spPr/>
      <dgm:t>
        <a:bodyPr/>
        <a:lstStyle/>
        <a:p>
          <a:pPr rtl="1"/>
          <a:r>
            <a:rPr lang="fa-IR" dirty="0" smtClean="0"/>
            <a:t>مراحل سه گانه تمدن اسلامی:</a:t>
          </a:r>
          <a:endParaRPr lang="fa-IR" dirty="0"/>
        </a:p>
      </dgm:t>
    </dgm:pt>
    <dgm:pt modelId="{625F60E8-68B6-4070-99F2-904AFED86A2D}" type="parTrans" cxnId="{DCC9E9FF-FCCC-4CA7-A33E-4947C61ECF0B}">
      <dgm:prSet/>
      <dgm:spPr/>
      <dgm:t>
        <a:bodyPr/>
        <a:lstStyle/>
        <a:p>
          <a:pPr rtl="1"/>
          <a:endParaRPr lang="fa-IR"/>
        </a:p>
      </dgm:t>
    </dgm:pt>
    <dgm:pt modelId="{CB7AD5F1-3BCC-44E9-B5B0-2645D96002C6}" type="sibTrans" cxnId="{DCC9E9FF-FCCC-4CA7-A33E-4947C61ECF0B}">
      <dgm:prSet/>
      <dgm:spPr/>
      <dgm:t>
        <a:bodyPr/>
        <a:lstStyle/>
        <a:p>
          <a:pPr rtl="1"/>
          <a:endParaRPr lang="fa-IR"/>
        </a:p>
      </dgm:t>
    </dgm:pt>
    <dgm:pt modelId="{2733C211-DBB0-4BEC-9BCC-35EDE5244066}">
      <dgm:prSet phldrT="[Text]"/>
      <dgm:spPr/>
      <dgm:t>
        <a:bodyPr/>
        <a:lstStyle/>
        <a:p>
          <a:pPr rtl="1"/>
          <a:r>
            <a:rPr lang="fa-IR" dirty="0" smtClean="0"/>
            <a:t>مراحل سه گانه حیات هر تمدن:</a:t>
          </a:r>
          <a:endParaRPr lang="fa-IR" dirty="0"/>
        </a:p>
      </dgm:t>
    </dgm:pt>
    <dgm:pt modelId="{BC332984-CFF9-488C-9898-92C816BE926D}" type="parTrans" cxnId="{7D5B4631-1419-4DE9-BA7B-54F7E9D242F5}">
      <dgm:prSet/>
      <dgm:spPr/>
      <dgm:t>
        <a:bodyPr/>
        <a:lstStyle/>
        <a:p>
          <a:pPr rtl="1"/>
          <a:endParaRPr lang="fa-IR"/>
        </a:p>
      </dgm:t>
    </dgm:pt>
    <dgm:pt modelId="{C8656142-0F98-42F8-875D-7A4A796E7D6C}" type="sibTrans" cxnId="{7D5B4631-1419-4DE9-BA7B-54F7E9D242F5}">
      <dgm:prSet/>
      <dgm:spPr/>
      <dgm:t>
        <a:bodyPr/>
        <a:lstStyle/>
        <a:p>
          <a:pPr rtl="1"/>
          <a:endParaRPr lang="fa-IR"/>
        </a:p>
      </dgm:t>
    </dgm:pt>
    <dgm:pt modelId="{77A719A8-5EDC-45CA-9F8A-9F39DCCEFFC9}">
      <dgm:prSet phldrT="[Text]"/>
      <dgm:spPr/>
      <dgm:t>
        <a:bodyPr/>
        <a:lstStyle/>
        <a:p>
          <a:pPr rtl="1"/>
          <a:r>
            <a:rPr lang="fa-IR" dirty="0" smtClean="0"/>
            <a:t>هر تمدنی بعد از پیشرفت، به جای ستایش مبادی معنوی، به ستایش علم می پردازد.</a:t>
          </a:r>
          <a:endParaRPr lang="fa-IR" dirty="0"/>
        </a:p>
      </dgm:t>
    </dgm:pt>
    <dgm:pt modelId="{9E7BFBCB-A2B2-4D3A-95A7-AEB0065EAE29}" type="parTrans" cxnId="{BEE9DEB2-6E06-482E-9929-A28636228FEC}">
      <dgm:prSet/>
      <dgm:spPr/>
      <dgm:t>
        <a:bodyPr/>
        <a:lstStyle/>
        <a:p>
          <a:pPr rtl="1"/>
          <a:endParaRPr lang="fa-IR"/>
        </a:p>
      </dgm:t>
    </dgm:pt>
    <dgm:pt modelId="{31B4A23F-654A-470A-BD86-DAEA63772000}" type="sibTrans" cxnId="{BEE9DEB2-6E06-482E-9929-A28636228FEC}">
      <dgm:prSet/>
      <dgm:spPr/>
      <dgm:t>
        <a:bodyPr/>
        <a:lstStyle/>
        <a:p>
          <a:pPr rtl="1"/>
          <a:endParaRPr lang="fa-IR"/>
        </a:p>
      </dgm:t>
    </dgm:pt>
    <dgm:pt modelId="{121FF7B0-A423-4459-802A-E307855AC3C9}" type="pres">
      <dgm:prSet presAssocID="{70FF8A61-DB42-4739-872C-5C04164AD171}" presName="Name0" presStyleCnt="0">
        <dgm:presLayoutVars>
          <dgm:dir/>
          <dgm:animLvl val="lvl"/>
          <dgm:resizeHandles val="exact"/>
        </dgm:presLayoutVars>
      </dgm:prSet>
      <dgm:spPr/>
      <dgm:t>
        <a:bodyPr/>
        <a:lstStyle/>
        <a:p>
          <a:pPr rtl="1"/>
          <a:endParaRPr lang="fa-IR"/>
        </a:p>
      </dgm:t>
    </dgm:pt>
    <dgm:pt modelId="{0C678943-CDF0-45B2-A71C-04FB98CA8EB9}" type="pres">
      <dgm:prSet presAssocID="{4207E1A9-34B5-402B-8E53-C70635D29FFE}" presName="composite" presStyleCnt="0"/>
      <dgm:spPr/>
    </dgm:pt>
    <dgm:pt modelId="{82CE2E29-4C6D-4625-8B2A-79C32E0A7D87}" type="pres">
      <dgm:prSet presAssocID="{4207E1A9-34B5-402B-8E53-C70635D29FFE}" presName="parTx" presStyleLbl="alignNode1" presStyleIdx="0" presStyleCnt="3">
        <dgm:presLayoutVars>
          <dgm:chMax val="0"/>
          <dgm:chPref val="0"/>
          <dgm:bulletEnabled val="1"/>
        </dgm:presLayoutVars>
      </dgm:prSet>
      <dgm:spPr/>
      <dgm:t>
        <a:bodyPr/>
        <a:lstStyle/>
        <a:p>
          <a:pPr rtl="1"/>
          <a:endParaRPr lang="fa-IR"/>
        </a:p>
      </dgm:t>
    </dgm:pt>
    <dgm:pt modelId="{2AEC6386-C0C4-4082-9EEB-F4B44C634A11}" type="pres">
      <dgm:prSet presAssocID="{4207E1A9-34B5-402B-8E53-C70635D29FFE}" presName="desTx" presStyleLbl="alignAccFollowNode1" presStyleIdx="0" presStyleCnt="3">
        <dgm:presLayoutVars>
          <dgm:bulletEnabled val="1"/>
        </dgm:presLayoutVars>
      </dgm:prSet>
      <dgm:spPr/>
      <dgm:t>
        <a:bodyPr/>
        <a:lstStyle/>
        <a:p>
          <a:pPr rtl="1"/>
          <a:endParaRPr lang="fa-IR"/>
        </a:p>
      </dgm:t>
    </dgm:pt>
    <dgm:pt modelId="{F4AA4289-1E03-432A-8541-3C3A69A08ED1}" type="pres">
      <dgm:prSet presAssocID="{F10ECB6A-BD04-4A90-B350-FA1FCD34A1DD}" presName="space" presStyleCnt="0"/>
      <dgm:spPr/>
    </dgm:pt>
    <dgm:pt modelId="{E483AE6C-D745-48C5-B2CA-6D6ED9760A02}" type="pres">
      <dgm:prSet presAssocID="{DB4E25DB-B0FF-41CB-A628-D40FCEFFA9E2}" presName="composite" presStyleCnt="0"/>
      <dgm:spPr/>
    </dgm:pt>
    <dgm:pt modelId="{405A1E45-1D0E-4DCB-903D-B9F0387F1267}" type="pres">
      <dgm:prSet presAssocID="{DB4E25DB-B0FF-41CB-A628-D40FCEFFA9E2}" presName="parTx" presStyleLbl="alignNode1" presStyleIdx="1" presStyleCnt="3">
        <dgm:presLayoutVars>
          <dgm:chMax val="0"/>
          <dgm:chPref val="0"/>
          <dgm:bulletEnabled val="1"/>
        </dgm:presLayoutVars>
      </dgm:prSet>
      <dgm:spPr/>
      <dgm:t>
        <a:bodyPr/>
        <a:lstStyle/>
        <a:p>
          <a:pPr rtl="1"/>
          <a:endParaRPr lang="fa-IR"/>
        </a:p>
      </dgm:t>
    </dgm:pt>
    <dgm:pt modelId="{FE376772-75EB-472F-B51A-3B0ABB400EEE}" type="pres">
      <dgm:prSet presAssocID="{DB4E25DB-B0FF-41CB-A628-D40FCEFFA9E2}" presName="desTx" presStyleLbl="alignAccFollowNode1" presStyleIdx="1" presStyleCnt="3" custScaleX="98800">
        <dgm:presLayoutVars>
          <dgm:bulletEnabled val="1"/>
        </dgm:presLayoutVars>
      </dgm:prSet>
      <dgm:spPr/>
      <dgm:t>
        <a:bodyPr/>
        <a:lstStyle/>
        <a:p>
          <a:pPr rtl="1"/>
          <a:endParaRPr lang="fa-IR"/>
        </a:p>
      </dgm:t>
    </dgm:pt>
    <dgm:pt modelId="{4E3D6E7C-7327-4B75-8604-052C49CC78B0}" type="pres">
      <dgm:prSet presAssocID="{AAED26A6-AF46-46C5-9612-A32053149210}" presName="space" presStyleCnt="0"/>
      <dgm:spPr/>
    </dgm:pt>
    <dgm:pt modelId="{6B3E2FBE-7609-474C-8545-88C43211D457}" type="pres">
      <dgm:prSet presAssocID="{74AC033B-9409-48D2-B75D-E54F23B47378}" presName="composite" presStyleCnt="0"/>
      <dgm:spPr/>
    </dgm:pt>
    <dgm:pt modelId="{1990AEE8-A494-4237-8D81-C156108E68F2}" type="pres">
      <dgm:prSet presAssocID="{74AC033B-9409-48D2-B75D-E54F23B47378}" presName="parTx" presStyleLbl="alignNode1" presStyleIdx="2" presStyleCnt="3">
        <dgm:presLayoutVars>
          <dgm:chMax val="0"/>
          <dgm:chPref val="0"/>
          <dgm:bulletEnabled val="1"/>
        </dgm:presLayoutVars>
      </dgm:prSet>
      <dgm:spPr/>
      <dgm:t>
        <a:bodyPr/>
        <a:lstStyle/>
        <a:p>
          <a:pPr rtl="1"/>
          <a:endParaRPr lang="fa-IR"/>
        </a:p>
      </dgm:t>
    </dgm:pt>
    <dgm:pt modelId="{7A802CF6-2A26-4338-B116-CE86F6CEA306}" type="pres">
      <dgm:prSet presAssocID="{74AC033B-9409-48D2-B75D-E54F23B47378}" presName="desTx" presStyleLbl="alignAccFollowNode1" presStyleIdx="2" presStyleCnt="3">
        <dgm:presLayoutVars>
          <dgm:bulletEnabled val="1"/>
        </dgm:presLayoutVars>
      </dgm:prSet>
      <dgm:spPr/>
      <dgm:t>
        <a:bodyPr/>
        <a:lstStyle/>
        <a:p>
          <a:pPr rtl="1"/>
          <a:endParaRPr lang="fa-IR"/>
        </a:p>
      </dgm:t>
    </dgm:pt>
  </dgm:ptLst>
  <dgm:cxnLst>
    <dgm:cxn modelId="{9E721BD9-69F2-4FB4-A726-EE748A99820B}" type="presOf" srcId="{4A87A84A-EFDE-4F8D-A2E5-66B81B70856F}" destId="{2AEC6386-C0C4-4082-9EEB-F4B44C634A11}" srcOrd="0" destOrd="2" presId="urn:microsoft.com/office/officeart/2005/8/layout/hList1"/>
    <dgm:cxn modelId="{E3D199A9-2434-4F3A-9355-2EA00F052070}" srcId="{70FF8A61-DB42-4739-872C-5C04164AD171}" destId="{74AC033B-9409-48D2-B75D-E54F23B47378}" srcOrd="2" destOrd="0" parTransId="{989F7CCE-B718-40CA-9271-EA045B2A0F81}" sibTransId="{086822C1-D4F6-4A11-91BF-65FBD36FCFAB}"/>
    <dgm:cxn modelId="{6A5A39AE-BD10-40CD-891D-9E18388F9447}" type="presOf" srcId="{2733C211-DBB0-4BEC-9BCC-35EDE5244066}" destId="{FE376772-75EB-472F-B51A-3B0ABB400EEE}" srcOrd="0" destOrd="0" presId="urn:microsoft.com/office/officeart/2005/8/layout/hList1"/>
    <dgm:cxn modelId="{F1877B83-0773-4C33-BA1F-94438A5E36AD}" srcId="{4207E1A9-34B5-402B-8E53-C70635D29FFE}" destId="{4A87A84A-EFDE-4F8D-A2E5-66B81B70856F}" srcOrd="2" destOrd="0" parTransId="{5613A8E3-94C5-4E8B-9884-8283F616A4B9}" sibTransId="{9D9214A3-37BB-4526-BE44-40490909E188}"/>
    <dgm:cxn modelId="{7D5B4631-1419-4DE9-BA7B-54F7E9D242F5}" srcId="{DB4E25DB-B0FF-41CB-A628-D40FCEFFA9E2}" destId="{2733C211-DBB0-4BEC-9BCC-35EDE5244066}" srcOrd="0" destOrd="0" parTransId="{BC332984-CFF9-488C-9898-92C816BE926D}" sibTransId="{C8656142-0F98-42F8-875D-7A4A796E7D6C}"/>
    <dgm:cxn modelId="{DB5FFE4E-C87B-4402-8B0B-C3741E77A0CF}" type="presOf" srcId="{DF9EFB36-5A41-404C-B2F6-4C266437A5D4}" destId="{2AEC6386-C0C4-4082-9EEB-F4B44C634A11}" srcOrd="0" destOrd="3" presId="urn:microsoft.com/office/officeart/2005/8/layout/hList1"/>
    <dgm:cxn modelId="{BEE9DEB2-6E06-482E-9929-A28636228FEC}" srcId="{74AC033B-9409-48D2-B75D-E54F23B47378}" destId="{77A719A8-5EDC-45CA-9F8A-9F39DCCEFFC9}" srcOrd="0" destOrd="0" parTransId="{9E7BFBCB-A2B2-4D3A-95A7-AEB0065EAE29}" sibTransId="{31B4A23F-654A-470A-BD86-DAEA63772000}"/>
    <dgm:cxn modelId="{8CD63929-AE2C-4A5A-9F80-00A47DC0C30E}" type="presOf" srcId="{4207E1A9-34B5-402B-8E53-C70635D29FFE}" destId="{82CE2E29-4C6D-4625-8B2A-79C32E0A7D87}" srcOrd="0" destOrd="0" presId="urn:microsoft.com/office/officeart/2005/8/layout/hList1"/>
    <dgm:cxn modelId="{28098DE7-9240-41BA-BDC2-77985D7606EF}" srcId="{70FF8A61-DB42-4739-872C-5C04164AD171}" destId="{4207E1A9-34B5-402B-8E53-C70635D29FFE}" srcOrd="0" destOrd="0" parTransId="{7B3A67AA-3FC3-4E36-A3E3-870175E49C31}" sibTransId="{F10ECB6A-BD04-4A90-B350-FA1FCD34A1DD}"/>
    <dgm:cxn modelId="{5025345B-484A-4EED-A56E-84A66D4663C1}" type="presOf" srcId="{9D111FAD-245F-4B25-A79D-BF82A027EF11}" destId="{2AEC6386-C0C4-4082-9EEB-F4B44C634A11}" srcOrd="0" destOrd="1" presId="urn:microsoft.com/office/officeart/2005/8/layout/hList1"/>
    <dgm:cxn modelId="{44FC7DE7-E18A-4AB9-9721-533A01E9A3B2}" type="presOf" srcId="{3C4888DF-81D4-44DB-86EA-B2BF8034690A}" destId="{FE376772-75EB-472F-B51A-3B0ABB400EEE}" srcOrd="0" destOrd="3" presId="urn:microsoft.com/office/officeart/2005/8/layout/hList1"/>
    <dgm:cxn modelId="{51B240D2-53A5-4914-A956-0655AE562226}" srcId="{DB4E25DB-B0FF-41CB-A628-D40FCEFFA9E2}" destId="{54E52DE7-6820-44BE-9569-55D4A77A8ECF}" srcOrd="2" destOrd="0" parTransId="{6407CEE0-69A2-4F0B-9CB4-F1FF1E08B41C}" sibTransId="{58CA94C2-C45C-4DEE-827E-6ADD565DC70D}"/>
    <dgm:cxn modelId="{AD53F561-1528-49E2-8A5F-A0D63741DF79}" type="presOf" srcId="{54E52DE7-6820-44BE-9569-55D4A77A8ECF}" destId="{FE376772-75EB-472F-B51A-3B0ABB400EEE}" srcOrd="0" destOrd="2" presId="urn:microsoft.com/office/officeart/2005/8/layout/hList1"/>
    <dgm:cxn modelId="{04113C92-76BC-468A-B631-92A8C78BDF1E}" srcId="{DB4E25DB-B0FF-41CB-A628-D40FCEFFA9E2}" destId="{B63F8A98-8DB6-4EB7-A4E9-CEC14903A1F0}" srcOrd="1" destOrd="0" parTransId="{2B7B89AF-9862-47C2-BC43-8C787547DEB7}" sibTransId="{6AE2C329-1499-427F-B4E7-BE7E229811BA}"/>
    <dgm:cxn modelId="{FAD590D3-F7C3-41D3-BC81-090C0D46E760}" type="presOf" srcId="{B63F8A98-8DB6-4EB7-A4E9-CEC14903A1F0}" destId="{FE376772-75EB-472F-B51A-3B0ABB400EEE}" srcOrd="0" destOrd="1" presId="urn:microsoft.com/office/officeart/2005/8/layout/hList1"/>
    <dgm:cxn modelId="{E557E5F4-7D3B-4363-8AC3-9EAE5AFFD1FC}" type="presOf" srcId="{DB4E25DB-B0FF-41CB-A628-D40FCEFFA9E2}" destId="{405A1E45-1D0E-4DCB-903D-B9F0387F1267}" srcOrd="0" destOrd="0" presId="urn:microsoft.com/office/officeart/2005/8/layout/hList1"/>
    <dgm:cxn modelId="{A9EDAA23-BCB6-4BD2-8F64-EEF705929327}" type="presOf" srcId="{6D728649-8B3F-46D9-B9EE-12D68EAA22BB}" destId="{7A802CF6-2A26-4338-B116-CE86F6CEA306}" srcOrd="0" destOrd="1" presId="urn:microsoft.com/office/officeart/2005/8/layout/hList1"/>
    <dgm:cxn modelId="{07D75BAF-7914-4661-A6A2-EA5EF743DB05}" srcId="{70FF8A61-DB42-4739-872C-5C04164AD171}" destId="{DB4E25DB-B0FF-41CB-A628-D40FCEFFA9E2}" srcOrd="1" destOrd="0" parTransId="{FCB2B47E-D4D5-4D0A-B23E-3CB3310CD4C8}" sibTransId="{AAED26A6-AF46-46C5-9612-A32053149210}"/>
    <dgm:cxn modelId="{7572E96F-FA3F-4A8A-B89C-B5B2C317AE94}" srcId="{4207E1A9-34B5-402B-8E53-C70635D29FFE}" destId="{9D111FAD-245F-4B25-A79D-BF82A027EF11}" srcOrd="1" destOrd="0" parTransId="{C0BA888F-283C-4DFD-BE86-712A4BD38D8A}" sibTransId="{B5E1B9EF-A995-4B65-8630-36C421180929}"/>
    <dgm:cxn modelId="{36DC9533-4DA7-412C-ADA1-8A6FB3FE47F8}" type="presOf" srcId="{70FF8A61-DB42-4739-872C-5C04164AD171}" destId="{121FF7B0-A423-4459-802A-E307855AC3C9}" srcOrd="0" destOrd="0" presId="urn:microsoft.com/office/officeart/2005/8/layout/hList1"/>
    <dgm:cxn modelId="{53234DC1-332E-4D1F-AE1E-732AF000E4C2}" srcId="{4207E1A9-34B5-402B-8E53-C70635D29FFE}" destId="{DF9EFB36-5A41-404C-B2F6-4C266437A5D4}" srcOrd="3" destOrd="0" parTransId="{582D969C-84C6-4123-9BC7-4C21F12348C3}" sibTransId="{26E6B971-6978-4D9D-985E-0AD1492DC8F1}"/>
    <dgm:cxn modelId="{91BF6DAE-DC78-4C63-B689-519633C6A641}" type="presOf" srcId="{77A719A8-5EDC-45CA-9F8A-9F39DCCEFFC9}" destId="{7A802CF6-2A26-4338-B116-CE86F6CEA306}" srcOrd="0" destOrd="0" presId="urn:microsoft.com/office/officeart/2005/8/layout/hList1"/>
    <dgm:cxn modelId="{2864D24A-794B-48F7-9A7F-259E1A800D33}" srcId="{DB4E25DB-B0FF-41CB-A628-D40FCEFFA9E2}" destId="{3C4888DF-81D4-44DB-86EA-B2BF8034690A}" srcOrd="3" destOrd="0" parTransId="{0AECDB9A-F048-405E-A72B-F8F1C73D0D52}" sibTransId="{2F2074BD-0C61-4D2A-A671-3B86204EC834}"/>
    <dgm:cxn modelId="{DCA8E373-4229-4F4C-BD8D-1F1D60EBAE54}" type="presOf" srcId="{74AC033B-9409-48D2-B75D-E54F23B47378}" destId="{1990AEE8-A494-4237-8D81-C156108E68F2}" srcOrd="0" destOrd="0" presId="urn:microsoft.com/office/officeart/2005/8/layout/hList1"/>
    <dgm:cxn modelId="{C69D394A-EB0A-4EC6-9B9B-C0551BBEBC99}" type="presOf" srcId="{FA88A69F-BF7C-40BB-8016-CED6EF21AFA8}" destId="{2AEC6386-C0C4-4082-9EEB-F4B44C634A11}" srcOrd="0" destOrd="0" presId="urn:microsoft.com/office/officeart/2005/8/layout/hList1"/>
    <dgm:cxn modelId="{DCC9E9FF-FCCC-4CA7-A33E-4947C61ECF0B}" srcId="{4207E1A9-34B5-402B-8E53-C70635D29FFE}" destId="{FA88A69F-BF7C-40BB-8016-CED6EF21AFA8}" srcOrd="0" destOrd="0" parTransId="{625F60E8-68B6-4070-99F2-904AFED86A2D}" sibTransId="{CB7AD5F1-3BCC-44E9-B5B0-2645D96002C6}"/>
    <dgm:cxn modelId="{5E71947A-6997-42B1-9FA4-C69220A211EE}" srcId="{74AC033B-9409-48D2-B75D-E54F23B47378}" destId="{6D728649-8B3F-46D9-B9EE-12D68EAA22BB}" srcOrd="1" destOrd="0" parTransId="{1DF7651D-2516-4279-A86F-CF43971425E6}" sibTransId="{D36665DC-6181-4D47-8F9B-771AAAB1B078}"/>
    <dgm:cxn modelId="{FFF852CE-6CC8-47AD-8C71-9F83659E5670}" type="presParOf" srcId="{121FF7B0-A423-4459-802A-E307855AC3C9}" destId="{0C678943-CDF0-45B2-A71C-04FB98CA8EB9}" srcOrd="0" destOrd="0" presId="urn:microsoft.com/office/officeart/2005/8/layout/hList1"/>
    <dgm:cxn modelId="{A5E60E0E-C8DF-49BB-B94A-C1B19C1602B0}" type="presParOf" srcId="{0C678943-CDF0-45B2-A71C-04FB98CA8EB9}" destId="{82CE2E29-4C6D-4625-8B2A-79C32E0A7D87}" srcOrd="0" destOrd="0" presId="urn:microsoft.com/office/officeart/2005/8/layout/hList1"/>
    <dgm:cxn modelId="{3D4B1512-8168-4557-B810-6D9A41AA8CB0}" type="presParOf" srcId="{0C678943-CDF0-45B2-A71C-04FB98CA8EB9}" destId="{2AEC6386-C0C4-4082-9EEB-F4B44C634A11}" srcOrd="1" destOrd="0" presId="urn:microsoft.com/office/officeart/2005/8/layout/hList1"/>
    <dgm:cxn modelId="{95A744A8-69BC-447E-B313-73CE30516241}" type="presParOf" srcId="{121FF7B0-A423-4459-802A-E307855AC3C9}" destId="{F4AA4289-1E03-432A-8541-3C3A69A08ED1}" srcOrd="1" destOrd="0" presId="urn:microsoft.com/office/officeart/2005/8/layout/hList1"/>
    <dgm:cxn modelId="{D8CC6CD9-D1CF-4D7B-95F8-CBCDDE4C257E}" type="presParOf" srcId="{121FF7B0-A423-4459-802A-E307855AC3C9}" destId="{E483AE6C-D745-48C5-B2CA-6D6ED9760A02}" srcOrd="2" destOrd="0" presId="urn:microsoft.com/office/officeart/2005/8/layout/hList1"/>
    <dgm:cxn modelId="{CC27BFC0-639B-4670-9C79-513E39FDEB36}" type="presParOf" srcId="{E483AE6C-D745-48C5-B2CA-6D6ED9760A02}" destId="{405A1E45-1D0E-4DCB-903D-B9F0387F1267}" srcOrd="0" destOrd="0" presId="urn:microsoft.com/office/officeart/2005/8/layout/hList1"/>
    <dgm:cxn modelId="{CA27791C-6105-45BF-9CB8-42CBD79D24FE}" type="presParOf" srcId="{E483AE6C-D745-48C5-B2CA-6D6ED9760A02}" destId="{FE376772-75EB-472F-B51A-3B0ABB400EEE}" srcOrd="1" destOrd="0" presId="urn:microsoft.com/office/officeart/2005/8/layout/hList1"/>
    <dgm:cxn modelId="{1D5FA01A-8BE0-45A5-BEF5-B6428E0FFC03}" type="presParOf" srcId="{121FF7B0-A423-4459-802A-E307855AC3C9}" destId="{4E3D6E7C-7327-4B75-8604-052C49CC78B0}" srcOrd="3" destOrd="0" presId="urn:microsoft.com/office/officeart/2005/8/layout/hList1"/>
    <dgm:cxn modelId="{0B36E49E-5256-4B92-96EC-5C6B15FA33EF}" type="presParOf" srcId="{121FF7B0-A423-4459-802A-E307855AC3C9}" destId="{6B3E2FBE-7609-474C-8545-88C43211D457}" srcOrd="4" destOrd="0" presId="urn:microsoft.com/office/officeart/2005/8/layout/hList1"/>
    <dgm:cxn modelId="{33EC0035-8083-4DDB-9916-FAA0D98940E3}" type="presParOf" srcId="{6B3E2FBE-7609-474C-8545-88C43211D457}" destId="{1990AEE8-A494-4237-8D81-C156108E68F2}" srcOrd="0" destOrd="0" presId="urn:microsoft.com/office/officeart/2005/8/layout/hList1"/>
    <dgm:cxn modelId="{B0F4AF7C-D4CC-4BD5-AC31-B12F5AE37200}" type="presParOf" srcId="{6B3E2FBE-7609-474C-8545-88C43211D457}" destId="{7A802CF6-2A26-4338-B116-CE86F6CEA30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398562-CBCF-473A-B2C5-56B8416F5655}">
      <dsp:nvSpPr>
        <dsp:cNvPr id="0" name=""/>
        <dsp:cNvSpPr/>
      </dsp:nvSpPr>
      <dsp:spPr>
        <a:xfrm>
          <a:off x="0" y="2913118"/>
          <a:ext cx="8472518" cy="929458"/>
        </a:xfrm>
        <a:prstGeom prst="roundRect">
          <a:avLst/>
        </a:prstGeom>
        <a:solidFill>
          <a:schemeClr val="lt1"/>
        </a:solidFill>
        <a:ln w="381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06680" tIns="106680" rIns="106680" bIns="106680" numCol="1" spcCol="1270" anchor="ctr" anchorCtr="0">
          <a:noAutofit/>
        </a:bodyPr>
        <a:lstStyle/>
        <a:p>
          <a:pPr lvl="0" algn="just" defTabSz="1244600" rtl="1">
            <a:lnSpc>
              <a:spcPct val="90000"/>
            </a:lnSpc>
            <a:spcBef>
              <a:spcPct val="0"/>
            </a:spcBef>
            <a:spcAft>
              <a:spcPct val="35000"/>
            </a:spcAft>
          </a:pPr>
          <a:r>
            <a:rPr lang="fa-IR" sz="2800" b="1" kern="1200" dirty="0" smtClean="0">
              <a:solidFill>
                <a:schemeClr val="bg1"/>
              </a:solidFill>
            </a:rPr>
            <a:t>نیل به خودباوری فرهنگی ،اجتماعی و سیاسی و بازیابی هویت ،افتخار و عزت فردی و اجتماعی مسلمانان</a:t>
          </a:r>
          <a:endParaRPr lang="fa-IR" sz="2800" b="1" kern="1200" dirty="0">
            <a:solidFill>
              <a:schemeClr val="bg1"/>
            </a:solidFill>
          </a:endParaRPr>
        </a:p>
      </dsp:txBody>
      <dsp:txXfrm>
        <a:off x="45372" y="2958490"/>
        <a:ext cx="8381774" cy="838714"/>
      </dsp:txXfrm>
    </dsp:sp>
    <dsp:sp modelId="{BBF74A60-0E30-43A1-937A-DD6F85549FFA}">
      <dsp:nvSpPr>
        <dsp:cNvPr id="0" name=""/>
        <dsp:cNvSpPr/>
      </dsp:nvSpPr>
      <dsp:spPr>
        <a:xfrm>
          <a:off x="0" y="977485"/>
          <a:ext cx="8472518" cy="875580"/>
        </a:xfrm>
        <a:prstGeom prst="roundRect">
          <a:avLst/>
        </a:prstGeom>
        <a:solidFill>
          <a:schemeClr val="lt1"/>
        </a:solidFill>
        <a:ln w="381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106680" tIns="106680" rIns="106680" bIns="106680" numCol="1" spcCol="1270" anchor="ctr" anchorCtr="0">
          <a:noAutofit/>
        </a:bodyPr>
        <a:lstStyle/>
        <a:p>
          <a:pPr marL="0" marR="0" lvl="0" indent="0" algn="just" defTabSz="914400" rtl="1" eaLnBrk="1" fontAlgn="auto" latinLnBrk="0" hangingPunct="1">
            <a:lnSpc>
              <a:spcPct val="100000"/>
            </a:lnSpc>
            <a:spcBef>
              <a:spcPct val="0"/>
            </a:spcBef>
            <a:spcAft>
              <a:spcPts val="0"/>
            </a:spcAft>
            <a:buClrTx/>
            <a:buSzTx/>
            <a:buFontTx/>
            <a:buNone/>
            <a:tabLst/>
            <a:defRPr/>
          </a:pPr>
          <a:r>
            <a:rPr lang="fa-IR" sz="2800" b="1" kern="1200" dirty="0" smtClean="0">
              <a:solidFill>
                <a:schemeClr val="bg1"/>
              </a:solidFill>
            </a:rPr>
            <a:t>زمینه‏سازی بیداری اسلامی و احیای مجد و تمدن پرافتخار اسلامی</a:t>
          </a:r>
        </a:p>
      </dsp:txBody>
      <dsp:txXfrm>
        <a:off x="42742" y="1020227"/>
        <a:ext cx="8387034" cy="7900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398562-CBCF-473A-B2C5-56B8416F5655}">
      <dsp:nvSpPr>
        <dsp:cNvPr id="0" name=""/>
        <dsp:cNvSpPr/>
      </dsp:nvSpPr>
      <dsp:spPr>
        <a:xfrm>
          <a:off x="0" y="0"/>
          <a:ext cx="8472518" cy="1004097"/>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just" defTabSz="1422400" rtl="1">
            <a:lnSpc>
              <a:spcPct val="90000"/>
            </a:lnSpc>
            <a:spcBef>
              <a:spcPct val="0"/>
            </a:spcBef>
            <a:spcAft>
              <a:spcPct val="35000"/>
            </a:spcAft>
          </a:pPr>
          <a:r>
            <a:rPr lang="ar-SA" sz="3200" b="1" kern="1200" dirty="0" smtClean="0"/>
            <a:t>تمدن بالاترين گروه‏بندى فرهنگ و گسترده‏ترين سطح هويت فرهنگى به‏شمار مى‏آيد. </a:t>
          </a:r>
          <a:r>
            <a:rPr lang="fa-IR" sz="3200" b="1" kern="1200" dirty="0" smtClean="0"/>
            <a:t>                        </a:t>
          </a:r>
          <a:r>
            <a:rPr lang="fa-IR" sz="2400" kern="1200" dirty="0" smtClean="0">
              <a:solidFill>
                <a:schemeClr val="tx2">
                  <a:lumMod val="25000"/>
                </a:schemeClr>
              </a:solidFill>
            </a:rPr>
            <a:t>(ساموئل هانتیگتون)</a:t>
          </a:r>
          <a:endParaRPr lang="fa-IR" sz="2400" kern="1200" dirty="0">
            <a:solidFill>
              <a:schemeClr val="tx2">
                <a:lumMod val="25000"/>
              </a:schemeClr>
            </a:solidFill>
          </a:endParaRPr>
        </a:p>
      </dsp:txBody>
      <dsp:txXfrm>
        <a:off x="49016" y="49016"/>
        <a:ext cx="8374486" cy="906065"/>
      </dsp:txXfrm>
    </dsp:sp>
    <dsp:sp modelId="{11E86FDF-C2AD-4233-8DBA-EABCEF2AB914}">
      <dsp:nvSpPr>
        <dsp:cNvPr id="0" name=""/>
        <dsp:cNvSpPr/>
      </dsp:nvSpPr>
      <dsp:spPr>
        <a:xfrm>
          <a:off x="0" y="930126"/>
          <a:ext cx="8472518" cy="1004097"/>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r" defTabSz="1244600" rtl="1">
            <a:lnSpc>
              <a:spcPct val="90000"/>
            </a:lnSpc>
            <a:spcBef>
              <a:spcPct val="0"/>
            </a:spcBef>
            <a:spcAft>
              <a:spcPct val="35000"/>
            </a:spcAft>
          </a:pPr>
          <a:r>
            <a:rPr lang="ar-SA" sz="2800" b="1" kern="1200" dirty="0" smtClean="0"/>
            <a:t>پديده‏اى به‏هم تنيده‏شده كه همه رويدادهاى اجتماعى، اقتصادى، سياسى و حتى هنر و ادبيات را دربرمى‏گيرد.</a:t>
          </a:r>
          <a:r>
            <a:rPr lang="fa-IR" sz="2800" b="1" kern="1200" dirty="0" smtClean="0"/>
            <a:t>      </a:t>
          </a:r>
          <a:r>
            <a:rPr lang="fa-IR" sz="2400" kern="1200" dirty="0" smtClean="0">
              <a:solidFill>
                <a:schemeClr val="tx2">
                  <a:lumMod val="25000"/>
                </a:schemeClr>
              </a:solidFill>
            </a:rPr>
            <a:t>(هنری لوکاس)</a:t>
          </a:r>
        </a:p>
      </dsp:txBody>
      <dsp:txXfrm>
        <a:off x="49016" y="979142"/>
        <a:ext cx="8374486" cy="906065"/>
      </dsp:txXfrm>
    </dsp:sp>
    <dsp:sp modelId="{E3A421F0-FAF5-4B41-9D00-FFB36C9FBA40}">
      <dsp:nvSpPr>
        <dsp:cNvPr id="0" name=""/>
        <dsp:cNvSpPr/>
      </dsp:nvSpPr>
      <dsp:spPr>
        <a:xfrm>
          <a:off x="0" y="1931638"/>
          <a:ext cx="8472518" cy="1004097"/>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rtl="1">
            <a:lnSpc>
              <a:spcPct val="90000"/>
            </a:lnSpc>
            <a:spcBef>
              <a:spcPct val="0"/>
            </a:spcBef>
            <a:spcAft>
              <a:spcPct val="35000"/>
            </a:spcAft>
          </a:pPr>
          <a:r>
            <a:rPr lang="ar-SA" sz="2400" b="1" kern="1200" dirty="0" smtClean="0"/>
            <a:t>در سایة تحولات و سير تكامل جامعه </a:t>
          </a:r>
          <a:r>
            <a:rPr lang="fa-IR" sz="2400" b="1" kern="1200" dirty="0" smtClean="0"/>
            <a:t>؛</a:t>
          </a:r>
          <a:r>
            <a:rPr lang="ar-SA" sz="2400" b="1" kern="1200" dirty="0" smtClean="0"/>
            <a:t>حاصل نبوغ اقلیت نوآور، یعنی طبقه ممتازی در جامعه كه از هوش، ابتكار و نوآورى برخوردارن</a:t>
          </a:r>
          <a:r>
            <a:rPr lang="fa-IR" sz="2400" b="1" kern="1200" dirty="0" smtClean="0"/>
            <a:t>د .</a:t>
          </a:r>
          <a:r>
            <a:rPr lang="fa-IR" sz="2000" b="1" kern="1200" dirty="0" smtClean="0">
              <a:solidFill>
                <a:schemeClr val="tx2">
                  <a:lumMod val="25000"/>
                </a:schemeClr>
              </a:solidFill>
            </a:rPr>
            <a:t>(آرتولد توین بی)</a:t>
          </a:r>
          <a:endParaRPr lang="fa-IR" sz="2400" b="1" kern="1200" dirty="0" smtClean="0">
            <a:solidFill>
              <a:schemeClr val="tx2">
                <a:lumMod val="25000"/>
              </a:schemeClr>
            </a:solidFill>
          </a:endParaRPr>
        </a:p>
      </dsp:txBody>
      <dsp:txXfrm>
        <a:off x="49016" y="1980654"/>
        <a:ext cx="8374486" cy="906065"/>
      </dsp:txXfrm>
    </dsp:sp>
    <dsp:sp modelId="{B2D29E85-2615-49C5-AD72-EFE73E583C1E}">
      <dsp:nvSpPr>
        <dsp:cNvPr id="0" name=""/>
        <dsp:cNvSpPr/>
      </dsp:nvSpPr>
      <dsp:spPr>
        <a:xfrm>
          <a:off x="0" y="3049980"/>
          <a:ext cx="8472518" cy="1004097"/>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r" defTabSz="1422400" rtl="1">
            <a:lnSpc>
              <a:spcPct val="90000"/>
            </a:lnSpc>
            <a:spcBef>
              <a:spcPct val="0"/>
            </a:spcBef>
            <a:spcAft>
              <a:spcPct val="35000"/>
            </a:spcAft>
          </a:pPr>
          <a:r>
            <a:rPr lang="ar-SA" sz="3200" b="1" kern="1200" dirty="0" smtClean="0"/>
            <a:t>وقتى فرهنگ عمومى به میزانی از رشد برسد، فكر كشاورزى توليد مى‏شود</a:t>
          </a:r>
          <a:r>
            <a:rPr lang="fa-IR" sz="3200" b="1" kern="1200" dirty="0" smtClean="0"/>
            <a:t>. تمدن یعنی شهرنشینی     </a:t>
          </a:r>
          <a:r>
            <a:rPr lang="fa-IR" sz="2400" kern="1200" dirty="0" smtClean="0">
              <a:solidFill>
                <a:schemeClr val="tx2">
                  <a:lumMod val="25000"/>
                </a:schemeClr>
              </a:solidFill>
            </a:rPr>
            <a:t>(ویل دورانت و آلفرد وبر)</a:t>
          </a:r>
        </a:p>
      </dsp:txBody>
      <dsp:txXfrm>
        <a:off x="49016" y="3098996"/>
        <a:ext cx="8374486" cy="906065"/>
      </dsp:txXfrm>
    </dsp:sp>
    <dsp:sp modelId="{D63FDC49-5C3D-42D5-845A-C7F6BF9524BD}">
      <dsp:nvSpPr>
        <dsp:cNvPr id="0" name=""/>
        <dsp:cNvSpPr/>
      </dsp:nvSpPr>
      <dsp:spPr>
        <a:xfrm>
          <a:off x="0" y="4065961"/>
          <a:ext cx="8472518" cy="1004097"/>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r" defTabSz="1422400" rtl="1">
            <a:lnSpc>
              <a:spcPct val="90000"/>
            </a:lnSpc>
            <a:spcBef>
              <a:spcPct val="0"/>
            </a:spcBef>
            <a:spcAft>
              <a:spcPct val="35000"/>
            </a:spcAft>
          </a:pPr>
          <a:r>
            <a:rPr lang="ar-SA" sz="3200" b="1" kern="1200" dirty="0" smtClean="0"/>
            <a:t>حا</a:t>
          </a:r>
          <a:r>
            <a:rPr lang="fa-IR" sz="3200" b="1" kern="1200" dirty="0" smtClean="0"/>
            <a:t>صل</a:t>
          </a:r>
          <a:r>
            <a:rPr lang="ar-SA" sz="3200" b="1" kern="1200" dirty="0" smtClean="0"/>
            <a:t> اجتماعى </a:t>
          </a:r>
          <a:r>
            <a:rPr lang="fa-IR" sz="3200" b="1" kern="1200" dirty="0" smtClean="0"/>
            <a:t>شدن </a:t>
          </a:r>
          <a:r>
            <a:rPr lang="ar-SA" sz="3200" b="1" kern="1200" dirty="0" smtClean="0"/>
            <a:t>انسان </a:t>
          </a:r>
          <a:r>
            <a:rPr lang="fa-IR" sz="3200" b="1" kern="1200" dirty="0" smtClean="0"/>
            <a:t>است.          </a:t>
          </a:r>
          <a:r>
            <a:rPr lang="fa-IR" sz="2400" kern="1200" dirty="0" smtClean="0">
              <a:solidFill>
                <a:schemeClr val="tx2">
                  <a:lumMod val="25000"/>
                </a:schemeClr>
              </a:solidFill>
            </a:rPr>
            <a:t>(ابن خلدون)</a:t>
          </a:r>
        </a:p>
      </dsp:txBody>
      <dsp:txXfrm>
        <a:off x="49016" y="4114977"/>
        <a:ext cx="8374486" cy="9060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623137-04B1-46D6-8FA3-8C65A4431DA9}">
      <dsp:nvSpPr>
        <dsp:cNvPr id="0" name=""/>
        <dsp:cNvSpPr/>
      </dsp:nvSpPr>
      <dsp:spPr>
        <a:xfrm>
          <a:off x="0" y="3533231"/>
          <a:ext cx="8535892" cy="1807569"/>
        </a:xfrm>
        <a:prstGeom prst="roundRect">
          <a:avLst/>
        </a:prstGeom>
        <a:blipFill>
          <a:blip xmlns:r="http://schemas.openxmlformats.org/officeDocument/2006/relationships" r:embed="rId1">
            <a:duotone>
              <a:schemeClr val="accent1">
                <a:shade val="63000"/>
                <a:tint val="82000"/>
              </a:schemeClr>
              <a:schemeClr val="accent1">
                <a:tint val="10000"/>
                <a:satMod val="400000"/>
              </a:schemeClr>
            </a:duotone>
          </a:blip>
          <a:tile tx="0" ty="0" sx="40000" sy="40000" flip="none" algn="tl"/>
        </a:blipFill>
        <a:ln w="12700" cap="flat" cmpd="sng" algn="ctr">
          <a:solidFill>
            <a:schemeClr val="accent1"/>
          </a:solidFill>
          <a:prstDash val="solid"/>
        </a:ln>
        <a:effectLst>
          <a:outerShdw blurRad="95000" rotWithShape="0">
            <a:srgbClr val="000000">
              <a:alpha val="50000"/>
            </a:srgbClr>
          </a:outerShdw>
          <a:softEdge rad="12700"/>
        </a:effectLst>
      </dsp:spPr>
      <dsp:style>
        <a:lnRef idx="1">
          <a:schemeClr val="accent1"/>
        </a:lnRef>
        <a:fillRef idx="2">
          <a:schemeClr val="accent1"/>
        </a:fillRef>
        <a:effectRef idx="1">
          <a:schemeClr val="accent1"/>
        </a:effectRef>
        <a:fontRef idx="minor">
          <a:schemeClr val="dk1"/>
        </a:fontRef>
      </dsp:style>
      <dsp:txBody>
        <a:bodyPr spcFirstLastPara="0" vert="horz" wrap="square" lIns="137160" tIns="137160" rIns="137160" bIns="137160" numCol="1" spcCol="1270" anchor="ctr" anchorCtr="0">
          <a:no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lang="fa-IR" sz="3600" b="1" u="sng" kern="1200" dirty="0" smtClean="0">
              <a:cs typeface="B Lotus" pitchFamily="2" charset="-78"/>
            </a:rPr>
            <a:t>جامعه می تواند بر</a:t>
          </a:r>
          <a:r>
            <a:rPr lang="en-US" sz="3600" b="1" u="sng" kern="1200" dirty="0" smtClean="0">
              <a:cs typeface="B Lotus" pitchFamily="2" charset="-78"/>
            </a:rPr>
            <a:t> </a:t>
          </a:r>
          <a:r>
            <a:rPr lang="fa-IR" sz="3600" b="1" u="sng" kern="1200" dirty="0" smtClean="0">
              <a:cs typeface="B Lotus" pitchFamily="2" charset="-78"/>
            </a:rPr>
            <a:t>پایه اقتباس از تمدن دیگر رشد کند و به تمدنی متکی شود که با تمدن مادر متفاوت باشد</a:t>
          </a:r>
        </a:p>
        <a:p>
          <a:pPr lvl="0" algn="r" defTabSz="1511300" rtl="1">
            <a:lnSpc>
              <a:spcPct val="90000"/>
            </a:lnSpc>
            <a:spcBef>
              <a:spcPct val="0"/>
            </a:spcBef>
            <a:spcAft>
              <a:spcPct val="35000"/>
            </a:spcAft>
          </a:pPr>
          <a:endParaRPr lang="fa-IR" sz="2000" kern="1200" dirty="0"/>
        </a:p>
      </dsp:txBody>
      <dsp:txXfrm>
        <a:off x="88238" y="3621469"/>
        <a:ext cx="8359416" cy="1631093"/>
      </dsp:txXfrm>
    </dsp:sp>
    <dsp:sp modelId="{FFA87E59-CCEF-4D3D-B0E3-E753DA251D1D}">
      <dsp:nvSpPr>
        <dsp:cNvPr id="0" name=""/>
        <dsp:cNvSpPr/>
      </dsp:nvSpPr>
      <dsp:spPr>
        <a:xfrm>
          <a:off x="0" y="1475811"/>
          <a:ext cx="8535892" cy="1950447"/>
        </a:xfrm>
        <a:prstGeom prst="roundRect">
          <a:avLst/>
        </a:prstGeom>
        <a:solidFill>
          <a:schemeClr val="accent2">
            <a:lumMod val="20000"/>
            <a:lumOff val="80000"/>
          </a:schemeClr>
        </a:solidFill>
        <a:ln w="12700" cap="flat" cmpd="sng" algn="ctr">
          <a:solidFill>
            <a:schemeClr val="accent1"/>
          </a:solidFill>
          <a:prstDash val="solid"/>
        </a:ln>
        <a:effectLst>
          <a:outerShdw blurRad="95000" rotWithShape="0">
            <a:srgbClr val="000000">
              <a:alpha val="50000"/>
            </a:srgbClr>
          </a:outerShdw>
          <a:softEdge rad="12700"/>
        </a:effectLst>
      </dsp:spPr>
      <dsp:style>
        <a:lnRef idx="1">
          <a:schemeClr val="accent1"/>
        </a:lnRef>
        <a:fillRef idx="3">
          <a:schemeClr val="accent1"/>
        </a:fillRef>
        <a:effectRef idx="2">
          <a:schemeClr val="accent1"/>
        </a:effectRef>
        <a:fontRef idx="minor">
          <a:schemeClr val="lt1"/>
        </a:fontRef>
      </dsp:style>
      <dsp:txBody>
        <a:bodyPr spcFirstLastPara="0" vert="horz" wrap="square" lIns="3810" tIns="3810" rIns="3810" bIns="3810" numCol="1" spcCol="1270" anchor="ctr" anchorCtr="0">
          <a:noAutofit/>
        </a:bodyPr>
        <a:lstStyle/>
        <a:p>
          <a:pPr lvl="0" algn="just" defTabSz="44450" rtl="1">
            <a:lnSpc>
              <a:spcPct val="90000"/>
            </a:lnSpc>
            <a:spcBef>
              <a:spcPct val="0"/>
            </a:spcBef>
            <a:spcAft>
              <a:spcPct val="35000"/>
            </a:spcAft>
          </a:pPr>
          <a:endParaRPr lang="fa-IR" sz="100" b="1" kern="1200" dirty="0" smtClean="0">
            <a:solidFill>
              <a:schemeClr val="bg1"/>
            </a:solidFill>
            <a:cs typeface="B Lotus" pitchFamily="2" charset="-78"/>
          </a:endParaRPr>
        </a:p>
        <a:p>
          <a:pPr lvl="0" algn="just" defTabSz="44450" rtl="1">
            <a:lnSpc>
              <a:spcPct val="90000"/>
            </a:lnSpc>
            <a:spcBef>
              <a:spcPct val="0"/>
            </a:spcBef>
            <a:spcAft>
              <a:spcPct val="35000"/>
            </a:spcAft>
          </a:pPr>
          <a:endParaRPr lang="fa-IR" sz="100" b="1" kern="1200" dirty="0" smtClean="0">
            <a:solidFill>
              <a:schemeClr val="bg1"/>
            </a:solidFill>
            <a:cs typeface="B Lotus" pitchFamily="2" charset="-78"/>
          </a:endParaRPr>
        </a:p>
        <a:p>
          <a:pPr lvl="0" algn="just" defTabSz="44450" rtl="1">
            <a:lnSpc>
              <a:spcPct val="90000"/>
            </a:lnSpc>
            <a:spcBef>
              <a:spcPct val="0"/>
            </a:spcBef>
            <a:spcAft>
              <a:spcPct val="35000"/>
            </a:spcAft>
          </a:pPr>
          <a:endParaRPr lang="fa-IR" sz="100" b="1" kern="1200" dirty="0" smtClean="0">
            <a:solidFill>
              <a:schemeClr val="bg1"/>
            </a:solidFill>
            <a:cs typeface="B Lotus" pitchFamily="2" charset="-78"/>
          </a:endParaRPr>
        </a:p>
        <a:p>
          <a:pPr lvl="0" algn="just" defTabSz="44450" rtl="1">
            <a:lnSpc>
              <a:spcPct val="90000"/>
            </a:lnSpc>
            <a:spcBef>
              <a:spcPct val="0"/>
            </a:spcBef>
            <a:spcAft>
              <a:spcPct val="35000"/>
            </a:spcAft>
          </a:pPr>
          <a:endParaRPr lang="fa-IR" sz="100" b="1" kern="1200" dirty="0" smtClean="0">
            <a:solidFill>
              <a:schemeClr val="bg1"/>
            </a:solidFill>
            <a:cs typeface="B Lotus" pitchFamily="2" charset="-78"/>
          </a:endParaRPr>
        </a:p>
        <a:p>
          <a:pPr lvl="0" algn="just" defTabSz="44450" rtl="1">
            <a:lnSpc>
              <a:spcPct val="90000"/>
            </a:lnSpc>
            <a:spcBef>
              <a:spcPct val="0"/>
            </a:spcBef>
            <a:spcAft>
              <a:spcPct val="35000"/>
            </a:spcAft>
          </a:pPr>
          <a:endParaRPr lang="fa-IR" sz="100" b="1" kern="1200" dirty="0" smtClean="0">
            <a:solidFill>
              <a:schemeClr val="bg1"/>
            </a:solidFill>
            <a:cs typeface="B Lotus" pitchFamily="2" charset="-78"/>
          </a:endParaRPr>
        </a:p>
        <a:p>
          <a:pPr lvl="0" algn="just" defTabSz="44450" rtl="1">
            <a:lnSpc>
              <a:spcPct val="90000"/>
            </a:lnSpc>
            <a:spcBef>
              <a:spcPct val="0"/>
            </a:spcBef>
            <a:spcAft>
              <a:spcPct val="35000"/>
            </a:spcAft>
          </a:pPr>
          <a:endParaRPr lang="fa-IR" sz="100" b="1" kern="1200" dirty="0" smtClean="0">
            <a:solidFill>
              <a:schemeClr val="bg1"/>
            </a:solidFill>
            <a:cs typeface="B Lotus" pitchFamily="2" charset="-78"/>
          </a:endParaRPr>
        </a:p>
        <a:p>
          <a:pPr lvl="0" algn="just" defTabSz="44450" rtl="1">
            <a:lnSpc>
              <a:spcPct val="90000"/>
            </a:lnSpc>
            <a:spcBef>
              <a:spcPct val="0"/>
            </a:spcBef>
            <a:spcAft>
              <a:spcPct val="35000"/>
            </a:spcAft>
          </a:pPr>
          <a:endParaRPr lang="fa-IR" sz="100" b="1" kern="1200" dirty="0" smtClean="0">
            <a:solidFill>
              <a:schemeClr val="bg1"/>
            </a:solidFill>
            <a:cs typeface="B Lotus" pitchFamily="2" charset="-78"/>
          </a:endParaRPr>
        </a:p>
        <a:p>
          <a:pPr lvl="0" algn="just" defTabSz="44450" rtl="1">
            <a:lnSpc>
              <a:spcPct val="90000"/>
            </a:lnSpc>
            <a:spcBef>
              <a:spcPct val="0"/>
            </a:spcBef>
            <a:spcAft>
              <a:spcPct val="35000"/>
            </a:spcAft>
          </a:pPr>
          <a:endParaRPr lang="fa-IR" sz="100" b="1" kern="1200" dirty="0" smtClean="0">
            <a:solidFill>
              <a:schemeClr val="bg1"/>
            </a:solidFill>
            <a:cs typeface="B Lotus" pitchFamily="2" charset="-78"/>
          </a:endParaRPr>
        </a:p>
        <a:p>
          <a:pPr lvl="0" algn="just" defTabSz="44450" rtl="1">
            <a:lnSpc>
              <a:spcPct val="90000"/>
            </a:lnSpc>
            <a:spcBef>
              <a:spcPct val="0"/>
            </a:spcBef>
            <a:spcAft>
              <a:spcPct val="35000"/>
            </a:spcAft>
          </a:pPr>
          <a:endParaRPr lang="fa-IR" sz="100" b="1" kern="1200" dirty="0" smtClean="0">
            <a:solidFill>
              <a:schemeClr val="bg1"/>
            </a:solidFill>
            <a:cs typeface="B Lotus" pitchFamily="2" charset="-78"/>
          </a:endParaRPr>
        </a:p>
        <a:p>
          <a:pPr lvl="0" algn="just" defTabSz="44450" rtl="1">
            <a:lnSpc>
              <a:spcPct val="90000"/>
            </a:lnSpc>
            <a:spcBef>
              <a:spcPct val="0"/>
            </a:spcBef>
            <a:spcAft>
              <a:spcPct val="35000"/>
            </a:spcAft>
          </a:pPr>
          <a:r>
            <a:rPr lang="ar-SA" sz="2600" b="1" kern="1200" dirty="0" smtClean="0">
              <a:solidFill>
                <a:schemeClr val="bg1"/>
              </a:solidFill>
              <a:cs typeface="B Lotus" pitchFamily="2" charset="-78"/>
            </a:rPr>
            <a:t>وجود نداشتن تمدن در یک سرزمین یا جامعه، بدین معنا نیست که آن سرزمین یا جامعه فاقد فرهنگ است</a:t>
          </a:r>
          <a:r>
            <a:rPr lang="fa-IR" sz="2600" b="1" kern="1200" dirty="0" smtClean="0">
              <a:solidFill>
                <a:schemeClr val="bg1"/>
              </a:solidFill>
              <a:cs typeface="B Lotus" pitchFamily="2" charset="-78"/>
            </a:rPr>
            <a:t>.مثلا بومیان استرالیا ، آفریقا یا آمریکا تمدن ویژه ای ندارند ولی دارای فرهنگ بومی خود یعنی مجموعه ای از باورها ،آداب و رسوم هستند.</a:t>
          </a:r>
        </a:p>
      </dsp:txBody>
      <dsp:txXfrm>
        <a:off x="95213" y="1571024"/>
        <a:ext cx="8345466" cy="1760021"/>
      </dsp:txXfrm>
    </dsp:sp>
    <dsp:sp modelId="{D9166C07-E3F9-4C43-9B15-179A06EFA8CF}">
      <dsp:nvSpPr>
        <dsp:cNvPr id="0" name=""/>
        <dsp:cNvSpPr/>
      </dsp:nvSpPr>
      <dsp:spPr>
        <a:xfrm>
          <a:off x="0" y="147910"/>
          <a:ext cx="8535892" cy="1050515"/>
        </a:xfrm>
        <a:prstGeom prst="roundRect">
          <a:avLst/>
        </a:prstGeom>
        <a:solidFill>
          <a:schemeClr val="tx2">
            <a:lumMod val="90000"/>
          </a:schemeClr>
        </a:solid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hemeClr val="accent1"/>
        </a:lnRef>
        <a:fillRef idx="3">
          <a:schemeClr val="accent1"/>
        </a:fillRef>
        <a:effectRef idx="3">
          <a:schemeClr val="accent1"/>
        </a:effectRef>
        <a:fontRef idx="minor">
          <a:schemeClr val="lt1"/>
        </a:fontRef>
      </dsp:style>
      <dsp:txBody>
        <a:bodyPr spcFirstLastPara="0" vert="horz" wrap="square" lIns="106680" tIns="106680" rIns="106680" bIns="106680" numCol="1" spcCol="1270" anchor="ctr" anchorCtr="0">
          <a:noAutofit/>
        </a:bodyPr>
        <a:lstStyle/>
        <a:p>
          <a:pPr lvl="0" algn="r" defTabSz="1244600" rtl="1">
            <a:lnSpc>
              <a:spcPct val="90000"/>
            </a:lnSpc>
            <a:spcBef>
              <a:spcPct val="0"/>
            </a:spcBef>
            <a:spcAft>
              <a:spcPct val="35000"/>
            </a:spcAft>
          </a:pPr>
          <a:r>
            <a:rPr lang="ar-SA" sz="2800" b="1" kern="1200" dirty="0" smtClean="0">
              <a:solidFill>
                <a:schemeClr val="bg1"/>
              </a:solidFill>
              <a:cs typeface="B Lotus" pitchFamily="2" charset="-78"/>
            </a:rPr>
            <a:t>تعالی و رشد فرهنگ در یک جامعه خاص الزاماً باعث رشد و تعالی تمدن آن فرهنگ نمی‏شود.</a:t>
          </a:r>
          <a:endParaRPr lang="fa-IR" sz="2800" b="1" kern="1200" dirty="0" smtClean="0">
            <a:solidFill>
              <a:schemeClr val="bg1"/>
            </a:solidFill>
            <a:cs typeface="B Lotus" pitchFamily="2" charset="-78"/>
          </a:endParaRPr>
        </a:p>
      </dsp:txBody>
      <dsp:txXfrm>
        <a:off x="51282" y="199192"/>
        <a:ext cx="8433328" cy="9479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623137-04B1-46D6-8FA3-8C65A4431DA9}">
      <dsp:nvSpPr>
        <dsp:cNvPr id="0" name=""/>
        <dsp:cNvSpPr/>
      </dsp:nvSpPr>
      <dsp:spPr>
        <a:xfrm>
          <a:off x="0" y="2429082"/>
          <a:ext cx="8286808" cy="710878"/>
        </a:xfrm>
        <a:prstGeom prst="roundRect">
          <a:avLst/>
        </a:prstGeom>
        <a:blipFill>
          <a:blip xmlns:r="http://schemas.openxmlformats.org/officeDocument/2006/relationships" r:embed="rId1">
            <a:duotone>
              <a:schemeClr val="accent1">
                <a:shade val="40000"/>
              </a:schemeClr>
              <a:schemeClr val="accent1">
                <a:tint val="42000"/>
              </a:schemeClr>
            </a:duotone>
          </a:blip>
          <a:tile tx="0" ty="0" sx="40000" sy="40000" flip="none" algn="tl"/>
        </a:blipFill>
        <a:ln w="12700" cap="flat" cmpd="sng" algn="ctr">
          <a:solidFill>
            <a:schemeClr val="accent1"/>
          </a:solidFill>
          <a:prstDash val="solid"/>
        </a:ln>
        <a:effectLst>
          <a:outerShdw blurRad="95000" rotWithShape="0">
            <a:srgbClr val="000000">
              <a:alpha val="50000"/>
            </a:srgbClr>
          </a:outerShdw>
          <a:softEdge rad="12700"/>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9540" tIns="129540" rIns="129540" bIns="129540" numCol="1" spcCol="1270" anchor="ctr" anchorCtr="0">
          <a:no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lang="fa-IR" sz="3400" kern="1200" dirty="0" smtClean="0"/>
            <a:t>5.</a:t>
          </a:r>
          <a:r>
            <a:rPr lang="ar-SA" sz="3400" kern="1200" dirty="0" smtClean="0"/>
            <a:t>توسعه‏رفاه عمومی وگسترش عدالت</a:t>
          </a:r>
          <a:r>
            <a:rPr lang="fa-IR" sz="3400" kern="1200" dirty="0" smtClean="0"/>
            <a:t> 6. </a:t>
          </a:r>
          <a:r>
            <a:rPr lang="fa-IR" sz="3400" b="1" kern="1200" dirty="0" smtClean="0">
              <a:cs typeface="B Lotus" pitchFamily="2" charset="-78"/>
            </a:rPr>
            <a:t>همکاری وتعاون</a:t>
          </a:r>
          <a:endParaRPr lang="fa-IR" sz="3400" kern="1200" dirty="0"/>
        </a:p>
      </dsp:txBody>
      <dsp:txXfrm>
        <a:off x="34702" y="2463784"/>
        <a:ext cx="8217404" cy="641474"/>
      </dsp:txXfrm>
    </dsp:sp>
    <dsp:sp modelId="{FFA87E59-CCEF-4D3D-B0E3-E753DA251D1D}">
      <dsp:nvSpPr>
        <dsp:cNvPr id="0" name=""/>
        <dsp:cNvSpPr/>
      </dsp:nvSpPr>
      <dsp:spPr>
        <a:xfrm>
          <a:off x="0" y="0"/>
          <a:ext cx="8286808" cy="811878"/>
        </a:xfrm>
        <a:prstGeom prst="roundRect">
          <a:avLst/>
        </a:prstGeom>
        <a:blipFill>
          <a:blip xmlns:r="http://schemas.openxmlformats.org/officeDocument/2006/relationships" r:embed="rId1">
            <a:duotone>
              <a:schemeClr val="accent1">
                <a:shade val="40000"/>
              </a:schemeClr>
              <a:schemeClr val="accent1">
                <a:tint val="42000"/>
              </a:schemeClr>
            </a:duotone>
          </a:blip>
          <a:tile tx="0" ty="0" sx="40000" sy="40000" flip="none" algn="tl"/>
        </a:blipFill>
        <a:ln w="12700" cap="flat" cmpd="sng" algn="ctr">
          <a:solidFill>
            <a:schemeClr val="accent1"/>
          </a:solidFill>
          <a:prstDash val="solid"/>
        </a:ln>
        <a:effectLst>
          <a:outerShdw blurRad="95000" rotWithShape="0">
            <a:srgbClr val="000000">
              <a:alpha val="50000"/>
            </a:srgbClr>
          </a:outerShdw>
          <a:softEdge rad="12700"/>
        </a:effectLst>
      </dsp:spPr>
      <dsp:style>
        <a:lnRef idx="1">
          <a:schemeClr val="accent1"/>
        </a:lnRef>
        <a:fillRef idx="3">
          <a:schemeClr val="accent1"/>
        </a:fillRef>
        <a:effectRef idx="2">
          <a:schemeClr val="accent1"/>
        </a:effectRef>
        <a:fontRef idx="minor">
          <a:schemeClr val="lt1"/>
        </a:fontRef>
      </dsp:style>
      <dsp:txBody>
        <a:bodyPr spcFirstLastPara="0" vert="horz" wrap="square" lIns="152400" tIns="152400" rIns="152400" bIns="152400" numCol="1" spcCol="1270" anchor="ctr" anchorCtr="0">
          <a:noAutofit/>
        </a:bodyPr>
        <a:lstStyle/>
        <a:p>
          <a:pPr lvl="0" algn="r" defTabSz="1778000" rtl="1">
            <a:lnSpc>
              <a:spcPct val="90000"/>
            </a:lnSpc>
            <a:spcBef>
              <a:spcPct val="0"/>
            </a:spcBef>
            <a:spcAft>
              <a:spcPct val="35000"/>
            </a:spcAft>
          </a:pPr>
          <a:r>
            <a:rPr lang="fa-IR" sz="4000" b="1" kern="1200" dirty="0" smtClean="0">
              <a:cs typeface="B Lotus" pitchFamily="2" charset="-78"/>
            </a:rPr>
            <a:t>1. امنیت و آرامش اجتماعی </a:t>
          </a:r>
          <a:endParaRPr lang="fa-IR" sz="3200" b="1" kern="1200" dirty="0" smtClean="0">
            <a:cs typeface="B Lotus" pitchFamily="2" charset="-78"/>
          </a:endParaRPr>
        </a:p>
      </dsp:txBody>
      <dsp:txXfrm>
        <a:off x="39633" y="39633"/>
        <a:ext cx="8207542" cy="732612"/>
      </dsp:txXfrm>
    </dsp:sp>
    <dsp:sp modelId="{D9166C07-E3F9-4C43-9B15-179A06EFA8CF}">
      <dsp:nvSpPr>
        <dsp:cNvPr id="0" name=""/>
        <dsp:cNvSpPr/>
      </dsp:nvSpPr>
      <dsp:spPr>
        <a:xfrm>
          <a:off x="0" y="741862"/>
          <a:ext cx="8286808" cy="833059"/>
        </a:xfrm>
        <a:prstGeom prst="roundRect">
          <a:avLst/>
        </a:prstGeom>
        <a:blipFill>
          <a:blip xmlns:r="http://schemas.openxmlformats.org/officeDocument/2006/relationships" r:embed="rId1">
            <a:duotone>
              <a:schemeClr val="accent1">
                <a:shade val="40000"/>
              </a:schemeClr>
              <a:schemeClr val="accent1">
                <a:tint val="42000"/>
              </a:schemeClr>
            </a:duotone>
          </a:blip>
          <a:tile tx="0" ty="0" sx="40000" sy="40000" flip="none" algn="tl"/>
        </a:blipFill>
        <a:ln w="12700" cap="flat" cmpd="sng" algn="ctr">
          <a:solidFill>
            <a:schemeClr val="accent1"/>
          </a:solidFill>
          <a:prstDash val="solid"/>
        </a:ln>
        <a:effectLst>
          <a:outerShdw blurRad="95000" rotWithShape="0">
            <a:srgbClr val="000000">
              <a:alpha val="50000"/>
            </a:srgbClr>
          </a:outerShdw>
          <a:softEdge rad="12700"/>
        </a:effectLst>
      </dsp:spPr>
      <dsp:style>
        <a:lnRef idx="1">
          <a:schemeClr val="accent1"/>
        </a:lnRef>
        <a:fillRef idx="3">
          <a:schemeClr val="accent1"/>
        </a:fillRef>
        <a:effectRef idx="2">
          <a:schemeClr val="accent1"/>
        </a:effectRef>
        <a:fontRef idx="minor">
          <a:schemeClr val="lt1"/>
        </a:fontRef>
      </dsp:style>
      <dsp:txBody>
        <a:bodyPr spcFirstLastPara="0" vert="horz" wrap="square" lIns="152400" tIns="152400" rIns="152400" bIns="152400" numCol="1" spcCol="1270" anchor="ctr" anchorCtr="0">
          <a:noAutofit/>
        </a:bodyPr>
        <a:lstStyle/>
        <a:p>
          <a:pPr lvl="0" algn="r" defTabSz="1778000" rtl="1">
            <a:lnSpc>
              <a:spcPct val="90000"/>
            </a:lnSpc>
            <a:spcBef>
              <a:spcPct val="0"/>
            </a:spcBef>
            <a:spcAft>
              <a:spcPct val="35000"/>
            </a:spcAft>
          </a:pPr>
          <a:r>
            <a:rPr lang="fa-IR" sz="4000" kern="1200" dirty="0" smtClean="0"/>
            <a:t>2. </a:t>
          </a:r>
          <a:r>
            <a:rPr lang="ar-SA" sz="4000" kern="1200" dirty="0" smtClean="0"/>
            <a:t>ایمان و پایبندی به ارزش‏های دین آسمانی</a:t>
          </a:r>
          <a:endParaRPr lang="fa-IR" sz="4000" b="1" kern="1200" dirty="0" smtClean="0">
            <a:cs typeface="B Lotus" pitchFamily="2" charset="-78"/>
          </a:endParaRPr>
        </a:p>
      </dsp:txBody>
      <dsp:txXfrm>
        <a:off x="40667" y="782529"/>
        <a:ext cx="8205474" cy="751725"/>
      </dsp:txXfrm>
    </dsp:sp>
    <dsp:sp modelId="{323C8473-AE61-4478-8BC9-3DC827E5452F}">
      <dsp:nvSpPr>
        <dsp:cNvPr id="0" name=""/>
        <dsp:cNvSpPr/>
      </dsp:nvSpPr>
      <dsp:spPr>
        <a:xfrm>
          <a:off x="0" y="1571521"/>
          <a:ext cx="8286808" cy="789740"/>
        </a:xfrm>
        <a:prstGeom prst="roundRect">
          <a:avLst/>
        </a:prstGeom>
        <a:blipFill>
          <a:blip xmlns:r="http://schemas.openxmlformats.org/officeDocument/2006/relationships" r:embed="rId1">
            <a:duotone>
              <a:schemeClr val="accent1">
                <a:shade val="40000"/>
              </a:schemeClr>
              <a:schemeClr val="accent1">
                <a:tint val="42000"/>
              </a:schemeClr>
            </a:duotone>
          </a:blip>
          <a:tile tx="0" ty="0" sx="40000" sy="40000" flip="none" algn="tl"/>
        </a:blipFill>
        <a:ln w="12700" cap="flat" cmpd="sng" algn="ctr">
          <a:solidFill>
            <a:schemeClr val="accent1"/>
          </a:solidFill>
          <a:prstDash val="solid"/>
        </a:ln>
        <a:effectLst>
          <a:outerShdw blurRad="95000" rotWithShape="0">
            <a:srgbClr val="000000">
              <a:alpha val="50000"/>
            </a:srgbClr>
          </a:outerShdw>
          <a:softEdge rad="12700"/>
        </a:effectLst>
      </dsp:spPr>
      <dsp:style>
        <a:lnRef idx="1">
          <a:schemeClr val="accent1"/>
        </a:lnRef>
        <a:fillRef idx="3">
          <a:schemeClr val="accent1"/>
        </a:fillRef>
        <a:effectRef idx="2">
          <a:schemeClr val="accent1"/>
        </a:effectRef>
        <a:fontRef idx="minor">
          <a:schemeClr val="lt1"/>
        </a:fontRef>
      </dsp:style>
      <dsp:txBody>
        <a:bodyPr spcFirstLastPara="0" vert="horz" wrap="square" lIns="152400" tIns="152400" rIns="152400" bIns="152400" numCol="1" spcCol="1270" anchor="ctr" anchorCtr="0">
          <a:no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lang="fa-IR" sz="4000" b="1" kern="1200" dirty="0" smtClean="0">
              <a:cs typeface="B Lotus" pitchFamily="2" charset="-78"/>
            </a:rPr>
            <a:t>3. غرور و همبستگی ملی 4. </a:t>
          </a:r>
          <a:r>
            <a:rPr lang="ar-SA" sz="4000" kern="1200" dirty="0" smtClean="0"/>
            <a:t>فشار اقتصادی </a:t>
          </a:r>
          <a:endParaRPr lang="fa-IR" sz="500" kern="1200" dirty="0"/>
        </a:p>
      </dsp:txBody>
      <dsp:txXfrm>
        <a:off x="38552" y="1610073"/>
        <a:ext cx="8209704" cy="712636"/>
      </dsp:txXfrm>
    </dsp:sp>
    <dsp:sp modelId="{5BD679FF-9083-4885-9DDE-86723469AA0C}">
      <dsp:nvSpPr>
        <dsp:cNvPr id="0" name=""/>
        <dsp:cNvSpPr/>
      </dsp:nvSpPr>
      <dsp:spPr>
        <a:xfrm>
          <a:off x="0" y="3214060"/>
          <a:ext cx="8286808" cy="803364"/>
        </a:xfrm>
        <a:prstGeom prst="roundRect">
          <a:avLst/>
        </a:prstGeom>
        <a:blipFill>
          <a:blip xmlns:r="http://schemas.openxmlformats.org/officeDocument/2006/relationships" r:embed="rId1">
            <a:duotone>
              <a:schemeClr val="accent1">
                <a:shade val="40000"/>
              </a:schemeClr>
              <a:schemeClr val="accent1">
                <a:tint val="42000"/>
              </a:schemeClr>
            </a:duotone>
          </a:blip>
          <a:tile tx="0" ty="0" sx="40000" sy="40000" flip="none" algn="tl"/>
        </a:blipFill>
        <a:ln w="12700" cap="flat" cmpd="sng" algn="ctr">
          <a:solidFill>
            <a:schemeClr val="accent1"/>
          </a:solidFill>
          <a:prstDash val="solid"/>
        </a:ln>
        <a:effectLst>
          <a:outerShdw blurRad="95000" rotWithShape="0">
            <a:srgbClr val="000000">
              <a:alpha val="50000"/>
            </a:srgbClr>
          </a:outerShdw>
          <a:softEdge rad="12700"/>
        </a:effectLst>
      </dsp:spPr>
      <dsp:style>
        <a:lnRef idx="1">
          <a:schemeClr val="accent1"/>
        </a:lnRef>
        <a:fillRef idx="3">
          <a:schemeClr val="accent1"/>
        </a:fillRef>
        <a:effectRef idx="2">
          <a:schemeClr val="accent1"/>
        </a:effectRef>
        <a:fontRef idx="minor">
          <a:schemeClr val="lt1"/>
        </a:fontRef>
      </dsp:style>
      <dsp:txBody>
        <a:bodyPr spcFirstLastPara="0" vert="horz" wrap="square" lIns="137160" tIns="137160" rIns="137160" bIns="137160" numCol="1" spcCol="1270" anchor="ctr" anchorCtr="0">
          <a:noAutofit/>
        </a:bodyPr>
        <a:lstStyle/>
        <a:p>
          <a:pPr marR="0" lvl="0" algn="r" defTabSz="1600200" rtl="1" eaLnBrk="1" fontAlgn="auto" latinLnBrk="0" hangingPunct="1">
            <a:lnSpc>
              <a:spcPct val="90000"/>
            </a:lnSpc>
            <a:spcBef>
              <a:spcPct val="0"/>
            </a:spcBef>
            <a:spcAft>
              <a:spcPct val="35000"/>
            </a:spcAft>
            <a:buClrTx/>
            <a:buSzTx/>
            <a:buFontTx/>
            <a:tabLst/>
            <a:defRPr/>
          </a:pPr>
          <a:r>
            <a:rPr lang="fa-IR" sz="3600" b="1" kern="1200" dirty="0" smtClean="0">
              <a:cs typeface="B Lotus" pitchFamily="2" charset="-78"/>
            </a:rPr>
            <a:t>7.حفظ وحدت ویکپارچگی 8. </a:t>
          </a:r>
          <a:r>
            <a:rPr lang="ar-SA" sz="3600" kern="1200" dirty="0" smtClean="0"/>
            <a:t>تبعیت ازاخلاق‏‏اجتماعی</a:t>
          </a:r>
          <a:endParaRPr lang="fa-IR" sz="3600" b="1" kern="1200" dirty="0" smtClean="0">
            <a:cs typeface="B Lotus" pitchFamily="2" charset="-78"/>
          </a:endParaRPr>
        </a:p>
      </dsp:txBody>
      <dsp:txXfrm>
        <a:off x="39217" y="3253277"/>
        <a:ext cx="8208374" cy="724930"/>
      </dsp:txXfrm>
    </dsp:sp>
    <dsp:sp modelId="{06E3B8BA-5CB1-4A55-8C85-9A8A29FBAA97}">
      <dsp:nvSpPr>
        <dsp:cNvPr id="0" name=""/>
        <dsp:cNvSpPr/>
      </dsp:nvSpPr>
      <dsp:spPr>
        <a:xfrm>
          <a:off x="0" y="3955141"/>
          <a:ext cx="8286808" cy="902642"/>
        </a:xfrm>
        <a:prstGeom prst="roundRect">
          <a:avLst/>
        </a:prstGeom>
        <a:blipFill>
          <a:blip xmlns:r="http://schemas.openxmlformats.org/officeDocument/2006/relationships" r:embed="rId1">
            <a:duotone>
              <a:schemeClr val="accent1">
                <a:shade val="40000"/>
              </a:schemeClr>
              <a:schemeClr val="accent1">
                <a:tint val="42000"/>
              </a:schemeClr>
            </a:duotone>
          </a:blip>
          <a:tile tx="0" ty="0" sx="40000" sy="40000" flip="none" algn="tl"/>
        </a:blipFill>
        <a:ln w="12700" cap="flat" cmpd="sng" algn="ctr">
          <a:solidFill>
            <a:schemeClr val="accent1"/>
          </a:solidFill>
          <a:prstDash val="solid"/>
        </a:ln>
        <a:effectLst>
          <a:outerShdw blurRad="95000" rotWithShape="0">
            <a:srgbClr val="000000">
              <a:alpha val="50000"/>
            </a:srgbClr>
          </a:outerShdw>
          <a:softEdge rad="12700"/>
        </a:effectLst>
      </dsp:spPr>
      <dsp:style>
        <a:lnRef idx="1">
          <a:schemeClr val="accent1"/>
        </a:lnRef>
        <a:fillRef idx="3">
          <a:schemeClr val="accent1"/>
        </a:fillRef>
        <a:effectRef idx="2">
          <a:schemeClr val="accent1"/>
        </a:effectRef>
        <a:fontRef idx="minor">
          <a:schemeClr val="lt1"/>
        </a:fontRef>
      </dsp:style>
      <dsp:txBody>
        <a:bodyPr spcFirstLastPara="0" vert="horz" wrap="square" lIns="129540" tIns="129540" rIns="129540" bIns="129540" numCol="1" spcCol="1270" anchor="ctr" anchorCtr="0">
          <a:noAutofit/>
        </a:bodyPr>
        <a:lstStyle/>
        <a:p>
          <a:pPr marR="0" lvl="0" algn="r" defTabSz="1511300" rtl="1" eaLnBrk="1" fontAlgn="auto" latinLnBrk="0" hangingPunct="1">
            <a:lnSpc>
              <a:spcPct val="90000"/>
            </a:lnSpc>
            <a:spcBef>
              <a:spcPct val="0"/>
            </a:spcBef>
            <a:spcAft>
              <a:spcPct val="35000"/>
            </a:spcAft>
            <a:buClrTx/>
            <a:buSzTx/>
            <a:buFontTx/>
            <a:tabLst/>
            <a:defRPr/>
          </a:pPr>
          <a:r>
            <a:rPr lang="fa-IR" sz="3400" kern="1200" dirty="0" smtClean="0"/>
            <a:t>9.</a:t>
          </a:r>
          <a:r>
            <a:rPr lang="ar-SA" sz="3400" kern="1200" dirty="0" smtClean="0"/>
            <a:t>توسعه دانش و خردگرایی</a:t>
          </a:r>
          <a:r>
            <a:rPr lang="fa-IR" sz="3400" kern="1200" dirty="0" smtClean="0"/>
            <a:t> 10. </a:t>
          </a:r>
          <a:r>
            <a:rPr lang="ar-SA" sz="3400" kern="1200" dirty="0" smtClean="0"/>
            <a:t>توسعه نظم اجتماعی</a:t>
          </a:r>
          <a:endParaRPr lang="fa-IR" sz="3400" kern="1200" dirty="0"/>
        </a:p>
      </dsp:txBody>
      <dsp:txXfrm>
        <a:off x="44063" y="3999204"/>
        <a:ext cx="8198682" cy="8145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CE2E29-4C6D-4625-8B2A-79C32E0A7D87}">
      <dsp:nvSpPr>
        <dsp:cNvPr id="0" name=""/>
        <dsp:cNvSpPr/>
      </dsp:nvSpPr>
      <dsp:spPr>
        <a:xfrm>
          <a:off x="1905" y="45531"/>
          <a:ext cx="1857374" cy="576000"/>
        </a:xfrm>
        <a:prstGeom prst="rect">
          <a:avLst/>
        </a:prstGeom>
        <a:solidFill>
          <a:srgbClr val="0070C0"/>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rtl="1">
            <a:lnSpc>
              <a:spcPct val="90000"/>
            </a:lnSpc>
            <a:spcBef>
              <a:spcPct val="0"/>
            </a:spcBef>
            <a:spcAft>
              <a:spcPct val="35000"/>
            </a:spcAft>
          </a:pPr>
          <a:r>
            <a:rPr lang="fa-IR" sz="2000" kern="1200" dirty="0" smtClean="0"/>
            <a:t>مالک بن نبی</a:t>
          </a:r>
          <a:endParaRPr lang="fa-IR" sz="2000" kern="1200" dirty="0"/>
        </a:p>
      </dsp:txBody>
      <dsp:txXfrm>
        <a:off x="1905" y="45531"/>
        <a:ext cx="1857374" cy="576000"/>
      </dsp:txXfrm>
    </dsp:sp>
    <dsp:sp modelId="{2AEC6386-C0C4-4082-9EEB-F4B44C634A11}">
      <dsp:nvSpPr>
        <dsp:cNvPr id="0" name=""/>
        <dsp:cNvSpPr/>
      </dsp:nvSpPr>
      <dsp:spPr>
        <a:xfrm>
          <a:off x="1905" y="621531"/>
          <a:ext cx="1857374" cy="3396937"/>
        </a:xfrm>
        <a:prstGeom prst="rect">
          <a:avLst/>
        </a:prstGeom>
        <a:solidFill>
          <a:schemeClr val="accent1">
            <a:alpha val="90000"/>
            <a:tint val="40000"/>
            <a:hueOff val="0"/>
            <a:satOff val="0"/>
            <a:lumOff val="0"/>
            <a:alphaOff val="0"/>
          </a:schemeClr>
        </a:solidFill>
        <a:ln w="381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r" defTabSz="889000" rtl="1">
            <a:lnSpc>
              <a:spcPct val="90000"/>
            </a:lnSpc>
            <a:spcBef>
              <a:spcPct val="0"/>
            </a:spcBef>
            <a:spcAft>
              <a:spcPct val="15000"/>
            </a:spcAft>
            <a:buChar char="••"/>
          </a:pPr>
          <a:r>
            <a:rPr lang="fa-IR" sz="2000" kern="1200" dirty="0" smtClean="0"/>
            <a:t>مراحل سه گانه تمدن اسلامی:</a:t>
          </a:r>
          <a:endParaRPr lang="fa-IR" sz="2000" kern="1200" dirty="0"/>
        </a:p>
        <a:p>
          <a:pPr marL="228600" lvl="1" indent="-228600" algn="r" defTabSz="889000" rtl="1">
            <a:lnSpc>
              <a:spcPct val="90000"/>
            </a:lnSpc>
            <a:spcBef>
              <a:spcPct val="0"/>
            </a:spcBef>
            <a:spcAft>
              <a:spcPct val="15000"/>
            </a:spcAft>
            <a:buChar char="••"/>
          </a:pPr>
          <a:r>
            <a:rPr lang="fa-IR" sz="2000" kern="1200" dirty="0" smtClean="0"/>
            <a:t>روح</a:t>
          </a:r>
          <a:endParaRPr lang="fa-IR" sz="2000" kern="1200" dirty="0"/>
        </a:p>
        <a:p>
          <a:pPr marL="228600" lvl="1" indent="-228600" algn="r" defTabSz="889000" rtl="1">
            <a:lnSpc>
              <a:spcPct val="90000"/>
            </a:lnSpc>
            <a:spcBef>
              <a:spcPct val="0"/>
            </a:spcBef>
            <a:spcAft>
              <a:spcPct val="15000"/>
            </a:spcAft>
            <a:buChar char="••"/>
          </a:pPr>
          <a:r>
            <a:rPr lang="fa-IR" sz="2000" kern="1200" dirty="0" smtClean="0"/>
            <a:t>عقل</a:t>
          </a:r>
          <a:endParaRPr lang="fa-IR" sz="2000" kern="1200" dirty="0"/>
        </a:p>
        <a:p>
          <a:pPr marL="228600" lvl="1" indent="-228600" algn="r" defTabSz="889000" rtl="1">
            <a:lnSpc>
              <a:spcPct val="90000"/>
            </a:lnSpc>
            <a:spcBef>
              <a:spcPct val="0"/>
            </a:spcBef>
            <a:spcAft>
              <a:spcPct val="15000"/>
            </a:spcAft>
            <a:buChar char="••"/>
          </a:pPr>
          <a:r>
            <a:rPr lang="fa-IR" sz="2000" kern="1200" dirty="0" smtClean="0"/>
            <a:t>غریزه.از قرن 8  این مرحله آغاز میشود و تمدن اسلامی از مرحله ی رشد خود فاصله میگیرد.</a:t>
          </a:r>
          <a:endParaRPr lang="fa-IR" sz="2000" kern="1200" dirty="0"/>
        </a:p>
      </dsp:txBody>
      <dsp:txXfrm>
        <a:off x="1905" y="621531"/>
        <a:ext cx="1857374" cy="3396937"/>
      </dsp:txXfrm>
    </dsp:sp>
    <dsp:sp modelId="{405A1E45-1D0E-4DCB-903D-B9F0387F1267}">
      <dsp:nvSpPr>
        <dsp:cNvPr id="0" name=""/>
        <dsp:cNvSpPr/>
      </dsp:nvSpPr>
      <dsp:spPr>
        <a:xfrm>
          <a:off x="2119312" y="45531"/>
          <a:ext cx="1857375" cy="576000"/>
        </a:xfrm>
        <a:prstGeom prst="rect">
          <a:avLst/>
        </a:prstGeom>
        <a:solidFill>
          <a:srgbClr val="0070C0"/>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rtl="1">
            <a:lnSpc>
              <a:spcPct val="90000"/>
            </a:lnSpc>
            <a:spcBef>
              <a:spcPct val="0"/>
            </a:spcBef>
            <a:spcAft>
              <a:spcPct val="35000"/>
            </a:spcAft>
          </a:pPr>
          <a:r>
            <a:rPr lang="fa-IR" sz="2000" kern="1200" dirty="0" smtClean="0"/>
            <a:t>ابن خلدون</a:t>
          </a:r>
          <a:endParaRPr lang="fa-IR" sz="2000" kern="1200" dirty="0"/>
        </a:p>
      </dsp:txBody>
      <dsp:txXfrm>
        <a:off x="2119312" y="45531"/>
        <a:ext cx="1857375" cy="576000"/>
      </dsp:txXfrm>
    </dsp:sp>
    <dsp:sp modelId="{FE376772-75EB-472F-B51A-3B0ABB400EEE}">
      <dsp:nvSpPr>
        <dsp:cNvPr id="0" name=""/>
        <dsp:cNvSpPr/>
      </dsp:nvSpPr>
      <dsp:spPr>
        <a:xfrm>
          <a:off x="2130456" y="621531"/>
          <a:ext cx="1835086" cy="3396937"/>
        </a:xfrm>
        <a:prstGeom prst="rect">
          <a:avLst/>
        </a:prstGeom>
        <a:solidFill>
          <a:schemeClr val="accent1">
            <a:alpha val="90000"/>
            <a:tint val="40000"/>
            <a:hueOff val="0"/>
            <a:satOff val="0"/>
            <a:lumOff val="0"/>
            <a:alphaOff val="0"/>
          </a:schemeClr>
        </a:solidFill>
        <a:ln w="381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r" defTabSz="889000" rtl="1">
            <a:lnSpc>
              <a:spcPct val="90000"/>
            </a:lnSpc>
            <a:spcBef>
              <a:spcPct val="0"/>
            </a:spcBef>
            <a:spcAft>
              <a:spcPct val="15000"/>
            </a:spcAft>
            <a:buChar char="••"/>
          </a:pPr>
          <a:r>
            <a:rPr lang="fa-IR" sz="2000" kern="1200" dirty="0" smtClean="0"/>
            <a:t>مراحل سه گانه حیات هر تمدن:</a:t>
          </a:r>
          <a:endParaRPr lang="fa-IR" sz="2000" kern="1200" dirty="0"/>
        </a:p>
        <a:p>
          <a:pPr marL="228600" lvl="1" indent="-228600" algn="r" defTabSz="889000" rtl="1">
            <a:lnSpc>
              <a:spcPct val="90000"/>
            </a:lnSpc>
            <a:spcBef>
              <a:spcPct val="0"/>
            </a:spcBef>
            <a:spcAft>
              <a:spcPct val="15000"/>
            </a:spcAft>
            <a:buChar char="••"/>
          </a:pPr>
          <a:r>
            <a:rPr lang="fa-IR" sz="2000" kern="1200" dirty="0" smtClean="0"/>
            <a:t>مرحله پیکار</a:t>
          </a:r>
          <a:r>
            <a:rPr lang="en-US" sz="2000" kern="1200" dirty="0" smtClean="0"/>
            <a:t> </a:t>
          </a:r>
          <a:r>
            <a:rPr lang="fa-IR" sz="2000" kern="1200" dirty="0" smtClean="0"/>
            <a:t>و مبارزه اولیه</a:t>
          </a:r>
          <a:endParaRPr lang="fa-IR" sz="2000" kern="1200" dirty="0"/>
        </a:p>
        <a:p>
          <a:pPr marL="228600" lvl="1" indent="-228600" algn="r" defTabSz="889000" rtl="1">
            <a:lnSpc>
              <a:spcPct val="90000"/>
            </a:lnSpc>
            <a:spcBef>
              <a:spcPct val="0"/>
            </a:spcBef>
            <a:spcAft>
              <a:spcPct val="15000"/>
            </a:spcAft>
            <a:buChar char="••"/>
          </a:pPr>
          <a:r>
            <a:rPr lang="fa-IR" sz="2000" kern="1200" dirty="0" smtClean="0"/>
            <a:t>مرحله پیدایش خودکامگی و استبداد</a:t>
          </a:r>
          <a:endParaRPr lang="fa-IR" sz="2000" kern="1200" dirty="0"/>
        </a:p>
        <a:p>
          <a:pPr marL="228600" lvl="1" indent="-228600" algn="r" defTabSz="889000" rtl="1">
            <a:lnSpc>
              <a:spcPct val="90000"/>
            </a:lnSpc>
            <a:spcBef>
              <a:spcPct val="0"/>
            </a:spcBef>
            <a:spcAft>
              <a:spcPct val="15000"/>
            </a:spcAft>
            <a:buChar char="••"/>
          </a:pPr>
          <a:r>
            <a:rPr lang="fa-IR" sz="2000" kern="1200" dirty="0" smtClean="0"/>
            <a:t>مرحله تجمل و فسادکه مرحله ی پایانی و انحطاط است.</a:t>
          </a:r>
          <a:endParaRPr lang="fa-IR" sz="2000" kern="1200" dirty="0"/>
        </a:p>
      </dsp:txBody>
      <dsp:txXfrm>
        <a:off x="2130456" y="621531"/>
        <a:ext cx="1835086" cy="3396937"/>
      </dsp:txXfrm>
    </dsp:sp>
    <dsp:sp modelId="{1990AEE8-A494-4237-8D81-C156108E68F2}">
      <dsp:nvSpPr>
        <dsp:cNvPr id="0" name=""/>
        <dsp:cNvSpPr/>
      </dsp:nvSpPr>
      <dsp:spPr>
        <a:xfrm>
          <a:off x="4236720" y="45531"/>
          <a:ext cx="1857374" cy="576000"/>
        </a:xfrm>
        <a:prstGeom prst="rect">
          <a:avLst/>
        </a:prstGeom>
        <a:solidFill>
          <a:srgbClr val="0070C0"/>
        </a:solidFill>
        <a:ln w="381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rtl="1">
            <a:lnSpc>
              <a:spcPct val="90000"/>
            </a:lnSpc>
            <a:spcBef>
              <a:spcPct val="0"/>
            </a:spcBef>
            <a:spcAft>
              <a:spcPct val="35000"/>
            </a:spcAft>
          </a:pPr>
          <a:r>
            <a:rPr lang="fa-IR" sz="2000" kern="1200" dirty="0" smtClean="0"/>
            <a:t>ویل دورانت</a:t>
          </a:r>
          <a:endParaRPr lang="fa-IR" sz="2000" kern="1200" dirty="0"/>
        </a:p>
      </dsp:txBody>
      <dsp:txXfrm>
        <a:off x="4236720" y="45531"/>
        <a:ext cx="1857374" cy="576000"/>
      </dsp:txXfrm>
    </dsp:sp>
    <dsp:sp modelId="{7A802CF6-2A26-4338-B116-CE86F6CEA306}">
      <dsp:nvSpPr>
        <dsp:cNvPr id="0" name=""/>
        <dsp:cNvSpPr/>
      </dsp:nvSpPr>
      <dsp:spPr>
        <a:xfrm>
          <a:off x="4236720" y="621531"/>
          <a:ext cx="1857374" cy="3396937"/>
        </a:xfrm>
        <a:prstGeom prst="rect">
          <a:avLst/>
        </a:prstGeom>
        <a:solidFill>
          <a:schemeClr val="accent1">
            <a:alpha val="90000"/>
            <a:tint val="40000"/>
            <a:hueOff val="0"/>
            <a:satOff val="0"/>
            <a:lumOff val="0"/>
            <a:alphaOff val="0"/>
          </a:schemeClr>
        </a:solidFill>
        <a:ln w="381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r" defTabSz="889000" rtl="1">
            <a:lnSpc>
              <a:spcPct val="90000"/>
            </a:lnSpc>
            <a:spcBef>
              <a:spcPct val="0"/>
            </a:spcBef>
            <a:spcAft>
              <a:spcPct val="15000"/>
            </a:spcAft>
            <a:buChar char="••"/>
          </a:pPr>
          <a:r>
            <a:rPr lang="fa-IR" sz="2000" kern="1200" dirty="0" smtClean="0"/>
            <a:t>هر تمدنی بعد از پیشرفت، به جای ستایش مبادی معنوی، به ستایش علم می پردازد.</a:t>
          </a:r>
          <a:endParaRPr lang="fa-IR" sz="2000" kern="1200" dirty="0"/>
        </a:p>
        <a:p>
          <a:pPr marL="228600" lvl="1" indent="-228600" algn="r" defTabSz="889000" rtl="1">
            <a:lnSpc>
              <a:spcPct val="90000"/>
            </a:lnSpc>
            <a:spcBef>
              <a:spcPct val="0"/>
            </a:spcBef>
            <a:spcAft>
              <a:spcPct val="15000"/>
            </a:spcAft>
            <a:buChar char="••"/>
          </a:pPr>
          <a:r>
            <a:rPr lang="fa-IR" sz="2000" kern="1200" dirty="0" smtClean="0"/>
            <a:t>لذا جنگ بین ارزش و دانش آغاز شده و دوره ی انحطاط آغاز می گردد.</a:t>
          </a:r>
          <a:endParaRPr lang="fa-IR" sz="2000" kern="1200" dirty="0"/>
        </a:p>
      </dsp:txBody>
      <dsp:txXfrm>
        <a:off x="4236720" y="621531"/>
        <a:ext cx="1857374" cy="339693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0" fontAlgn="auto">
              <a:spcBef>
                <a:spcPts val="0"/>
              </a:spcBef>
              <a:spcAft>
                <a:spcPts val="0"/>
              </a:spcAft>
              <a:defRPr sz="1200">
                <a:latin typeface="+mn-lt"/>
                <a:cs typeface="+mn-cs"/>
              </a:defRPr>
            </a:lvl1pPr>
          </a:lstStyle>
          <a:p>
            <a:pPr>
              <a:defRPr/>
            </a:pPr>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rtl="0" fontAlgn="auto">
              <a:spcBef>
                <a:spcPts val="0"/>
              </a:spcBef>
              <a:spcAft>
                <a:spcPts val="0"/>
              </a:spcAft>
              <a:defRPr sz="1200">
                <a:latin typeface="+mn-lt"/>
                <a:cs typeface="+mn-cs"/>
              </a:defRPr>
            </a:lvl1pPr>
          </a:lstStyle>
          <a:p>
            <a:pPr>
              <a:defRPr/>
            </a:pPr>
            <a:fld id="{F5B07971-5347-4B44-942B-F40DD0F8633B}" type="datetimeFigureOut">
              <a:rPr lang="fa-IR"/>
              <a:pPr>
                <a:defRPr/>
              </a:pPr>
              <a:t>14/09/1441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fa-IR"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rtl="0" fontAlgn="auto">
              <a:spcBef>
                <a:spcPts val="0"/>
              </a:spcBef>
              <a:spcAft>
                <a:spcPts val="0"/>
              </a:spcAft>
              <a:defRPr sz="1200">
                <a:latin typeface="+mn-lt"/>
                <a:cs typeface="+mn-cs"/>
              </a:defRPr>
            </a:lvl1pPr>
          </a:lstStyle>
          <a:p>
            <a:pPr>
              <a:defRPr/>
            </a:pPr>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rtl="0" fontAlgn="auto">
              <a:spcBef>
                <a:spcPts val="0"/>
              </a:spcBef>
              <a:spcAft>
                <a:spcPts val="0"/>
              </a:spcAft>
              <a:defRPr sz="1200">
                <a:latin typeface="+mn-lt"/>
                <a:cs typeface="+mn-cs"/>
              </a:defRPr>
            </a:lvl1pPr>
          </a:lstStyle>
          <a:p>
            <a:pPr>
              <a:defRPr/>
            </a:pPr>
            <a:fld id="{0BEC3B3F-DB88-451C-B457-77C12CC0EC24}" type="slidenum">
              <a:rPr lang="fa-IR"/>
              <a:pPr>
                <a:defRPr/>
              </a:pPr>
              <a:t>‹#›</a:t>
            </a:fld>
            <a:endParaRPr lang="fa-IR"/>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85C3641C-D2E0-44E7-875F-4F6786EBD861}" type="slidenum">
              <a:rPr lang="fa-IR" smtClean="0"/>
              <a:pPr>
                <a:defRPr/>
              </a:pPr>
              <a:t>6</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pPr>
              <a:defRPr/>
            </a:pPr>
            <a:fld id="{FF7B71EB-7E9A-4D20-9E2E-DCEF3F8F5F01}" type="datetimeFigureOut">
              <a:rPr lang="en-US"/>
              <a:pPr>
                <a:defRPr/>
              </a:pPr>
              <a:t>5/6/2020</a:t>
            </a:fld>
            <a:endParaRPr lang="en-US"/>
          </a:p>
        </p:txBody>
      </p:sp>
      <p:sp>
        <p:nvSpPr>
          <p:cNvPr id="8" name="Slide Number Placeholder 15"/>
          <p:cNvSpPr>
            <a:spLocks noGrp="1"/>
          </p:cNvSpPr>
          <p:nvPr>
            <p:ph type="sldNum" sz="quarter" idx="11"/>
          </p:nvPr>
        </p:nvSpPr>
        <p:spPr/>
        <p:txBody>
          <a:bodyPr/>
          <a:lstStyle>
            <a:lvl1pPr>
              <a:defRPr/>
            </a:lvl1pPr>
          </a:lstStyle>
          <a:p>
            <a:pPr>
              <a:defRPr/>
            </a:pPr>
            <a:fld id="{C33DB779-03D3-4629-8771-E36A4C5E566A}" type="slidenum">
              <a:rPr lang="en-US"/>
              <a:pPr>
                <a:defRPr/>
              </a:pPr>
              <a:t>‹#›</a:t>
            </a:fld>
            <a:endParaRPr lang="en-US"/>
          </a:p>
        </p:txBody>
      </p:sp>
      <p:sp>
        <p:nvSpPr>
          <p:cNvPr id="10" name="Footer Placeholder 16"/>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DACEAAB1-223A-4AF3-9C3B-C4D1921F16F4}" type="datetimeFigureOut">
              <a:rPr lang="en-US"/>
              <a:pPr>
                <a:defRPr/>
              </a:pPr>
              <a:t>5/6/2020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76DC8690-EE14-42D1-B377-67EAAF6C7A1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C3DB8A6B-866A-40DD-9997-4CA0A723D7F8}" type="datetimeFigureOut">
              <a:rPr lang="en-US"/>
              <a:pPr>
                <a:defRPr/>
              </a:pPr>
              <a:t>5/6/2020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98FC14BE-8EA6-4D3A-B7E0-8BB6705E688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pPr>
              <a:defRPr/>
            </a:pPr>
            <a:fld id="{FF23FD97-BEAB-47F9-84E0-9066DDAD9F37}" type="datetimeFigureOut">
              <a:rPr lang="en-US"/>
              <a:pPr>
                <a:defRPr/>
              </a:pPr>
              <a:t>5/6/2020</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F8833EEE-E33D-4B71-B0B7-02F2F417745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141D2D3-480C-4217-A063-AAD740117678}" type="datetimeFigureOut">
              <a:rPr lang="en-US"/>
              <a:pPr>
                <a:defRPr/>
              </a:pPr>
              <a:t>5/6/2020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6988523-3C49-4579-A240-1F5E8A84899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79A0D035-3967-4561-B70B-FB4323A906FA}" type="datetimeFigureOut">
              <a:rPr lang="en-US"/>
              <a:pPr>
                <a:defRPr/>
              </a:pPr>
              <a:t>5/6/2020</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E93AC056-4D50-4C20-86D0-6CB4D25BCE2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457200" y="155448"/>
            <a:ext cx="82296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a:lvl1pPr>
          </a:lstStyle>
          <a:p>
            <a:pPr>
              <a:defRPr/>
            </a:pPr>
            <a:fld id="{6BA08181-73ED-4D06-B76A-FF9478C79627}" type="slidenum">
              <a:rPr lang="en-US"/>
              <a:pPr>
                <a:defRPr/>
              </a:pPr>
              <a:t>‹#›</a:t>
            </a:fld>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Date Placeholder 6"/>
          <p:cNvSpPr>
            <a:spLocks noGrp="1"/>
          </p:cNvSpPr>
          <p:nvPr>
            <p:ph type="dt" sz="half" idx="12"/>
          </p:nvPr>
        </p:nvSpPr>
        <p:spPr/>
        <p:txBody>
          <a:bodyPr/>
          <a:lstStyle>
            <a:lvl1pPr>
              <a:defRPr/>
            </a:lvl1pPr>
          </a:lstStyle>
          <a:p>
            <a:pPr>
              <a:defRPr/>
            </a:pPr>
            <a:fld id="{E914FB2C-463C-44D3-9FEC-594B63E4C1DA}" type="datetimeFigureOut">
              <a:rPr lang="en-US"/>
              <a:pPr>
                <a:defRPr/>
              </a:pPr>
              <a:t>5/6/2020</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8F817410-2181-4F63-82DD-8F3BDCD7D66C}" type="datetimeFigureOut">
              <a:rPr lang="en-US"/>
              <a:pPr>
                <a:defRPr/>
              </a:pPr>
              <a:t>5/6/2020</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88146273-7444-4D37-A587-73BCB51D3C9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A9BFD081-A292-4300-87E7-0F30C6EF474D}" type="datetimeFigureOut">
              <a:rPr lang="en-US"/>
              <a:pPr>
                <a:defRPr/>
              </a:pPr>
              <a:t>5/6/2020</a:t>
            </a:fld>
            <a:endParaRPr lang="en-US"/>
          </a:p>
        </p:txBody>
      </p:sp>
      <p:sp>
        <p:nvSpPr>
          <p:cNvPr id="3" name="Footer Placeholder 9"/>
          <p:cNvSpPr>
            <a:spLocks noGrp="1"/>
          </p:cNvSpPr>
          <p:nvPr>
            <p:ph type="ftr" sz="quarter" idx="11"/>
          </p:nvPr>
        </p:nvSpPr>
        <p:spPr/>
        <p:txBody>
          <a:bodyPr/>
          <a:lstStyle>
            <a:lvl1pPr>
              <a:defRPr/>
            </a:lvl1pPr>
          </a:lstStyle>
          <a:p>
            <a:pPr>
              <a:defRPr/>
            </a:pPr>
            <a:endParaRPr lang="en-US"/>
          </a:p>
        </p:txBody>
      </p:sp>
      <p:sp>
        <p:nvSpPr>
          <p:cNvPr id="4" name="Slide Number Placeholder 21"/>
          <p:cNvSpPr>
            <a:spLocks noGrp="1"/>
          </p:cNvSpPr>
          <p:nvPr>
            <p:ph type="sldNum" sz="quarter" idx="12"/>
          </p:nvPr>
        </p:nvSpPr>
        <p:spPr/>
        <p:txBody>
          <a:bodyPr/>
          <a:lstStyle>
            <a:lvl1pPr>
              <a:defRPr/>
            </a:lvl1pPr>
          </a:lstStyle>
          <a:p>
            <a:pPr>
              <a:defRPr/>
            </a:pPr>
            <a:fld id="{1635835A-AB15-499A-BB4E-4007482019F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23"/>
          <p:cNvSpPr>
            <a:spLocks noGrp="1"/>
          </p:cNvSpPr>
          <p:nvPr>
            <p:ph type="dt" sz="half" idx="10"/>
          </p:nvPr>
        </p:nvSpPr>
        <p:spPr/>
        <p:txBody>
          <a:bodyPr/>
          <a:lstStyle>
            <a:lvl1pPr>
              <a:defRPr/>
            </a:lvl1pPr>
          </a:lstStyle>
          <a:p>
            <a:pPr>
              <a:defRPr/>
            </a:pPr>
            <a:fld id="{83D17A75-2338-423A-B624-56466FCCE57C}" type="datetimeFigureOut">
              <a:rPr lang="en-US"/>
              <a:pPr>
                <a:defRPr/>
              </a:pPr>
              <a:t>5/6/2020</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78FD9378-EB92-471E-8C9B-7853BD3594C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23"/>
          <p:cNvSpPr>
            <a:spLocks noGrp="1"/>
          </p:cNvSpPr>
          <p:nvPr>
            <p:ph type="dt" sz="half" idx="10"/>
          </p:nvPr>
        </p:nvSpPr>
        <p:spPr/>
        <p:txBody>
          <a:bodyPr/>
          <a:lstStyle>
            <a:lvl1pPr>
              <a:defRPr/>
            </a:lvl1pPr>
          </a:lstStyle>
          <a:p>
            <a:pPr>
              <a:defRPr/>
            </a:pPr>
            <a:fld id="{1F382814-B942-4A3F-B7D3-E9584C532315}" type="datetimeFigureOut">
              <a:rPr lang="en-US"/>
              <a:pPr>
                <a:defRPr/>
              </a:pPr>
              <a:t>5/6/2020</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A466B4A6-7A62-4394-B634-238B20C6C9F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26" name="Text Placeholder 8"/>
          <p:cNvSpPr>
            <a:spLocks noGrp="1"/>
          </p:cNvSpPr>
          <p:nvPr>
            <p:ph type="body" idx="1"/>
          </p:nvPr>
        </p:nvSpPr>
        <p:spPr bwMode="auto">
          <a:xfrm>
            <a:off x="457200" y="1447800"/>
            <a:ext cx="8229600" cy="4678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rtl="0" eaLnBrk="1" fontAlgn="auto" latinLnBrk="0" hangingPunct="1">
              <a:spcBef>
                <a:spcPts val="0"/>
              </a:spcBef>
              <a:spcAft>
                <a:spcPts val="0"/>
              </a:spcAft>
              <a:defRPr kumimoji="0" sz="1200">
                <a:solidFill>
                  <a:schemeClr val="tx2"/>
                </a:solidFill>
                <a:latin typeface="+mn-lt"/>
                <a:cs typeface="+mn-cs"/>
              </a:defRPr>
            </a:lvl1pPr>
          </a:lstStyle>
          <a:p>
            <a:pPr>
              <a:defRPr/>
            </a:pPr>
            <a:fld id="{F4C4F9AC-9F91-489F-AD88-787637A85AD4}" type="datetimeFigureOut">
              <a:rPr lang="en-US"/>
              <a:pPr>
                <a:defRPr/>
              </a:pPr>
              <a:t>5/6/2020</a:t>
            </a:fld>
            <a:endParaRPr lang="en-US"/>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rtl="0"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lIns="0" tIns="0" rIns="0" bIns="0" anchor="ctr" anchorCtr="0">
            <a:noAutofit/>
          </a:bodyPr>
          <a:lstStyle>
            <a:lvl1pPr algn="ctr" rtl="0" eaLnBrk="1" fontAlgn="auto" latinLnBrk="0" hangingPunct="1">
              <a:spcBef>
                <a:spcPts val="0"/>
              </a:spcBef>
              <a:spcAft>
                <a:spcPts val="0"/>
              </a:spcAft>
              <a:defRPr kumimoji="0" sz="1600" baseline="0">
                <a:solidFill>
                  <a:schemeClr val="tx2"/>
                </a:solidFill>
                <a:latin typeface="+mn-lt"/>
                <a:cs typeface="+mn-cs"/>
              </a:defRPr>
            </a:lvl1pPr>
          </a:lstStyle>
          <a:p>
            <a:pPr>
              <a:defRPr/>
            </a:pPr>
            <a:fld id="{1EC0CD44-F718-42EE-B246-2C6D001BF9AA}" type="slidenum">
              <a:rPr lang="en-US"/>
              <a:pPr>
                <a:defRPr/>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3769" r:id="rId1"/>
    <p:sldLayoutId id="2147483761" r:id="rId2"/>
    <p:sldLayoutId id="2147483770" r:id="rId3"/>
    <p:sldLayoutId id="2147483762" r:id="rId4"/>
    <p:sldLayoutId id="2147483771" r:id="rId5"/>
    <p:sldLayoutId id="2147483763" r:id="rId6"/>
    <p:sldLayoutId id="2147483764" r:id="rId7"/>
    <p:sldLayoutId id="2147483765" r:id="rId8"/>
    <p:sldLayoutId id="2147483766" r:id="rId9"/>
    <p:sldLayoutId id="2147483767" r:id="rId10"/>
    <p:sldLayoutId id="2147483768" r:id="rId11"/>
  </p:sldLayoutIdLst>
  <p:txStyles>
    <p:titleStyle>
      <a:lvl1pPr algn="l" rtl="1"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1" eaLnBrk="0" fontAlgn="base" hangingPunct="0">
        <a:spcBef>
          <a:spcPct val="0"/>
        </a:spcBef>
        <a:spcAft>
          <a:spcPct val="0"/>
        </a:spcAft>
        <a:defRPr sz="4200">
          <a:solidFill>
            <a:srgbClr val="F9F9F9"/>
          </a:solidFill>
          <a:latin typeface="Constantia" pitchFamily="18" charset="0"/>
        </a:defRPr>
      </a:lvl2pPr>
      <a:lvl3pPr algn="l" rtl="1" eaLnBrk="0" fontAlgn="base" hangingPunct="0">
        <a:spcBef>
          <a:spcPct val="0"/>
        </a:spcBef>
        <a:spcAft>
          <a:spcPct val="0"/>
        </a:spcAft>
        <a:defRPr sz="4200">
          <a:solidFill>
            <a:srgbClr val="F9F9F9"/>
          </a:solidFill>
          <a:latin typeface="Constantia" pitchFamily="18" charset="0"/>
        </a:defRPr>
      </a:lvl3pPr>
      <a:lvl4pPr algn="l" rtl="1" eaLnBrk="0" fontAlgn="base" hangingPunct="0">
        <a:spcBef>
          <a:spcPct val="0"/>
        </a:spcBef>
        <a:spcAft>
          <a:spcPct val="0"/>
        </a:spcAft>
        <a:defRPr sz="4200">
          <a:solidFill>
            <a:srgbClr val="F9F9F9"/>
          </a:solidFill>
          <a:latin typeface="Constantia" pitchFamily="18" charset="0"/>
        </a:defRPr>
      </a:lvl4pPr>
      <a:lvl5pPr algn="l" rtl="1" eaLnBrk="0" fontAlgn="base" hangingPunct="0">
        <a:spcBef>
          <a:spcPct val="0"/>
        </a:spcBef>
        <a:spcAft>
          <a:spcPct val="0"/>
        </a:spcAft>
        <a:defRPr sz="4200">
          <a:solidFill>
            <a:srgbClr val="F9F9F9"/>
          </a:solidFill>
          <a:latin typeface="Constantia" pitchFamily="18" charset="0"/>
        </a:defRPr>
      </a:lvl5pPr>
      <a:lvl6pPr marL="457200" algn="l" rtl="1" fontAlgn="base">
        <a:spcBef>
          <a:spcPct val="0"/>
        </a:spcBef>
        <a:spcAft>
          <a:spcPct val="0"/>
        </a:spcAft>
        <a:defRPr sz="4200">
          <a:solidFill>
            <a:srgbClr val="F9F9F9"/>
          </a:solidFill>
          <a:latin typeface="Constantia" pitchFamily="18" charset="0"/>
        </a:defRPr>
      </a:lvl6pPr>
      <a:lvl7pPr marL="914400" algn="l" rtl="1" fontAlgn="base">
        <a:spcBef>
          <a:spcPct val="0"/>
        </a:spcBef>
        <a:spcAft>
          <a:spcPct val="0"/>
        </a:spcAft>
        <a:defRPr sz="4200">
          <a:solidFill>
            <a:srgbClr val="F9F9F9"/>
          </a:solidFill>
          <a:latin typeface="Constantia" pitchFamily="18" charset="0"/>
        </a:defRPr>
      </a:lvl7pPr>
      <a:lvl8pPr marL="1371600" algn="l" rtl="1" fontAlgn="base">
        <a:spcBef>
          <a:spcPct val="0"/>
        </a:spcBef>
        <a:spcAft>
          <a:spcPct val="0"/>
        </a:spcAft>
        <a:defRPr sz="4200">
          <a:solidFill>
            <a:srgbClr val="F9F9F9"/>
          </a:solidFill>
          <a:latin typeface="Constantia" pitchFamily="18" charset="0"/>
        </a:defRPr>
      </a:lvl8pPr>
      <a:lvl9pPr marL="1828800" algn="l" rtl="1" fontAlgn="base">
        <a:spcBef>
          <a:spcPct val="0"/>
        </a:spcBef>
        <a:spcAft>
          <a:spcPct val="0"/>
        </a:spcAft>
        <a:defRPr sz="4200">
          <a:solidFill>
            <a:srgbClr val="F9F9F9"/>
          </a:solidFill>
          <a:latin typeface="Constantia" pitchFamily="18" charset="0"/>
        </a:defRPr>
      </a:lvl9pPr>
    </p:titleStyle>
    <p:bodyStyle>
      <a:lvl1pPr marL="273050" indent="-273050" algn="r" rtl="1" eaLnBrk="0" fontAlgn="base" hangingPunct="0">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r" rtl="1" eaLnBrk="0" fontAlgn="base" hangingPunct="0">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r" rtl="1" eaLnBrk="0" fontAlgn="base" hangingPunct="0">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r" rtl="1" eaLnBrk="0" fontAlgn="base" hangingPunct="0">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r" rtl="1" eaLnBrk="0" fontAlgn="base" hangingPunct="0">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r" rtl="1"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r" rtl="1"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r" rtl="1"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slideLayout" Target="../slideLayouts/slideLayout2.xml"/><Relationship Id="rId7" Type="http://schemas.openxmlformats.org/officeDocument/2006/relationships/diagramColors" Target="../diagrams/colors2.xml"/><Relationship Id="rId2" Type="http://schemas.openxmlformats.org/officeDocument/2006/relationships/audio" Target="../media/media1.WAV"/><Relationship Id="rId1" Type="http://schemas.microsoft.com/office/2007/relationships/media" Target="../media/media1.WAV"/><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8.jpe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1.WAV"/><Relationship Id="rId1" Type="http://schemas.microsoft.com/office/2007/relationships/media" Target="../media/media1.WAV"/><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00336"/>
          </a:xfrm>
        </p:spPr>
        <p:txBody>
          <a:bodyPr>
            <a:normAutofit fontScale="90000"/>
          </a:bodyPr>
          <a:lstStyle/>
          <a:p>
            <a:pPr algn="ctr"/>
            <a:r>
              <a:rPr lang="fa-IR" sz="5400" dirty="0" smtClean="0">
                <a:solidFill>
                  <a:schemeClr val="bg1"/>
                </a:solidFill>
                <a:cs typeface="2  Esfehan" panose="00000700000000000000" pitchFamily="2" charset="-78"/>
              </a:rPr>
              <a:t>تاریخ فرهنگ و تمدن اسلامی</a:t>
            </a:r>
            <a:endParaRPr lang="en-US" sz="5400" dirty="0">
              <a:solidFill>
                <a:schemeClr val="bg1"/>
              </a:solidFill>
              <a:cs typeface="2  Esfehan" panose="00000700000000000000" pitchFamily="2" charset="-78"/>
            </a:endParaRPr>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5536" y="1412776"/>
            <a:ext cx="5774486" cy="3861571"/>
          </a:xfrm>
          <a:prstGeom prst="rect">
            <a:avLst/>
          </a:prstGeom>
          <a:ln w="228600" cap="sq" cmpd="thickThin">
            <a:solidFill>
              <a:srgbClr val="000000"/>
            </a:solidFill>
            <a:prstDash val="solid"/>
            <a:miter lim="800000"/>
          </a:ln>
          <a:effectLst>
            <a:innerShdw blurRad="76200">
              <a:srgbClr val="000000"/>
            </a:innerShdw>
          </a:effectLst>
        </p:spPr>
      </p:pic>
      <p:sp>
        <p:nvSpPr>
          <p:cNvPr id="9" name="Oval 8"/>
          <p:cNvSpPr/>
          <p:nvPr/>
        </p:nvSpPr>
        <p:spPr>
          <a:xfrm>
            <a:off x="6454552" y="2924944"/>
            <a:ext cx="2232248" cy="208823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400" dirty="0" smtClean="0">
              <a:solidFill>
                <a:schemeClr val="bg1"/>
              </a:solidFill>
              <a:cs typeface="2  Titr" panose="00000700000000000000" pitchFamily="2" charset="-78"/>
            </a:endParaRPr>
          </a:p>
          <a:p>
            <a:pPr algn="ctr">
              <a:lnSpc>
                <a:spcPct val="150000"/>
              </a:lnSpc>
            </a:pPr>
            <a:r>
              <a:rPr lang="fa-IR" sz="1600" dirty="0" smtClean="0">
                <a:solidFill>
                  <a:schemeClr val="bg1"/>
                </a:solidFill>
                <a:cs typeface="2  Titr" panose="00000700000000000000" pitchFamily="2" charset="-78"/>
              </a:rPr>
              <a:t>تصویری از</a:t>
            </a:r>
            <a:endParaRPr lang="en-US" sz="1600" dirty="0" smtClean="0">
              <a:solidFill>
                <a:schemeClr val="bg1"/>
              </a:solidFill>
              <a:cs typeface="2  Titr" panose="00000700000000000000" pitchFamily="2" charset="-78"/>
            </a:endParaRPr>
          </a:p>
          <a:p>
            <a:pPr algn="ctr">
              <a:lnSpc>
                <a:spcPct val="150000"/>
              </a:lnSpc>
            </a:pPr>
            <a:r>
              <a:rPr lang="fa-IR" sz="1600" dirty="0" smtClean="0">
                <a:solidFill>
                  <a:schemeClr val="bg1"/>
                </a:solidFill>
                <a:cs typeface="2  Titr" panose="00000700000000000000" pitchFamily="2" charset="-78"/>
              </a:rPr>
              <a:t> </a:t>
            </a:r>
            <a:r>
              <a:rPr lang="fa-IR" sz="1600" b="1" dirty="0" smtClean="0">
                <a:solidFill>
                  <a:schemeClr val="bg1"/>
                </a:solidFill>
                <a:cs typeface="2  Titr" panose="00000700000000000000" pitchFamily="2" charset="-78"/>
              </a:rPr>
              <a:t>نامه پیامبر أکرم به </a:t>
            </a:r>
            <a:r>
              <a:rPr lang="fa-IR" sz="1600" b="1" dirty="0">
                <a:solidFill>
                  <a:schemeClr val="bg1"/>
                </a:solidFill>
                <a:cs typeface="2  Titr" panose="00000700000000000000" pitchFamily="2" charset="-78"/>
              </a:rPr>
              <a:t>منذر بن ساوی </a:t>
            </a:r>
            <a:endParaRPr lang="en-US" sz="1600" b="1" dirty="0" smtClean="0">
              <a:solidFill>
                <a:schemeClr val="bg1"/>
              </a:solidFill>
              <a:cs typeface="2  Titr" panose="00000700000000000000" pitchFamily="2" charset="-78"/>
            </a:endParaRPr>
          </a:p>
          <a:p>
            <a:pPr algn="ctr">
              <a:lnSpc>
                <a:spcPct val="150000"/>
              </a:lnSpc>
            </a:pPr>
            <a:r>
              <a:rPr lang="fa-IR" sz="1600" b="1" dirty="0" smtClean="0">
                <a:solidFill>
                  <a:schemeClr val="bg1"/>
                </a:solidFill>
                <a:cs typeface="2  Titr" panose="00000700000000000000" pitchFamily="2" charset="-78"/>
              </a:rPr>
              <a:t>حاکم </a:t>
            </a:r>
            <a:r>
              <a:rPr lang="fa-IR" sz="1600" b="1" dirty="0" smtClean="0">
                <a:solidFill>
                  <a:schemeClr val="bg1"/>
                </a:solidFill>
                <a:cs typeface="2  Titr" panose="00000700000000000000" pitchFamily="2" charset="-78"/>
              </a:rPr>
              <a:t>بحرین</a:t>
            </a:r>
          </a:p>
          <a:p>
            <a:pPr algn="ctr">
              <a:lnSpc>
                <a:spcPct val="150000"/>
              </a:lnSpc>
            </a:pPr>
            <a:r>
              <a:rPr lang="fa-IR" sz="1600" b="1" dirty="0" smtClean="0">
                <a:solidFill>
                  <a:schemeClr val="bg1"/>
                </a:solidFill>
                <a:cs typeface="2  Titr" panose="00000700000000000000" pitchFamily="2" charset="-78"/>
              </a:rPr>
              <a:t>در سال هفتم </a:t>
            </a:r>
            <a:r>
              <a:rPr lang="fa-IR" sz="1600" b="1" dirty="0" smtClean="0">
                <a:solidFill>
                  <a:schemeClr val="bg1"/>
                </a:solidFill>
                <a:cs typeface="2  Titr" panose="00000700000000000000" pitchFamily="2" charset="-78"/>
              </a:rPr>
              <a:t>هجر</a:t>
            </a:r>
            <a:r>
              <a:rPr lang="fa-IR" sz="1600" b="1" dirty="0" smtClean="0">
                <a:solidFill>
                  <a:schemeClr val="bg1"/>
                </a:solidFill>
                <a:cs typeface="2  Titr" panose="00000700000000000000" pitchFamily="2" charset="-78"/>
              </a:rPr>
              <a:t>ی</a:t>
            </a:r>
            <a:endParaRPr lang="fa-IR" sz="1600" b="1" dirty="0">
              <a:solidFill>
                <a:schemeClr val="bg1"/>
              </a:solidFill>
              <a:cs typeface="2  Titr" panose="00000700000000000000" pitchFamily="2" charset="-78"/>
            </a:endParaRPr>
          </a:p>
          <a:p>
            <a:pPr algn="ctr"/>
            <a:endParaRPr lang="en-US" sz="1400" dirty="0"/>
          </a:p>
        </p:txBody>
      </p:sp>
      <p:sp>
        <p:nvSpPr>
          <p:cNvPr id="10" name="Rounded Rectangle 9"/>
          <p:cNvSpPr/>
          <p:nvPr/>
        </p:nvSpPr>
        <p:spPr>
          <a:xfrm>
            <a:off x="6732240" y="1124743"/>
            <a:ext cx="2232248" cy="1440161"/>
          </a:xfrm>
          <a:prstGeom prst="roundRect">
            <a:avLst/>
          </a:prstGeom>
        </p:spPr>
        <p:style>
          <a:lnRef idx="2">
            <a:schemeClr val="dk1">
              <a:shade val="50000"/>
            </a:schemeClr>
          </a:lnRef>
          <a:fillRef idx="1003">
            <a:schemeClr val="lt2"/>
          </a:fillRef>
          <a:effectRef idx="0">
            <a:schemeClr val="dk1"/>
          </a:effectRef>
          <a:fontRef idx="minor">
            <a:schemeClr val="lt1"/>
          </a:fontRef>
        </p:style>
        <p:txBody>
          <a:bodyPr rtlCol="0" anchor="ctr"/>
          <a:lstStyle/>
          <a:p>
            <a:pPr algn="ctr"/>
            <a:r>
              <a:rPr lang="fa-IR" sz="3200" b="1" dirty="0" smtClean="0">
                <a:solidFill>
                  <a:schemeClr val="bg1"/>
                </a:solidFill>
              </a:rPr>
              <a:t>إقْرَأْ </a:t>
            </a:r>
            <a:r>
              <a:rPr lang="fa-IR" sz="3200" b="1" dirty="0">
                <a:solidFill>
                  <a:schemeClr val="bg1"/>
                </a:solidFill>
              </a:rPr>
              <a:t>بِاسْمِ رَبِّكَ الَّذِي خَلَقَ</a:t>
            </a:r>
            <a:endParaRPr lang="en-US" sz="3200" b="1" dirty="0">
              <a:solidFill>
                <a:schemeClr val="bg1"/>
              </a:solidFill>
            </a:endParaRPr>
          </a:p>
        </p:txBody>
      </p:sp>
      <p:sp>
        <p:nvSpPr>
          <p:cNvPr id="3" name="Rounded Rectangle 2"/>
          <p:cNvSpPr/>
          <p:nvPr/>
        </p:nvSpPr>
        <p:spPr>
          <a:xfrm>
            <a:off x="251520" y="5631683"/>
            <a:ext cx="5548118" cy="1188964"/>
          </a:xfrm>
          <a:prstGeom prst="roundRect">
            <a:avLst/>
          </a:prstGeom>
          <a:solidFill>
            <a:schemeClr val="tx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b="1" dirty="0" smtClean="0">
                <a:solidFill>
                  <a:schemeClr val="bg1"/>
                </a:solidFill>
                <a:cs typeface="2  Baran" panose="00000400000000000000" pitchFamily="2" charset="-78"/>
              </a:rPr>
              <a:t>تهیه و تنظیم: مازیار کریمی حاجی خادمی </a:t>
            </a:r>
          </a:p>
          <a:p>
            <a:pPr algn="ctr"/>
            <a:r>
              <a:rPr lang="fa-IR" b="1" dirty="0" smtClean="0">
                <a:solidFill>
                  <a:schemeClr val="bg1"/>
                </a:solidFill>
                <a:cs typeface="2  Baran" panose="00000400000000000000" pitchFamily="2" charset="-78"/>
              </a:rPr>
              <a:t>مدرس گروه معارف دانشگاه فرهنگیان(پردیس شهید بهشتی)</a:t>
            </a:r>
            <a:endParaRPr lang="en-US" b="1" dirty="0">
              <a:solidFill>
                <a:schemeClr val="bg1"/>
              </a:solidFill>
              <a:cs typeface="2  Baran" panose="00000400000000000000" pitchFamily="2" charset="-78"/>
            </a:endParaRPr>
          </a:p>
        </p:txBody>
      </p:sp>
      <p:sp>
        <p:nvSpPr>
          <p:cNvPr id="6" name="Left Arrow 5"/>
          <p:cNvSpPr/>
          <p:nvPr/>
        </p:nvSpPr>
        <p:spPr>
          <a:xfrm>
            <a:off x="6480212" y="3892593"/>
            <a:ext cx="504056" cy="252028"/>
          </a:xfrm>
          <a:prstGeom prst="lef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05370485"/>
      </p:ext>
    </p:extLst>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solidFill>
            <a:schemeClr val="tx1">
              <a:lumMod val="85000"/>
            </a:schemeClr>
          </a:solidFill>
          <a:ln>
            <a:solidFill>
              <a:schemeClr val="bg1"/>
            </a:solidFill>
          </a:ln>
        </p:spPr>
        <p:txBody>
          <a:bodyPr>
            <a:normAutofit fontScale="85000" lnSpcReduction="10000"/>
          </a:bodyPr>
          <a:lstStyle/>
          <a:p>
            <a:pPr marL="274320" indent="-274320" algn="just" eaLnBrk="1" fontAlgn="auto" hangingPunct="1">
              <a:spcAft>
                <a:spcPts val="0"/>
              </a:spcAft>
              <a:buFont typeface="Wingdings 2"/>
              <a:buChar char=""/>
              <a:defRPr/>
            </a:pPr>
            <a:r>
              <a:rPr lang="ar-SA" sz="3200" b="1" dirty="0" smtClean="0">
                <a:solidFill>
                  <a:schemeClr val="bg1"/>
                </a:solidFill>
                <a:latin typeface="IranNastaliq" pitchFamily="18" charset="0"/>
                <a:cs typeface="B Lotus" pitchFamily="2" charset="-78"/>
              </a:rPr>
              <a:t>فرهنگ از دو جزء </a:t>
            </a:r>
            <a:r>
              <a:rPr lang="ar-SA" sz="3200" b="1" dirty="0">
                <a:solidFill>
                  <a:schemeClr val="bg1"/>
                </a:solidFill>
                <a:latin typeface="IranNastaliq" pitchFamily="18" charset="0"/>
                <a:cs typeface="B Lotus" pitchFamily="2" charset="-78"/>
              </a:rPr>
              <a:t>«فر» و «هنگ» تشکیل شده</a:t>
            </a:r>
            <a:r>
              <a:rPr lang="fa-IR" sz="3200" b="1" dirty="0">
                <a:solidFill>
                  <a:schemeClr val="bg1"/>
                </a:solidFill>
                <a:latin typeface="IranNastaliq" pitchFamily="18" charset="0"/>
                <a:cs typeface="B Lotus" pitchFamily="2" charset="-78"/>
              </a:rPr>
              <a:t>؛ "فر" به معنای شکوه و </a:t>
            </a:r>
            <a:r>
              <a:rPr lang="fa-IR" sz="3200" b="1" dirty="0" smtClean="0">
                <a:solidFill>
                  <a:schemeClr val="bg1"/>
                </a:solidFill>
                <a:latin typeface="IranNastaliq" pitchFamily="18" charset="0"/>
                <a:cs typeface="B Lotus" pitchFamily="2" charset="-78"/>
              </a:rPr>
              <a:t>عظمت</a:t>
            </a:r>
            <a:r>
              <a:rPr lang="fa-IR" sz="3200" b="1" dirty="0">
                <a:solidFill>
                  <a:schemeClr val="bg1"/>
                </a:solidFill>
                <a:latin typeface="IranNastaliq" pitchFamily="18" charset="0"/>
                <a:cs typeface="B Lotus" pitchFamily="2" charset="-78"/>
              </a:rPr>
              <a:t>، </a:t>
            </a:r>
            <a:r>
              <a:rPr lang="fa-IR" sz="3200" b="1" dirty="0" smtClean="0">
                <a:solidFill>
                  <a:schemeClr val="bg1"/>
                </a:solidFill>
                <a:latin typeface="IranNastaliq" pitchFamily="18" charset="0"/>
                <a:cs typeface="B Lotus" pitchFamily="2" charset="-78"/>
              </a:rPr>
              <a:t>«هنگ» </a:t>
            </a:r>
            <a:r>
              <a:rPr lang="fa-IR" sz="3200" b="1" dirty="0">
                <a:solidFill>
                  <a:schemeClr val="bg1"/>
                </a:solidFill>
                <a:latin typeface="IranNastaliq" pitchFamily="18" charset="0"/>
                <a:cs typeface="B Lotus" pitchFamily="2" charset="-78"/>
              </a:rPr>
              <a:t>يا </a:t>
            </a:r>
            <a:r>
              <a:rPr lang="fa-IR" sz="3200" b="1" dirty="0" smtClean="0">
                <a:solidFill>
                  <a:schemeClr val="bg1"/>
                </a:solidFill>
                <a:latin typeface="IranNastaliq" pitchFamily="18" charset="0"/>
                <a:cs typeface="B Lotus" pitchFamily="2" charset="-78"/>
              </a:rPr>
              <a:t>«هنج» </a:t>
            </a:r>
            <a:r>
              <a:rPr lang="fa-IR" sz="3200" b="1" dirty="0">
                <a:solidFill>
                  <a:schemeClr val="bg1"/>
                </a:solidFill>
                <a:latin typeface="IranNastaliq" pitchFamily="18" charset="0"/>
                <a:cs typeface="B Lotus" pitchFamily="2" charset="-78"/>
              </a:rPr>
              <a:t>از مصدر هيختن يا هنجيدن به معني برآوردن و جلوه گر ساختن </a:t>
            </a:r>
            <a:r>
              <a:rPr lang="fa-IR" sz="3200" b="1" dirty="0" smtClean="0">
                <a:solidFill>
                  <a:schemeClr val="bg1"/>
                </a:solidFill>
                <a:latin typeface="IranNastaliq" pitchFamily="18" charset="0"/>
                <a:cs typeface="B Lotus" pitchFamily="2" charset="-78"/>
              </a:rPr>
              <a:t>است.لذا فرهنگ می شود جلوه ی شکوه و عظمت.</a:t>
            </a:r>
            <a:r>
              <a:rPr lang="ar-SA" sz="3200" b="1" dirty="0" smtClean="0">
                <a:solidFill>
                  <a:schemeClr val="bg1"/>
                </a:solidFill>
                <a:latin typeface="IranNastaliq" pitchFamily="18" charset="0"/>
                <a:cs typeface="B Lotus" pitchFamily="2" charset="-78"/>
              </a:rPr>
              <a:t> </a:t>
            </a:r>
            <a:endParaRPr lang="fa-IR" sz="3200" b="1" dirty="0" smtClean="0">
              <a:solidFill>
                <a:schemeClr val="bg1"/>
              </a:solidFill>
              <a:latin typeface="IranNastaliq" pitchFamily="18" charset="0"/>
              <a:cs typeface="B Lotus" pitchFamily="2" charset="-78"/>
            </a:endParaRPr>
          </a:p>
          <a:p>
            <a:pPr marL="274320" indent="-274320" algn="just" eaLnBrk="1" fontAlgn="auto" hangingPunct="1">
              <a:spcAft>
                <a:spcPts val="0"/>
              </a:spcAft>
              <a:buFont typeface="Wingdings 2"/>
              <a:buChar char=""/>
              <a:defRPr/>
            </a:pPr>
            <a:r>
              <a:rPr lang="ar-SA" sz="3200" b="1" dirty="0" smtClean="0">
                <a:solidFill>
                  <a:schemeClr val="bg1"/>
                </a:solidFill>
                <a:latin typeface="IranNastaliq" pitchFamily="18" charset="0"/>
                <a:cs typeface="B Lotus" pitchFamily="2" charset="-78"/>
              </a:rPr>
              <a:t>فرهنگ (</a:t>
            </a:r>
            <a:r>
              <a:rPr lang="en-US" sz="3200" b="1" dirty="0" smtClean="0">
                <a:solidFill>
                  <a:schemeClr val="bg1"/>
                </a:solidFill>
                <a:latin typeface="Gill Sans MT Condensed" pitchFamily="34" charset="0"/>
                <a:cs typeface="B Lotus" pitchFamily="2" charset="-78"/>
              </a:rPr>
              <a:t>culture</a:t>
            </a:r>
            <a:r>
              <a:rPr lang="ar-SA" sz="3200" b="1" dirty="0" smtClean="0">
                <a:solidFill>
                  <a:schemeClr val="bg1"/>
                </a:solidFill>
                <a:latin typeface="IranNastaliq" pitchFamily="18" charset="0"/>
                <a:cs typeface="B Lotus" pitchFamily="2" charset="-78"/>
              </a:rPr>
              <a:t>)، در ادبيات لاتينى به‏مفهوم پرورش نفس آمده و در زبان يونان باستان فقط مفهوم پرورش از آن استفاده مى‏شود.</a:t>
            </a:r>
            <a:r>
              <a:rPr lang="fa-IR" sz="3200" b="1" dirty="0" smtClean="0">
                <a:solidFill>
                  <a:schemeClr val="bg1"/>
                </a:solidFill>
                <a:latin typeface="IranNastaliq" pitchFamily="18" charset="0"/>
                <a:cs typeface="B Lotus" pitchFamily="2" charset="-78"/>
              </a:rPr>
              <a:t>معادل عربی آن نیز «ثقافه» می باشد.</a:t>
            </a:r>
            <a:r>
              <a:rPr lang="ar-SA" sz="3200" b="1" dirty="0" smtClean="0">
                <a:solidFill>
                  <a:schemeClr val="bg1"/>
                </a:solidFill>
                <a:latin typeface="IranNastaliq" pitchFamily="18" charset="0"/>
                <a:cs typeface="B Lotus" pitchFamily="2" charset="-78"/>
              </a:rPr>
              <a:t> </a:t>
            </a:r>
            <a:endParaRPr lang="fa-IR" sz="3200" b="1" dirty="0" smtClean="0">
              <a:solidFill>
                <a:schemeClr val="bg1"/>
              </a:solidFill>
              <a:latin typeface="IranNastaliq" pitchFamily="18" charset="0"/>
              <a:cs typeface="B Lotus" pitchFamily="2" charset="-78"/>
            </a:endParaRPr>
          </a:p>
          <a:p>
            <a:pPr marL="274320" indent="-274320" algn="just" eaLnBrk="1" fontAlgn="auto" hangingPunct="1">
              <a:spcAft>
                <a:spcPts val="0"/>
              </a:spcAft>
              <a:buFont typeface="Wingdings 2"/>
              <a:buChar char=""/>
              <a:defRPr/>
            </a:pPr>
            <a:r>
              <a:rPr lang="ar-SA" sz="3200" b="1" dirty="0" smtClean="0">
                <a:solidFill>
                  <a:schemeClr val="bg1"/>
                </a:solidFill>
                <a:latin typeface="IranNastaliq" pitchFamily="18" charset="0"/>
                <a:cs typeface="B Lotus" pitchFamily="2" charset="-78"/>
              </a:rPr>
              <a:t>تمدن در عربى از «م</a:t>
            </a:r>
            <a:r>
              <a:rPr lang="fa-IR" sz="3200" b="1" dirty="0" smtClean="0">
                <a:solidFill>
                  <a:schemeClr val="bg1"/>
                </a:solidFill>
                <a:latin typeface="IranNastaliq" pitchFamily="18" charset="0"/>
                <a:cs typeface="B Lotus" pitchFamily="2" charset="-78"/>
              </a:rPr>
              <a:t>َ</a:t>
            </a:r>
            <a:r>
              <a:rPr lang="ar-SA" sz="3200" b="1" dirty="0" smtClean="0">
                <a:solidFill>
                  <a:schemeClr val="bg1"/>
                </a:solidFill>
                <a:latin typeface="IranNastaliq" pitchFamily="18" charset="0"/>
                <a:cs typeface="B Lotus" pitchFamily="2" charset="-78"/>
              </a:rPr>
              <a:t>د</a:t>
            </a:r>
            <a:r>
              <a:rPr lang="fa-IR" sz="3200" b="1" dirty="0" smtClean="0">
                <a:solidFill>
                  <a:schemeClr val="bg1"/>
                </a:solidFill>
                <a:latin typeface="IranNastaliq" pitchFamily="18" charset="0"/>
                <a:cs typeface="B Lotus" pitchFamily="2" charset="-78"/>
              </a:rPr>
              <a:t>َ</a:t>
            </a:r>
            <a:r>
              <a:rPr lang="ar-SA" sz="3200" b="1" dirty="0" smtClean="0">
                <a:solidFill>
                  <a:schemeClr val="bg1"/>
                </a:solidFill>
                <a:latin typeface="IranNastaliq" pitchFamily="18" charset="0"/>
                <a:cs typeface="B Lotus" pitchFamily="2" charset="-78"/>
              </a:rPr>
              <a:t>ن» اخذ شده که معنای آن شهرنشین شدن</a:t>
            </a:r>
            <a:r>
              <a:rPr lang="fa-IR" sz="3200" b="1" dirty="0" smtClean="0">
                <a:solidFill>
                  <a:schemeClr val="bg1"/>
                </a:solidFill>
                <a:latin typeface="IranNastaliq" pitchFamily="18" charset="0"/>
                <a:cs typeface="B Lotus" pitchFamily="2" charset="-78"/>
              </a:rPr>
              <a:t>، </a:t>
            </a:r>
            <a:r>
              <a:rPr lang="ar-SA" sz="3200" b="1" dirty="0" smtClean="0">
                <a:solidFill>
                  <a:schemeClr val="bg1"/>
                </a:solidFill>
                <a:latin typeface="IranNastaliq" pitchFamily="18" charset="0"/>
                <a:cs typeface="B Lotus" pitchFamily="2" charset="-78"/>
              </a:rPr>
              <a:t>اقامت</a:t>
            </a:r>
            <a:r>
              <a:rPr lang="ar-SA" sz="3200" dirty="0" smtClean="0">
                <a:solidFill>
                  <a:schemeClr val="bg1"/>
                </a:solidFill>
              </a:rPr>
              <a:t> ‏</a:t>
            </a:r>
            <a:r>
              <a:rPr lang="ar-SA" sz="3200" b="1" dirty="0" smtClean="0">
                <a:solidFill>
                  <a:schemeClr val="bg1"/>
                </a:solidFill>
                <a:latin typeface="IranNastaliq" pitchFamily="18" charset="0"/>
                <a:cs typeface="B Lotus" pitchFamily="2" charset="-78"/>
              </a:rPr>
              <a:t>کردن درشهر است و در زبان‏هاى‏‏اروپايى واژه‏</a:t>
            </a:r>
            <a:r>
              <a:rPr lang="en-US" sz="3200" b="1" dirty="0" smtClean="0">
                <a:solidFill>
                  <a:schemeClr val="bg1"/>
                </a:solidFill>
                <a:latin typeface="+mj-lt"/>
                <a:cs typeface="B Lotus" pitchFamily="2" charset="-78"/>
              </a:rPr>
              <a:t>civilization</a:t>
            </a:r>
            <a:r>
              <a:rPr lang="ar-SA" sz="3200" b="1" dirty="0" smtClean="0">
                <a:solidFill>
                  <a:schemeClr val="bg1"/>
                </a:solidFill>
                <a:latin typeface="IranNastaliq" pitchFamily="18" charset="0"/>
                <a:cs typeface="B Lotus" pitchFamily="2" charset="-78"/>
              </a:rPr>
              <a:t> را به‏این‏مفهوم اطلاق‏مى‏كنند كه آن‏هم به‏معناى استقراريافتن است و در تعريف‏اجتماعى، همان شهرنشينى است.</a:t>
            </a:r>
            <a:endParaRPr lang="en-US" sz="3200" b="1" dirty="0" smtClean="0">
              <a:solidFill>
                <a:schemeClr val="bg1"/>
              </a:solidFill>
              <a:latin typeface="IranNastaliq" pitchFamily="18" charset="0"/>
              <a:cs typeface="B Lotus" pitchFamily="2" charset="-78"/>
            </a:endParaRPr>
          </a:p>
        </p:txBody>
      </p:sp>
      <p:sp>
        <p:nvSpPr>
          <p:cNvPr id="3" name="Title 2"/>
          <p:cNvSpPr>
            <a:spLocks noGrp="1"/>
          </p:cNvSpPr>
          <p:nvPr>
            <p:ph type="title"/>
          </p:nvPr>
        </p:nvSpPr>
        <p:spPr>
          <a:solidFill>
            <a:schemeClr val="tx2">
              <a:lumMod val="90000"/>
            </a:schemeClr>
          </a:solidFill>
        </p:spPr>
        <p:txBody>
          <a:bodyPr/>
          <a:lstStyle/>
          <a:p>
            <a:pPr algn="ctr" eaLnBrk="1" fontAlgn="auto" hangingPunct="1">
              <a:spcAft>
                <a:spcPts val="0"/>
              </a:spcAft>
              <a:defRPr/>
            </a:pPr>
            <a:r>
              <a:rPr lang="fa-IR" sz="6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مفهوم لغوی فرهنگ و تمدن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2000"/>
                                        <p:tgtEl>
                                          <p:spTgt spid="3"/>
                                        </p:tgtEl>
                                      </p:cBhvr>
                                    </p:animEffect>
                                  </p:childTnLst>
                                </p:cTn>
                              </p:par>
                            </p:childTnLst>
                          </p:cTn>
                        </p:par>
                        <p:par>
                          <p:cTn id="8" fill="hold">
                            <p:stCondLst>
                              <p:cond delay="2000"/>
                            </p:stCondLst>
                            <p:childTnLst>
                              <p:par>
                                <p:cTn id="9" presetID="18" presetClass="entr" presetSubtype="12" fill="hold" grpId="0" nodeType="afterEffect">
                                  <p:stCondLst>
                                    <p:cond delay="0"/>
                                  </p:stCondLst>
                                  <p:childTnLst>
                                    <p:set>
                                      <p:cBhvr>
                                        <p:cTn id="10" dur="1" fill="hold">
                                          <p:stCondLst>
                                            <p:cond delay="0"/>
                                          </p:stCondLst>
                                        </p:cTn>
                                        <p:tgtEl>
                                          <p:spTgt spid="2">
                                            <p:bg/>
                                          </p:spTgt>
                                        </p:tgtEl>
                                        <p:attrNameLst>
                                          <p:attrName>style.visibility</p:attrName>
                                        </p:attrNameLst>
                                      </p:cBhvr>
                                      <p:to>
                                        <p:strVal val="visible"/>
                                      </p:to>
                                    </p:set>
                                    <p:animEffect transition="in" filter="strips(downLeft)">
                                      <p:cBhvr>
                                        <p:cTn id="11" dur="3000"/>
                                        <p:tgtEl>
                                          <p:spTgt spid="2">
                                            <p:bg/>
                                          </p:spTgt>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12" fill="hold" grpId="0" nodeType="clickEffect">
                                  <p:stCondLst>
                                    <p:cond delay="0"/>
                                  </p:stCondLst>
                                  <p:childTnLst>
                                    <p:set>
                                      <p:cBhvr>
                                        <p:cTn id="15" dur="1" fill="hold">
                                          <p:stCondLst>
                                            <p:cond delay="0"/>
                                          </p:stCondLst>
                                        </p:cTn>
                                        <p:tgtEl>
                                          <p:spTgt spid="2">
                                            <p:txEl>
                                              <p:pRg st="0" end="0"/>
                                            </p:txEl>
                                          </p:spTgt>
                                        </p:tgtEl>
                                        <p:attrNameLst>
                                          <p:attrName>style.visibility</p:attrName>
                                        </p:attrNameLst>
                                      </p:cBhvr>
                                      <p:to>
                                        <p:strVal val="visible"/>
                                      </p:to>
                                    </p:set>
                                    <p:animEffect transition="in" filter="strips(downLeft)">
                                      <p:cBhvr>
                                        <p:cTn id="16" dur="3000"/>
                                        <p:tgtEl>
                                          <p:spTgt spid="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animEffect transition="in" filter="strips(downLeft)">
                                      <p:cBhvr>
                                        <p:cTn id="21" dur="3000"/>
                                        <p:tgtEl>
                                          <p:spTgt spid="2">
                                            <p:txEl>
                                              <p:pRg st="1" end="1"/>
                                            </p:txEl>
                                          </p:spTgt>
                                        </p:tgtEl>
                                      </p:cBhvr>
                                    </p:animEffect>
                                  </p:childTnLst>
                                </p:cTn>
                              </p:par>
                            </p:childTnLst>
                          </p:cTn>
                        </p:par>
                        <p:par>
                          <p:cTn id="22" fill="hold">
                            <p:stCondLst>
                              <p:cond delay="3000"/>
                            </p:stCondLst>
                            <p:childTnLst>
                              <p:par>
                                <p:cTn id="23" presetID="18" presetClass="entr" presetSubtype="12" fill="hold" grpId="0" nodeType="after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strips(downLeft)">
                                      <p:cBhvr>
                                        <p:cTn id="25" dur="3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4313" y="1524000"/>
            <a:ext cx="8572500" cy="5334000"/>
          </a:xfrm>
          <a:solidFill>
            <a:schemeClr val="tx1">
              <a:lumMod val="75000"/>
            </a:schemeClr>
          </a:solidFill>
        </p:spPr>
        <p:txBody>
          <a:bodyPr/>
          <a:lstStyle/>
          <a:p>
            <a:pPr marL="274320" indent="-274320" algn="just" fontAlgn="auto">
              <a:lnSpc>
                <a:spcPct val="120000"/>
              </a:lnSpc>
              <a:spcAft>
                <a:spcPts val="0"/>
              </a:spcAft>
              <a:defRPr/>
            </a:pPr>
            <a:r>
              <a:rPr lang="ar-SA" sz="2500" b="1" dirty="0" smtClean="0">
                <a:solidFill>
                  <a:schemeClr val="accent2">
                    <a:lumMod val="50000"/>
                  </a:schemeClr>
                </a:solidFill>
                <a:latin typeface="IranNastaliq" pitchFamily="18" charset="0"/>
                <a:cs typeface="B Lotus" pitchFamily="2" charset="-78"/>
              </a:rPr>
              <a:t>فرهنگ فصل‏جداگرانسان از حیوان است که ازراه </a:t>
            </a:r>
            <a:r>
              <a:rPr lang="fa-IR" sz="2500" b="1" dirty="0" smtClean="0">
                <a:solidFill>
                  <a:schemeClr val="accent2">
                    <a:lumMod val="50000"/>
                  </a:schemeClr>
                </a:solidFill>
                <a:latin typeface="IranNastaliq" pitchFamily="18" charset="0"/>
                <a:cs typeface="B Lotus" pitchFamily="2" charset="-78"/>
              </a:rPr>
              <a:t>عقل و اختیار</a:t>
            </a:r>
            <a:r>
              <a:rPr lang="ar-SA" sz="2500" b="1" dirty="0" smtClean="0">
                <a:solidFill>
                  <a:schemeClr val="accent2">
                    <a:lumMod val="50000"/>
                  </a:schemeClr>
                </a:solidFill>
                <a:latin typeface="IranNastaliq" pitchFamily="18" charset="0"/>
                <a:cs typeface="B Lotus" pitchFamily="2" charset="-78"/>
              </a:rPr>
              <a:t> برطبیعت‏درون و بیرون چیره‏گشته و</a:t>
            </a:r>
            <a:r>
              <a:rPr lang="fa-IR" sz="2500" b="1" dirty="0" smtClean="0">
                <a:solidFill>
                  <a:schemeClr val="accent2">
                    <a:lumMod val="50000"/>
                  </a:schemeClr>
                </a:solidFill>
                <a:latin typeface="IranNastaliq" pitchFamily="18" charset="0"/>
                <a:cs typeface="B Lotus" pitchFamily="2" charset="-78"/>
              </a:rPr>
              <a:t> </a:t>
            </a:r>
            <a:r>
              <a:rPr lang="ar-SA" sz="2500" b="1" dirty="0" smtClean="0">
                <a:solidFill>
                  <a:schemeClr val="accent2">
                    <a:lumMod val="50000"/>
                  </a:schemeClr>
                </a:solidFill>
                <a:latin typeface="IranNastaliq" pitchFamily="18" charset="0"/>
                <a:cs typeface="B Lotus" pitchFamily="2" charset="-78"/>
              </a:rPr>
              <a:t>با بیرون</a:t>
            </a:r>
            <a:r>
              <a:rPr lang="fa-IR" sz="2500" b="1" dirty="0" smtClean="0">
                <a:solidFill>
                  <a:schemeClr val="accent2">
                    <a:lumMod val="50000"/>
                  </a:schemeClr>
                </a:solidFill>
                <a:latin typeface="IranNastaliq" pitchFamily="18" charset="0"/>
                <a:cs typeface="B Lotus" pitchFamily="2" charset="-78"/>
              </a:rPr>
              <a:t> </a:t>
            </a:r>
            <a:r>
              <a:rPr lang="ar-SA" sz="2500" b="1" dirty="0" smtClean="0">
                <a:solidFill>
                  <a:schemeClr val="accent2">
                    <a:lumMod val="50000"/>
                  </a:schemeClr>
                </a:solidFill>
                <a:latin typeface="IranNastaliq" pitchFamily="18" charset="0"/>
                <a:cs typeface="B Lotus" pitchFamily="2" charset="-78"/>
              </a:rPr>
              <a:t>‏آمدن از</a:t>
            </a:r>
            <a:r>
              <a:rPr lang="fa-IR" sz="2500" b="1" dirty="0" smtClean="0">
                <a:solidFill>
                  <a:schemeClr val="accent2">
                    <a:lumMod val="50000"/>
                  </a:schemeClr>
                </a:solidFill>
                <a:latin typeface="IranNastaliq" pitchFamily="18" charset="0"/>
                <a:cs typeface="B Lotus" pitchFamily="2" charset="-78"/>
              </a:rPr>
              <a:t> </a:t>
            </a:r>
            <a:r>
              <a:rPr lang="ar-SA" sz="2500" b="1" dirty="0" smtClean="0">
                <a:solidFill>
                  <a:schemeClr val="accent2">
                    <a:lumMod val="50000"/>
                  </a:schemeClr>
                </a:solidFill>
                <a:latin typeface="IranNastaliq" pitchFamily="18" charset="0"/>
                <a:cs typeface="B Lotus" pitchFamily="2" charset="-78"/>
              </a:rPr>
              <a:t>این</a:t>
            </a:r>
            <a:r>
              <a:rPr lang="fa-IR" sz="2500" b="1" dirty="0" smtClean="0">
                <a:solidFill>
                  <a:schemeClr val="accent2">
                    <a:lumMod val="50000"/>
                  </a:schemeClr>
                </a:solidFill>
                <a:latin typeface="IranNastaliq" pitchFamily="18" charset="0"/>
                <a:cs typeface="B Lotus" pitchFamily="2" charset="-78"/>
              </a:rPr>
              <a:t> </a:t>
            </a:r>
            <a:r>
              <a:rPr lang="ar-SA" sz="2500" b="1" dirty="0" smtClean="0">
                <a:solidFill>
                  <a:schemeClr val="accent2">
                    <a:lumMod val="50000"/>
                  </a:schemeClr>
                </a:solidFill>
                <a:latin typeface="IranNastaliq" pitchFamily="18" charset="0"/>
                <a:cs typeface="B Lotus" pitchFamily="2" charset="-78"/>
              </a:rPr>
              <a:t>‏طبیعت</a:t>
            </a:r>
            <a:r>
              <a:rPr lang="fa-IR" sz="2500" b="1" dirty="0" smtClean="0">
                <a:solidFill>
                  <a:schemeClr val="accent2">
                    <a:lumMod val="50000"/>
                  </a:schemeClr>
                </a:solidFill>
                <a:latin typeface="IranNastaliq" pitchFamily="18" charset="0"/>
                <a:cs typeface="B Lotus" pitchFamily="2" charset="-78"/>
              </a:rPr>
              <a:t>،</a:t>
            </a:r>
            <a:r>
              <a:rPr lang="ar-SA" sz="2500" b="1" dirty="0" smtClean="0">
                <a:solidFill>
                  <a:schemeClr val="accent2">
                    <a:lumMod val="50000"/>
                  </a:schemeClr>
                </a:solidFill>
                <a:latin typeface="IranNastaliq" pitchFamily="18" charset="0"/>
                <a:cs typeface="B Lotus" pitchFamily="2" charset="-78"/>
              </a:rPr>
              <a:t> گام‏به‏گام مر</a:t>
            </a:r>
            <a:r>
              <a:rPr lang="fa-IR" sz="2500" b="1" dirty="0" smtClean="0">
                <a:solidFill>
                  <a:schemeClr val="accent2">
                    <a:lumMod val="50000"/>
                  </a:schemeClr>
                </a:solidFill>
                <a:latin typeface="IranNastaliq" pitchFamily="18" charset="0"/>
                <a:cs typeface="B Lotus" pitchFamily="2" charset="-78"/>
              </a:rPr>
              <a:t>احل </a:t>
            </a:r>
            <a:r>
              <a:rPr lang="ar-SA" sz="2500" b="1" dirty="0" smtClean="0">
                <a:solidFill>
                  <a:schemeClr val="accent2">
                    <a:lumMod val="50000"/>
                  </a:schemeClr>
                </a:solidFill>
                <a:latin typeface="IranNastaliq" pitchFamily="18" charset="0"/>
                <a:cs typeface="B Lotus" pitchFamily="2" charset="-78"/>
              </a:rPr>
              <a:t>‏تکامل‏فرهنگی را پشت سرگذاشته‏است. </a:t>
            </a:r>
            <a:endParaRPr lang="fa-IR" sz="2500" b="1" dirty="0" smtClean="0">
              <a:solidFill>
                <a:schemeClr val="accent2">
                  <a:lumMod val="50000"/>
                </a:schemeClr>
              </a:solidFill>
              <a:latin typeface="IranNastaliq" pitchFamily="18" charset="0"/>
              <a:cs typeface="B Lotus" pitchFamily="2" charset="-78"/>
            </a:endParaRPr>
          </a:p>
          <a:p>
            <a:pPr marL="0" indent="0" algn="ctr">
              <a:buNone/>
            </a:pPr>
            <a:r>
              <a:rPr lang="fa-IR" sz="2500" b="1" dirty="0">
                <a:solidFill>
                  <a:srgbClr val="7030A0"/>
                </a:solidFill>
                <a:cs typeface="2  Davat" panose="00000400000000000000" pitchFamily="2" charset="-78"/>
              </a:rPr>
              <a:t>آسمان بار امانت نتوانست </a:t>
            </a:r>
            <a:r>
              <a:rPr lang="fa-IR" sz="2500" b="1" dirty="0" smtClean="0">
                <a:solidFill>
                  <a:srgbClr val="7030A0"/>
                </a:solidFill>
                <a:cs typeface="2  Davat" panose="00000400000000000000" pitchFamily="2" charset="-78"/>
              </a:rPr>
              <a:t>کشید     </a:t>
            </a:r>
            <a:r>
              <a:rPr lang="fa-IR" sz="2500" b="1" dirty="0">
                <a:solidFill>
                  <a:srgbClr val="7030A0"/>
                </a:solidFill>
                <a:cs typeface="2  Davat" panose="00000400000000000000" pitchFamily="2" charset="-78"/>
              </a:rPr>
              <a:t>قرعه کار به نام من دیوانه </a:t>
            </a:r>
            <a:r>
              <a:rPr lang="fa-IR" sz="2500" b="1" dirty="0" smtClean="0">
                <a:solidFill>
                  <a:srgbClr val="7030A0"/>
                </a:solidFill>
                <a:cs typeface="2  Davat" panose="00000400000000000000" pitchFamily="2" charset="-78"/>
              </a:rPr>
              <a:t>زدند</a:t>
            </a:r>
            <a:endParaRPr lang="fa-IR" sz="2500" b="1" dirty="0" smtClean="0">
              <a:solidFill>
                <a:srgbClr val="7030A0"/>
              </a:solidFill>
              <a:latin typeface="IranNastaliq" pitchFamily="18" charset="0"/>
              <a:cs typeface="2  Davat" panose="00000400000000000000" pitchFamily="2" charset="-78"/>
            </a:endParaRPr>
          </a:p>
          <a:p>
            <a:pPr marL="274320" indent="-274320" algn="just" fontAlgn="auto">
              <a:lnSpc>
                <a:spcPct val="120000"/>
              </a:lnSpc>
              <a:spcAft>
                <a:spcPts val="0"/>
              </a:spcAft>
              <a:defRPr/>
            </a:pPr>
            <a:r>
              <a:rPr lang="ar-SA" sz="2500" b="1" dirty="0" smtClean="0">
                <a:solidFill>
                  <a:schemeClr val="accent2">
                    <a:lumMod val="50000"/>
                  </a:schemeClr>
                </a:solidFill>
                <a:latin typeface="IranNastaliq" pitchFamily="18" charset="0"/>
                <a:cs typeface="B Lotus" pitchFamily="2" charset="-78"/>
              </a:rPr>
              <a:t>فرهنگ‏</a:t>
            </a:r>
            <a:r>
              <a:rPr lang="fa-IR" sz="2500" b="1" dirty="0">
                <a:solidFill>
                  <a:schemeClr val="accent2">
                    <a:lumMod val="50000"/>
                  </a:schemeClr>
                </a:solidFill>
                <a:latin typeface="IranNastaliq" pitchFamily="18" charset="0"/>
                <a:cs typeface="B Lotus" pitchFamily="2" charset="-78"/>
              </a:rPr>
              <a:t> </a:t>
            </a:r>
            <a:r>
              <a:rPr lang="ar-SA" sz="2500" b="1" dirty="0" smtClean="0">
                <a:solidFill>
                  <a:schemeClr val="accent2">
                    <a:lumMod val="50000"/>
                  </a:schemeClr>
                </a:solidFill>
                <a:latin typeface="IranNastaliq" pitchFamily="18" charset="0"/>
                <a:cs typeface="B Lotus" pitchFamily="2" charset="-78"/>
              </a:rPr>
              <a:t>شامل‏ارزش‏ها، ایده‏ها و باورها، اندیشه‏ها </a:t>
            </a:r>
            <a:r>
              <a:rPr lang="fa-IR" sz="2500" b="1" dirty="0" smtClean="0">
                <a:solidFill>
                  <a:schemeClr val="accent2">
                    <a:lumMod val="50000"/>
                  </a:schemeClr>
                </a:solidFill>
                <a:latin typeface="IranNastaliq" pitchFamily="18" charset="0"/>
                <a:cs typeface="B Lotus" pitchFamily="2" charset="-78"/>
              </a:rPr>
              <a:t>،</a:t>
            </a:r>
            <a:r>
              <a:rPr lang="ar-SA" sz="2500" b="1" dirty="0" smtClean="0">
                <a:solidFill>
                  <a:schemeClr val="accent2">
                    <a:lumMod val="50000"/>
                  </a:schemeClr>
                </a:solidFill>
                <a:latin typeface="IranNastaliq" pitchFamily="18" charset="0"/>
                <a:cs typeface="B Lotus" pitchFamily="2" charset="-78"/>
              </a:rPr>
              <a:t> ف</a:t>
            </a:r>
            <a:r>
              <a:rPr lang="fa-IR" sz="2500" b="1" dirty="0" smtClean="0">
                <a:solidFill>
                  <a:schemeClr val="accent2">
                    <a:lumMod val="50000"/>
                  </a:schemeClr>
                </a:solidFill>
                <a:latin typeface="IranNastaliq" pitchFamily="18" charset="0"/>
                <a:cs typeface="B Lotus" pitchFamily="2" charset="-78"/>
              </a:rPr>
              <a:t>نون</a:t>
            </a:r>
            <a:r>
              <a:rPr lang="ar-SA" sz="2500" b="1" dirty="0" smtClean="0">
                <a:solidFill>
                  <a:schemeClr val="accent2">
                    <a:lumMod val="50000"/>
                  </a:schemeClr>
                </a:solidFill>
                <a:latin typeface="IranNastaliq" pitchFamily="18" charset="0"/>
                <a:cs typeface="B Lotus" pitchFamily="2" charset="-78"/>
              </a:rPr>
              <a:t>، آداب و سنت‏ها، علوم و همه فراورده‏های‏</a:t>
            </a:r>
            <a:r>
              <a:rPr lang="fa-IR" sz="2500" b="1" dirty="0" smtClean="0">
                <a:solidFill>
                  <a:schemeClr val="accent2">
                    <a:lumMod val="50000"/>
                  </a:schemeClr>
                </a:solidFill>
                <a:latin typeface="IranNastaliq" pitchFamily="18" charset="0"/>
                <a:cs typeface="B Lotus" pitchFamily="2" charset="-78"/>
              </a:rPr>
              <a:t> </a:t>
            </a:r>
            <a:r>
              <a:rPr lang="ar-SA" sz="2500" b="1" dirty="0" smtClean="0">
                <a:solidFill>
                  <a:schemeClr val="accent2">
                    <a:lumMod val="50000"/>
                  </a:schemeClr>
                </a:solidFill>
                <a:latin typeface="IranNastaliq" pitchFamily="18" charset="0"/>
                <a:cs typeface="B Lotus" pitchFamily="2" charset="-78"/>
              </a:rPr>
              <a:t>ذهنی</a:t>
            </a:r>
            <a:r>
              <a:rPr lang="fa-IR" sz="2500" b="1" dirty="0" smtClean="0">
                <a:solidFill>
                  <a:schemeClr val="accent2">
                    <a:lumMod val="50000"/>
                  </a:schemeClr>
                </a:solidFill>
                <a:latin typeface="IranNastaliq" pitchFamily="18" charset="0"/>
                <a:cs typeface="B Lotus" pitchFamily="2" charset="-78"/>
              </a:rPr>
              <a:t> </a:t>
            </a:r>
            <a:r>
              <a:rPr lang="ar-SA" sz="2500" b="1" dirty="0" smtClean="0">
                <a:solidFill>
                  <a:schemeClr val="accent2">
                    <a:lumMod val="50000"/>
                  </a:schemeClr>
                </a:solidFill>
                <a:latin typeface="IranNastaliq" pitchFamily="18" charset="0"/>
                <a:cs typeface="B Lotus" pitchFamily="2" charset="-78"/>
              </a:rPr>
              <a:t>‏انسان‏می‏</a:t>
            </a:r>
            <a:r>
              <a:rPr lang="fa-IR" sz="2500" b="1" dirty="0" smtClean="0">
                <a:solidFill>
                  <a:schemeClr val="accent2">
                    <a:lumMod val="50000"/>
                  </a:schemeClr>
                </a:solidFill>
                <a:latin typeface="IranNastaliq" pitchFamily="18" charset="0"/>
                <a:cs typeface="B Lotus" pitchFamily="2" charset="-78"/>
              </a:rPr>
              <a:t>شود</a:t>
            </a:r>
            <a:r>
              <a:rPr lang="ar-SA" sz="2500" b="1" dirty="0" smtClean="0">
                <a:solidFill>
                  <a:schemeClr val="accent2">
                    <a:lumMod val="50000"/>
                  </a:schemeClr>
                </a:solidFill>
                <a:latin typeface="IranNastaliq" pitchFamily="18" charset="0"/>
                <a:cs typeface="B Lotus" pitchFamily="2" charset="-78"/>
              </a:rPr>
              <a:t>.</a:t>
            </a:r>
            <a:endParaRPr lang="fa-IR" sz="2500" b="1" dirty="0" smtClean="0">
              <a:solidFill>
                <a:schemeClr val="accent2">
                  <a:lumMod val="50000"/>
                </a:schemeClr>
              </a:solidFill>
              <a:latin typeface="IranNastaliq" pitchFamily="18" charset="0"/>
              <a:cs typeface="B Lotus" pitchFamily="2" charset="-78"/>
            </a:endParaRPr>
          </a:p>
          <a:p>
            <a:pPr marL="274320" indent="-274320" algn="just" fontAlgn="auto">
              <a:lnSpc>
                <a:spcPct val="120000"/>
              </a:lnSpc>
              <a:spcAft>
                <a:spcPts val="0"/>
              </a:spcAft>
              <a:defRPr/>
            </a:pPr>
            <a:r>
              <a:rPr lang="fa-IR" sz="2500" b="1" dirty="0" smtClean="0">
                <a:solidFill>
                  <a:schemeClr val="accent2">
                    <a:lumMod val="50000"/>
                  </a:schemeClr>
                </a:solidFill>
                <a:latin typeface="IranNastaliq" pitchFamily="18" charset="0"/>
                <a:cs typeface="B Lotus" pitchFamily="2" charset="-78"/>
              </a:rPr>
              <a:t>به عبارت دیگر مجموعه</a:t>
            </a:r>
            <a:r>
              <a:rPr lang="en-US" sz="2500" b="1" dirty="0" smtClean="0">
                <a:solidFill>
                  <a:schemeClr val="accent2">
                    <a:lumMod val="50000"/>
                  </a:schemeClr>
                </a:solidFill>
                <a:latin typeface="IranNastaliq" pitchFamily="18" charset="0"/>
                <a:cs typeface="B Lotus" pitchFamily="2" charset="-78"/>
              </a:rPr>
              <a:t> </a:t>
            </a:r>
            <a:r>
              <a:rPr lang="fa-IR" sz="2500" b="1" dirty="0">
                <a:solidFill>
                  <a:schemeClr val="accent2">
                    <a:lumMod val="50000"/>
                  </a:schemeClr>
                </a:solidFill>
                <a:latin typeface="IranNastaliq" pitchFamily="18" charset="0"/>
                <a:cs typeface="B Lotus" pitchFamily="2" charset="-78"/>
              </a:rPr>
              <a:t>ای از سنت</a:t>
            </a:r>
            <a:r>
              <a:rPr lang="en-US" sz="2500" b="1" dirty="0">
                <a:solidFill>
                  <a:schemeClr val="accent2">
                    <a:lumMod val="50000"/>
                  </a:schemeClr>
                </a:solidFill>
                <a:latin typeface="IranNastaliq" pitchFamily="18" charset="0"/>
                <a:cs typeface="B Lotus" pitchFamily="2" charset="-78"/>
              </a:rPr>
              <a:t> </a:t>
            </a:r>
            <a:r>
              <a:rPr lang="fa-IR" sz="2500" b="1" dirty="0">
                <a:solidFill>
                  <a:schemeClr val="accent2">
                    <a:lumMod val="50000"/>
                  </a:schemeClr>
                </a:solidFill>
                <a:latin typeface="IranNastaliq" pitchFamily="18" charset="0"/>
                <a:cs typeface="B Lotus" pitchFamily="2" charset="-78"/>
              </a:rPr>
              <a:t>ها، باورها، آداب و اخلاق فردی یا خانوادگی اقوامی است که پای بندی ایشان بدین امور باعث تمایز آن</a:t>
            </a:r>
            <a:r>
              <a:rPr lang="en-US" sz="2500" b="1" dirty="0">
                <a:solidFill>
                  <a:schemeClr val="accent2">
                    <a:lumMod val="50000"/>
                  </a:schemeClr>
                </a:solidFill>
                <a:latin typeface="IranNastaliq" pitchFamily="18" charset="0"/>
                <a:cs typeface="B Lotus" pitchFamily="2" charset="-78"/>
              </a:rPr>
              <a:t> </a:t>
            </a:r>
            <a:r>
              <a:rPr lang="fa-IR" sz="2500" b="1" dirty="0">
                <a:solidFill>
                  <a:schemeClr val="accent2">
                    <a:lumMod val="50000"/>
                  </a:schemeClr>
                </a:solidFill>
                <a:latin typeface="IranNastaliq" pitchFamily="18" charset="0"/>
                <a:cs typeface="B Lotus" pitchFamily="2" charset="-78"/>
              </a:rPr>
              <a:t>ها از دیگر اقوام و قبایل می شود. </a:t>
            </a:r>
            <a:endParaRPr lang="fa-IR" sz="2500" b="1" dirty="0" smtClean="0">
              <a:solidFill>
                <a:schemeClr val="accent2">
                  <a:lumMod val="50000"/>
                </a:schemeClr>
              </a:solidFill>
              <a:latin typeface="IranNastaliq" pitchFamily="18" charset="0"/>
              <a:cs typeface="B Lotus" pitchFamily="2" charset="-78"/>
            </a:endParaRPr>
          </a:p>
          <a:p>
            <a:pPr marL="274320" indent="-274320" algn="just" fontAlgn="auto">
              <a:lnSpc>
                <a:spcPct val="120000"/>
              </a:lnSpc>
              <a:spcAft>
                <a:spcPts val="0"/>
              </a:spcAft>
              <a:defRPr/>
            </a:pPr>
            <a:r>
              <a:rPr lang="fa-IR" sz="2500" b="1" dirty="0" smtClean="0">
                <a:solidFill>
                  <a:schemeClr val="accent2">
                    <a:lumMod val="50000"/>
                  </a:schemeClr>
                </a:solidFill>
                <a:latin typeface="IranNastaliq" pitchFamily="18" charset="0"/>
                <a:cs typeface="B Lotus" pitchFamily="2" charset="-78"/>
              </a:rPr>
              <a:t>فرهنگ مجموعه باورهای فرد یا گروهی خاص است و چون باورها ذهنی اند،پس فرهنگ جنبه ی عینی ندارد.</a:t>
            </a:r>
          </a:p>
          <a:p>
            <a:pPr marL="0" indent="0" algn="just" fontAlgn="auto">
              <a:lnSpc>
                <a:spcPct val="120000"/>
              </a:lnSpc>
              <a:spcAft>
                <a:spcPts val="0"/>
              </a:spcAft>
              <a:buNone/>
              <a:defRPr/>
            </a:pPr>
            <a:endParaRPr lang="fa-IR" sz="2700" b="1" dirty="0">
              <a:solidFill>
                <a:schemeClr val="accent2">
                  <a:lumMod val="50000"/>
                </a:schemeClr>
              </a:solidFill>
              <a:latin typeface="IranNastaliq" pitchFamily="18" charset="0"/>
              <a:cs typeface="B Lotus" pitchFamily="2" charset="-78"/>
            </a:endParaRPr>
          </a:p>
        </p:txBody>
      </p:sp>
      <p:sp>
        <p:nvSpPr>
          <p:cNvPr id="3" name="Title 2"/>
          <p:cNvSpPr>
            <a:spLocks noGrp="1"/>
          </p:cNvSpPr>
          <p:nvPr>
            <p:ph type="title"/>
          </p:nvPr>
        </p:nvSpPr>
        <p:spPr>
          <a:xfrm>
            <a:off x="395536" y="285728"/>
            <a:ext cx="8434140" cy="1133460"/>
          </a:xfrm>
          <a:solidFill>
            <a:schemeClr val="tx2">
              <a:lumMod val="90000"/>
            </a:schemeClr>
          </a:solidFill>
          <a:ln w="6350" cap="rnd">
            <a:noFill/>
          </a:ln>
        </p:spPr>
        <p:txBody>
          <a:bodyPr vert="horz" rtlCol="0" anchor="b" anchorCtr="0">
            <a:normAutofit/>
          </a:bodyPr>
          <a:lstStyle/>
          <a:p>
            <a:pPr algn="ctr" eaLnBrk="1" fontAlgn="auto" hangingPunct="1">
              <a:spcAft>
                <a:spcPts val="0"/>
              </a:spcAft>
            </a:pPr>
            <a:r>
              <a:rPr lang="fa-IR" sz="6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مفهوم اصطلاحی فرهنگ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2000"/>
                                        <p:tgtEl>
                                          <p:spTgt spid="3"/>
                                        </p:tgtEl>
                                      </p:cBhvr>
                                    </p:animEffect>
                                  </p:childTnLst>
                                </p:cTn>
                              </p:par>
                            </p:childTnLst>
                          </p:cTn>
                        </p:par>
                        <p:par>
                          <p:cTn id="8" fill="hold">
                            <p:stCondLst>
                              <p:cond delay="2000"/>
                            </p:stCondLst>
                            <p:childTnLst>
                              <p:par>
                                <p:cTn id="9" presetID="3" presetClass="entr" presetSubtype="10" fill="hold" grpId="0" nodeType="afterEffect">
                                  <p:stCondLst>
                                    <p:cond delay="0"/>
                                  </p:stCondLst>
                                  <p:childTnLst>
                                    <p:set>
                                      <p:cBhvr>
                                        <p:cTn id="10" dur="1" fill="hold">
                                          <p:stCondLst>
                                            <p:cond delay="0"/>
                                          </p:stCondLst>
                                        </p:cTn>
                                        <p:tgtEl>
                                          <p:spTgt spid="2">
                                            <p:bg/>
                                          </p:spTgt>
                                        </p:tgtEl>
                                        <p:attrNameLst>
                                          <p:attrName>style.visibility</p:attrName>
                                        </p:attrNameLst>
                                      </p:cBhvr>
                                      <p:to>
                                        <p:strVal val="visible"/>
                                      </p:to>
                                    </p:set>
                                    <p:animEffect transition="in" filter="blinds(horizontal)">
                                      <p:cBhvr>
                                        <p:cTn id="11" dur="3000"/>
                                        <p:tgtEl>
                                          <p:spTgt spid="2">
                                            <p:bg/>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2">
                                            <p:txEl>
                                              <p:pRg st="0" end="0"/>
                                            </p:txEl>
                                          </p:spTgt>
                                        </p:tgtEl>
                                        <p:attrNameLst>
                                          <p:attrName>style.visibility</p:attrName>
                                        </p:attrNameLst>
                                      </p:cBhvr>
                                      <p:to>
                                        <p:strVal val="visible"/>
                                      </p:to>
                                    </p:set>
                                    <p:animEffect transition="in" filter="blinds(horizontal)">
                                      <p:cBhvr>
                                        <p:cTn id="16" dur="3000"/>
                                        <p:tgtEl>
                                          <p:spTgt spid="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animEffect transition="in" filter="blinds(horizontal)">
                                      <p:cBhvr>
                                        <p:cTn id="21" dur="3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135175899"/>
              </p:ext>
            </p:extLst>
          </p:nvPr>
        </p:nvGraphicFramePr>
        <p:xfrm>
          <a:off x="214282" y="1500174"/>
          <a:ext cx="8472518" cy="50720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Rectangle 7"/>
          <p:cNvSpPr/>
          <p:nvPr/>
        </p:nvSpPr>
        <p:spPr>
          <a:xfrm>
            <a:off x="2341951" y="276804"/>
            <a:ext cx="3751348" cy="1107996"/>
          </a:xfrm>
          <a:prstGeom prst="rect">
            <a:avLst/>
          </a:prstGeom>
          <a:solidFill>
            <a:schemeClr val="tx2">
              <a:lumMod val="90000"/>
            </a:schemeClr>
          </a:solidFill>
          <a:ln w="6350" cap="rnd">
            <a:noFill/>
          </a:ln>
        </p:spPr>
        <p:txBody>
          <a:bodyPr vert="horz" rtlCol="0" anchor="b" anchorCtr="0">
            <a:normAutofit/>
          </a:bodyPr>
          <a:lstStyle/>
          <a:p>
            <a:pPr algn="ctr" rtl="1" fontAlgn="auto">
              <a:spcAft>
                <a:spcPts val="0"/>
              </a:spcAft>
            </a:pPr>
            <a:r>
              <a:rPr lang="fa-IR" sz="6600" b="1" spc="-10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innerShdw blurRad="50800" dist="25400" dir="13500000">
                    <a:prstClr val="black">
                      <a:alpha val="70000"/>
                    </a:prstClr>
                  </a:innerShdw>
                </a:effectLst>
                <a:latin typeface="+mj-lt"/>
                <a:ea typeface="+mj-ea"/>
                <a:cs typeface="+mj-cs"/>
              </a:rPr>
              <a:t>تعاریف تمدن </a:t>
            </a:r>
          </a:p>
        </p:txBody>
      </p:sp>
      <p:pic>
        <p:nvPicPr>
          <p:cNvPr id="9" name="~PP1491.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9"/>
          <a:srcRect/>
          <a:stretch>
            <a:fillRect/>
          </a:stretch>
        </p:blipFill>
        <p:spPr bwMode="auto">
          <a:xfrm>
            <a:off x="8632825" y="6346825"/>
            <a:ext cx="304800" cy="304800"/>
          </a:xfrm>
          <a:prstGeom prst="rect">
            <a:avLst/>
          </a:prstGeom>
          <a:noFill/>
          <a:ln w="9525">
            <a:noFill/>
            <a:miter lim="800000"/>
            <a:headEnd/>
            <a:tailEnd/>
          </a:ln>
        </p:spPr>
      </p:pic>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9"/>
                                        </p:tgtEl>
                                      </p:cBhvr>
                                    </p:cmd>
                                  </p:childTnLst>
                                </p:cTn>
                              </p:par>
                            </p:childTnLst>
                          </p:cTn>
                        </p:par>
                      </p:childTnLst>
                    </p:cTn>
                  </p:par>
                  <p:par>
                    <p:cTn id="7" fill="hold">
                      <p:stCondLst>
                        <p:cond delay="indefinite"/>
                      </p:stCondLst>
                      <p:childTnLst>
                        <p:par>
                          <p:cTn id="8" fill="hold">
                            <p:stCondLst>
                              <p:cond delay="0"/>
                            </p:stCondLst>
                            <p:childTnLst>
                              <p:par>
                                <p:cTn id="9" presetID="56" presetClass="entr" presetSubtype="0" fill="hold" nodeType="clickEffect">
                                  <p:stCondLst>
                                    <p:cond delay="0"/>
                                  </p:stCondLst>
                                  <p:iterate type="lt">
                                    <p:tmPct val="10000"/>
                                  </p:iterate>
                                  <p:childTnLst>
                                    <p:set>
                                      <p:cBhvr>
                                        <p:cTn id="10" dur="1" fill="hold">
                                          <p:stCondLst>
                                            <p:cond delay="0"/>
                                          </p:stCondLst>
                                        </p:cTn>
                                        <p:tgtEl>
                                          <p:spTgt spid="8"/>
                                        </p:tgtEl>
                                        <p:attrNameLst>
                                          <p:attrName>style.visibility</p:attrName>
                                        </p:attrNameLst>
                                      </p:cBhvr>
                                      <p:to>
                                        <p:strVal val="visible"/>
                                      </p:to>
                                    </p:set>
                                    <p:anim by="(-#ppt_w*2)" calcmode="lin" valueType="num">
                                      <p:cBhvr rctx="PPT">
                                        <p:cTn id="11" dur="500" autoRev="1" fill="hold">
                                          <p:stCondLst>
                                            <p:cond delay="0"/>
                                          </p:stCondLst>
                                        </p:cTn>
                                        <p:tgtEl>
                                          <p:spTgt spid="8"/>
                                        </p:tgtEl>
                                        <p:attrNameLst>
                                          <p:attrName>ppt_w</p:attrName>
                                        </p:attrNameLst>
                                      </p:cBhvr>
                                    </p:anim>
                                    <p:anim by="(#ppt_w*0.50)" calcmode="lin" valueType="num">
                                      <p:cBhvr>
                                        <p:cTn id="12" dur="500" decel="50000" autoRev="1" fill="hold">
                                          <p:stCondLst>
                                            <p:cond delay="0"/>
                                          </p:stCondLst>
                                        </p:cTn>
                                        <p:tgtEl>
                                          <p:spTgt spid="8"/>
                                        </p:tgtEl>
                                        <p:attrNameLst>
                                          <p:attrName>ppt_x</p:attrName>
                                        </p:attrNameLst>
                                      </p:cBhvr>
                                    </p:anim>
                                    <p:anim from="(-#ppt_h/2)" to="(#ppt_y)" calcmode="lin" valueType="num">
                                      <p:cBhvr>
                                        <p:cTn id="13" dur="1000" fill="hold">
                                          <p:stCondLst>
                                            <p:cond delay="0"/>
                                          </p:stCondLst>
                                        </p:cTn>
                                        <p:tgtEl>
                                          <p:spTgt spid="8"/>
                                        </p:tgtEl>
                                        <p:attrNameLst>
                                          <p:attrName>ppt_y</p:attrName>
                                        </p:attrNameLst>
                                      </p:cBhvr>
                                    </p:anim>
                                    <p:animRot by="21600000">
                                      <p:cBhvr>
                                        <p:cTn id="14" dur="1000" fill="hold">
                                          <p:stCondLst>
                                            <p:cond delay="0"/>
                                          </p:stCondLst>
                                        </p:cTn>
                                        <p:tgtEl>
                                          <p:spTgt spid="8"/>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iterate type="lt">
                                    <p:tmPct val="5000"/>
                                  </p:iterate>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fltVal val="0"/>
                                          </p:val>
                                        </p:tav>
                                        <p:tav tm="100000">
                                          <p:val>
                                            <p:strVal val="#ppt_w"/>
                                          </p:val>
                                        </p:tav>
                                      </p:tavLst>
                                    </p:anim>
                                    <p:anim calcmode="lin" valueType="num">
                                      <p:cBhvr>
                                        <p:cTn id="20" dur="1000" fill="hold"/>
                                        <p:tgtEl>
                                          <p:spTgt spid="6"/>
                                        </p:tgtEl>
                                        <p:attrNameLst>
                                          <p:attrName>ppt_h</p:attrName>
                                        </p:attrNameLst>
                                      </p:cBhvr>
                                      <p:tavLst>
                                        <p:tav tm="0">
                                          <p:val>
                                            <p:fltVal val="0"/>
                                          </p:val>
                                        </p:tav>
                                        <p:tav tm="100000">
                                          <p:val>
                                            <p:strVal val="#ppt_h"/>
                                          </p:val>
                                        </p:tav>
                                      </p:tavLst>
                                    </p:anim>
                                    <p:anim calcmode="lin" valueType="num">
                                      <p:cBhvr>
                                        <p:cTn id="21" dur="1000" fill="hold"/>
                                        <p:tgtEl>
                                          <p:spTgt spid="6"/>
                                        </p:tgtEl>
                                        <p:attrNameLst>
                                          <p:attrName>style.rotation</p:attrName>
                                        </p:attrNameLst>
                                      </p:cBhvr>
                                      <p:tavLst>
                                        <p:tav tm="0">
                                          <p:val>
                                            <p:fltVal val="90"/>
                                          </p:val>
                                        </p:tav>
                                        <p:tav tm="100000">
                                          <p:val>
                                            <p:fltVal val="0"/>
                                          </p:val>
                                        </p:tav>
                                      </p:tavLst>
                                    </p:anim>
                                    <p:animEffect transition="in" filter="fade">
                                      <p:cBhvr>
                                        <p:cTn id="2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23" fill="hold" display="0">
                  <p:stCondLst>
                    <p:cond delay="indefinite"/>
                  </p:stCondLst>
                  <p:endCondLst>
                    <p:cond evt="onPrev" delay="0">
                      <p:tgtEl>
                        <p:sldTgt/>
                      </p:tgtEl>
                    </p:cond>
                    <p:cond evt="onStopAudio" delay="0">
                      <p:tgtEl>
                        <p:sldTgt/>
                      </p:tgtEl>
                    </p:cond>
                  </p:endCondLst>
                </p:cTn>
                <p:tgtEl>
                  <p:spTgt spid="9"/>
                </p:tgtEl>
              </p:cMediaNode>
            </p:audio>
          </p:childTnLst>
        </p:cTn>
      </p:par>
    </p:tnLst>
    <p:bldLst>
      <p:bldGraphic spid="6"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714375" y="332656"/>
            <a:ext cx="7715250" cy="2304255"/>
          </a:xfrm>
        </p:spPr>
        <p:txBody>
          <a:bodyPr>
            <a:normAutofit lnSpcReduction="10000"/>
          </a:bodyPr>
          <a:lstStyle/>
          <a:p>
            <a:pPr marL="274320" indent="-274320" algn="just" eaLnBrk="1" fontAlgn="auto" hangingPunct="1">
              <a:lnSpc>
                <a:spcPct val="120000"/>
              </a:lnSpc>
              <a:spcAft>
                <a:spcPts val="0"/>
              </a:spcAft>
              <a:buFont typeface="Wingdings 2"/>
              <a:buNone/>
              <a:defRPr/>
            </a:pPr>
            <a:r>
              <a:rPr lang="fa-IR" sz="3200" b="1" dirty="0" smtClean="0">
                <a:solidFill>
                  <a:schemeClr val="accent2">
                    <a:lumMod val="50000"/>
                  </a:schemeClr>
                </a:solidFill>
                <a:latin typeface="IranNastaliq" pitchFamily="18" charset="0"/>
                <a:cs typeface="B Lotus" pitchFamily="2" charset="-78"/>
              </a:rPr>
              <a:t>  به طور کلی باید گفت تمدن ؛حاصل تعالی فرهنگ و پذیرش نظم اجتماعی است، یعنی خروج از مرحله بادیه</a:t>
            </a:r>
            <a:r>
              <a:rPr lang="en-US" sz="3200" b="1" dirty="0" smtClean="0">
                <a:solidFill>
                  <a:schemeClr val="accent2">
                    <a:lumMod val="50000"/>
                  </a:schemeClr>
                </a:solidFill>
                <a:latin typeface="IranNastaliq" pitchFamily="18" charset="0"/>
                <a:cs typeface="B Lotus" pitchFamily="2" charset="-78"/>
              </a:rPr>
              <a:t> </a:t>
            </a:r>
            <a:r>
              <a:rPr lang="fa-IR" sz="3200" b="1" dirty="0" smtClean="0">
                <a:solidFill>
                  <a:schemeClr val="accent2">
                    <a:lumMod val="50000"/>
                  </a:schemeClr>
                </a:solidFill>
                <a:latin typeface="IranNastaliq" pitchFamily="18" charset="0"/>
                <a:cs typeface="B Lotus" pitchFamily="2" charset="-78"/>
              </a:rPr>
              <a:t>نشینی و گام نهادن در شاهراه نهادینه شدن امور اجتماعی و مدنیت.</a:t>
            </a:r>
          </a:p>
          <a:p>
            <a:pPr marL="274320" indent="-274320" algn="just" eaLnBrk="1" fontAlgn="auto" hangingPunct="1">
              <a:lnSpc>
                <a:spcPct val="120000"/>
              </a:lnSpc>
              <a:spcAft>
                <a:spcPts val="0"/>
              </a:spcAft>
              <a:buFont typeface="Wingdings 2"/>
              <a:buNone/>
              <a:defRPr/>
            </a:pPr>
            <a:endParaRPr lang="fa-IR" sz="2400" dirty="0">
              <a:solidFill>
                <a:schemeClr val="accent2">
                  <a:lumMod val="50000"/>
                </a:schemeClr>
              </a:solidFill>
            </a:endParaRPr>
          </a:p>
        </p:txBody>
      </p:sp>
      <p:pic>
        <p:nvPicPr>
          <p:cNvPr id="9" name="~PP599.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rcRect/>
          <a:stretch>
            <a:fillRect/>
          </a:stretch>
        </p:blipFill>
        <p:spPr bwMode="auto">
          <a:xfrm>
            <a:off x="8632825" y="6346825"/>
            <a:ext cx="304800" cy="304800"/>
          </a:xfrm>
          <a:prstGeom prst="rect">
            <a:avLst/>
          </a:prstGeom>
          <a:noFill/>
          <a:ln w="9525">
            <a:noFill/>
            <a:miter lim="800000"/>
            <a:headEnd/>
            <a:tailEnd/>
          </a:ln>
        </p:spPr>
      </p:pic>
      <p:pic>
        <p:nvPicPr>
          <p:cNvPr id="6" name="Content Placeholder 5" descr="400px-Hanging_Gardens_of_Babylon.jpg"/>
          <p:cNvPicPr>
            <a:picLocks noChangeAspect="1"/>
          </p:cNvPicPr>
          <p:nvPr/>
        </p:nvPicPr>
        <p:blipFill>
          <a:blip r:embed="rId5"/>
          <a:srcRect/>
          <a:stretch>
            <a:fillRect/>
          </a:stretch>
        </p:blipFill>
        <p:spPr bwMode="auto">
          <a:xfrm>
            <a:off x="771585" y="2636911"/>
            <a:ext cx="7658039" cy="3816425"/>
          </a:xfrm>
          <a:prstGeom prst="rect">
            <a:avLst/>
          </a:prstGeom>
          <a:noFill/>
          <a:ln w="9525">
            <a:noFill/>
            <a:miter lim="800000"/>
            <a:headEnd/>
            <a:tailEnd/>
          </a:ln>
        </p:spPr>
      </p:pic>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9"/>
                                        </p:tgtEl>
                                      </p:cBhvr>
                                    </p:cmd>
                                  </p:childTnLst>
                                </p:cTn>
                              </p:par>
                            </p:childTnLst>
                          </p:cTn>
                        </p:par>
                      </p:childTnLst>
                    </p:cTn>
                  </p:par>
                  <p:par>
                    <p:cTn id="7" fill="hold">
                      <p:stCondLst>
                        <p:cond delay="indefinite"/>
                      </p:stCondLst>
                      <p:childTnLst>
                        <p:par>
                          <p:cTn id="8" fill="hold">
                            <p:stCondLst>
                              <p:cond delay="0"/>
                            </p:stCondLst>
                            <p:childTnLst>
                              <p:par>
                                <p:cTn id="9" presetID="56" presetClass="entr" presetSubtype="0" fill="hold" grpId="0" nodeType="clickEffect">
                                  <p:stCondLst>
                                    <p:cond delay="0"/>
                                  </p:stCondLst>
                                  <p:iterate type="lt">
                                    <p:tmPct val="10000"/>
                                  </p:iterate>
                                  <p:childTnLst>
                                    <p:set>
                                      <p:cBhvr>
                                        <p:cTn id="10" dur="1" fill="hold">
                                          <p:stCondLst>
                                            <p:cond delay="0"/>
                                          </p:stCondLst>
                                        </p:cTn>
                                        <p:tgtEl>
                                          <p:spTgt spid="8">
                                            <p:txEl>
                                              <p:pRg st="0" end="0"/>
                                            </p:txEl>
                                          </p:spTgt>
                                        </p:tgtEl>
                                        <p:attrNameLst>
                                          <p:attrName>style.visibility</p:attrName>
                                        </p:attrNameLst>
                                      </p:cBhvr>
                                      <p:to>
                                        <p:strVal val="visible"/>
                                      </p:to>
                                    </p:set>
                                    <p:anim by="(-#ppt_w*2)" calcmode="lin" valueType="num">
                                      <p:cBhvr rctx="PPT">
                                        <p:cTn id="11" dur="500" autoRev="1" fill="hold">
                                          <p:stCondLst>
                                            <p:cond delay="0"/>
                                          </p:stCondLst>
                                        </p:cTn>
                                        <p:tgtEl>
                                          <p:spTgt spid="8">
                                            <p:txEl>
                                              <p:pRg st="0" end="0"/>
                                            </p:txEl>
                                          </p:spTgt>
                                        </p:tgtEl>
                                        <p:attrNameLst>
                                          <p:attrName>ppt_w</p:attrName>
                                        </p:attrNameLst>
                                      </p:cBhvr>
                                    </p:anim>
                                    <p:anim by="(#ppt_w*0.50)" calcmode="lin" valueType="num">
                                      <p:cBhvr>
                                        <p:cTn id="12" dur="500" decel="50000" autoRev="1" fill="hold">
                                          <p:stCondLst>
                                            <p:cond delay="0"/>
                                          </p:stCondLst>
                                        </p:cTn>
                                        <p:tgtEl>
                                          <p:spTgt spid="8">
                                            <p:txEl>
                                              <p:pRg st="0" end="0"/>
                                            </p:txEl>
                                          </p:spTgt>
                                        </p:tgtEl>
                                        <p:attrNameLst>
                                          <p:attrName>ppt_x</p:attrName>
                                        </p:attrNameLst>
                                      </p:cBhvr>
                                    </p:anim>
                                    <p:anim from="(-#ppt_h/2)" to="(#ppt_y)" calcmode="lin" valueType="num">
                                      <p:cBhvr>
                                        <p:cTn id="13" dur="1000" fill="hold">
                                          <p:stCondLst>
                                            <p:cond delay="0"/>
                                          </p:stCondLst>
                                        </p:cTn>
                                        <p:tgtEl>
                                          <p:spTgt spid="8">
                                            <p:txEl>
                                              <p:pRg st="0" end="0"/>
                                            </p:txEl>
                                          </p:spTgt>
                                        </p:tgtEl>
                                        <p:attrNameLst>
                                          <p:attrName>ppt_y</p:attrName>
                                        </p:attrNameLst>
                                      </p:cBhvr>
                                    </p:anim>
                                    <p:animRot by="21600000">
                                      <p:cBhvr>
                                        <p:cTn id="14" dur="1000" fill="hold">
                                          <p:stCondLst>
                                            <p:cond delay="0"/>
                                          </p:stCondLst>
                                        </p:cTn>
                                        <p:tgtEl>
                                          <p:spTgt spid="8">
                                            <p:txEl>
                                              <p:pRg st="0" end="0"/>
                                            </p:txEl>
                                          </p:spTgt>
                                        </p:tgtEl>
                                        <p:attrNameLst>
                                          <p:attrName>r</p:attrName>
                                        </p:attrNameLst>
                                      </p:cBhvr>
                                    </p:animRot>
                                  </p:childTnLst>
                                </p:cTn>
                              </p:par>
                            </p:childTnLst>
                          </p:cTn>
                        </p:par>
                        <p:par>
                          <p:cTn id="15" fill="hold">
                            <p:stCondLst>
                              <p:cond delay="13300"/>
                            </p:stCondLst>
                            <p:childTnLst>
                              <p:par>
                                <p:cTn id="16" presetID="15" presetClass="entr" presetSubtype="0" fill="hold" nodeType="after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1000" fill="hold"/>
                                        <p:tgtEl>
                                          <p:spTgt spid="6"/>
                                        </p:tgtEl>
                                        <p:attrNameLst>
                                          <p:attrName>ppt_w</p:attrName>
                                        </p:attrNameLst>
                                      </p:cBhvr>
                                      <p:tavLst>
                                        <p:tav tm="0">
                                          <p:val>
                                            <p:fltVal val="0"/>
                                          </p:val>
                                        </p:tav>
                                        <p:tav tm="100000">
                                          <p:val>
                                            <p:strVal val="#ppt_w"/>
                                          </p:val>
                                        </p:tav>
                                      </p:tavLst>
                                    </p:anim>
                                    <p:anim calcmode="lin" valueType="num">
                                      <p:cBhvr>
                                        <p:cTn id="19" dur="1000" fill="hold"/>
                                        <p:tgtEl>
                                          <p:spTgt spid="6"/>
                                        </p:tgtEl>
                                        <p:attrNameLst>
                                          <p:attrName>ppt_h</p:attrName>
                                        </p:attrNameLst>
                                      </p:cBhvr>
                                      <p:tavLst>
                                        <p:tav tm="0">
                                          <p:val>
                                            <p:fltVal val="0"/>
                                          </p:val>
                                        </p:tav>
                                        <p:tav tm="100000">
                                          <p:val>
                                            <p:strVal val="#ppt_h"/>
                                          </p:val>
                                        </p:tav>
                                      </p:tavLst>
                                    </p:anim>
                                    <p:anim calcmode="lin" valueType="num">
                                      <p:cBhvr>
                                        <p:cTn id="20"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22" fill="hold" display="0">
                  <p:stCondLst>
                    <p:cond delay="indefinite"/>
                  </p:stCondLst>
                  <p:endCondLst>
                    <p:cond evt="onPrev" delay="0">
                      <p:tgtEl>
                        <p:sldTgt/>
                      </p:tgtEl>
                    </p:cond>
                    <p:cond evt="onStopAudio" delay="0">
                      <p:tgtEl>
                        <p:sldTgt/>
                      </p:tgtEl>
                    </p:cond>
                  </p:endCondLst>
                </p:cTn>
                <p:tgtEl>
                  <p:spTgt spid="9"/>
                </p:tgtEl>
              </p:cMediaNode>
            </p:audio>
          </p:childTnLst>
        </p:cTn>
      </p:par>
    </p:tnLst>
    <p:bldLst>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42451" y="260648"/>
            <a:ext cx="8031836" cy="1107996"/>
          </a:xfrm>
          <a:prstGeom prst="rect">
            <a:avLst/>
          </a:prstGeom>
          <a:noFill/>
        </p:spPr>
        <p:txBody>
          <a:bodyPr wrap="square">
            <a:spAutoFit/>
          </a:bodyPr>
          <a:lstStyle/>
          <a:p>
            <a:pPr algn="ctr" fontAlgn="auto">
              <a:spcBef>
                <a:spcPts val="0"/>
              </a:spcBef>
              <a:spcAft>
                <a:spcPts val="0"/>
              </a:spcAft>
              <a:defRPr/>
            </a:pPr>
            <a:r>
              <a:rPr lang="fa-IR" sz="6600" b="1" dirty="0">
                <a:ln w="10541" cmpd="sng">
                  <a:solidFill>
                    <a:schemeClr val="accent1">
                      <a:shade val="88000"/>
                      <a:satMod val="110000"/>
                    </a:schemeClr>
                  </a:solidFill>
                  <a:prstDash val="solid"/>
                </a:ln>
                <a:solidFill>
                  <a:srgbClr val="C00000"/>
                </a:solidFill>
                <a:latin typeface="+mj-lt"/>
                <a:ea typeface="+mj-ea"/>
                <a:cs typeface="+mj-cs"/>
              </a:rPr>
              <a:t>ارتباط تمدن با فرهنگ</a:t>
            </a:r>
            <a:endParaRPr lang="fa-IR" sz="6600" b="1" dirty="0">
              <a:ln w="10541" cmpd="sng">
                <a:solidFill>
                  <a:schemeClr val="accent1">
                    <a:shade val="88000"/>
                    <a:satMod val="110000"/>
                  </a:schemeClr>
                </a:solidFill>
                <a:prstDash val="solid"/>
              </a:ln>
              <a:solidFill>
                <a:srgbClr val="C00000"/>
              </a:solidFill>
              <a:latin typeface="+mn-lt"/>
              <a:cs typeface="+mn-cs"/>
            </a:endParaRPr>
          </a:p>
        </p:txBody>
      </p:sp>
      <p:graphicFrame>
        <p:nvGraphicFramePr>
          <p:cNvPr id="13" name="Diagram 12"/>
          <p:cNvGraphicFramePr/>
          <p:nvPr>
            <p:extLst>
              <p:ext uri="{D42A27DB-BD31-4B8C-83A1-F6EECF244321}">
                <p14:modId xmlns:p14="http://schemas.microsoft.com/office/powerpoint/2010/main" val="1100673518"/>
              </p:ext>
            </p:extLst>
          </p:nvPr>
        </p:nvGraphicFramePr>
        <p:xfrm>
          <a:off x="428596" y="1124744"/>
          <a:ext cx="8535892" cy="5375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by="(-#ppt_w*2)" calcmode="lin" valueType="num">
                                      <p:cBhvr rctx="PPT">
                                        <p:cTn id="7" dur="500" autoRev="1" fill="hold">
                                          <p:stCondLst>
                                            <p:cond delay="0"/>
                                          </p:stCondLst>
                                        </p:cTn>
                                        <p:tgtEl>
                                          <p:spTgt spid="6"/>
                                        </p:tgtEl>
                                        <p:attrNameLst>
                                          <p:attrName>ppt_w</p:attrName>
                                        </p:attrNameLst>
                                      </p:cBhvr>
                                    </p:anim>
                                    <p:anim by="(#ppt_w*0.50)" calcmode="lin" valueType="num">
                                      <p:cBhvr>
                                        <p:cTn id="8" dur="500" decel="50000" autoRev="1" fill="hold">
                                          <p:stCondLst>
                                            <p:cond delay="0"/>
                                          </p:stCondLst>
                                        </p:cTn>
                                        <p:tgtEl>
                                          <p:spTgt spid="6"/>
                                        </p:tgtEl>
                                        <p:attrNameLst>
                                          <p:attrName>ppt_x</p:attrName>
                                        </p:attrNameLst>
                                      </p:cBhvr>
                                    </p:anim>
                                    <p:anim from="(-#ppt_h/2)" to="(#ppt_y)" calcmode="lin" valueType="num">
                                      <p:cBhvr>
                                        <p:cTn id="9" dur="1000" fill="hold">
                                          <p:stCondLst>
                                            <p:cond delay="0"/>
                                          </p:stCondLst>
                                        </p:cTn>
                                        <p:tgtEl>
                                          <p:spTgt spid="6"/>
                                        </p:tgtEl>
                                        <p:attrNameLst>
                                          <p:attrName>ppt_y</p:attrName>
                                        </p:attrNameLst>
                                      </p:cBhvr>
                                    </p:anim>
                                    <p:animRot by="21600000">
                                      <p:cBhvr>
                                        <p:cTn id="10" dur="1000" fill="hold">
                                          <p:stCondLst>
                                            <p:cond delay="0"/>
                                          </p:stCondLst>
                                        </p:cTn>
                                        <p:tgtEl>
                                          <p:spTgt spid="6"/>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p:cTn id="15" dur="1000" fill="hold"/>
                                        <p:tgtEl>
                                          <p:spTgt spid="13"/>
                                        </p:tgtEl>
                                        <p:attrNameLst>
                                          <p:attrName>ppt_w</p:attrName>
                                        </p:attrNameLst>
                                      </p:cBhvr>
                                      <p:tavLst>
                                        <p:tav tm="0">
                                          <p:val>
                                            <p:fltVal val="0"/>
                                          </p:val>
                                        </p:tav>
                                        <p:tav tm="100000">
                                          <p:val>
                                            <p:strVal val="#ppt_w"/>
                                          </p:val>
                                        </p:tav>
                                      </p:tavLst>
                                    </p:anim>
                                    <p:anim calcmode="lin" valueType="num">
                                      <p:cBhvr>
                                        <p:cTn id="16" dur="1000" fill="hold"/>
                                        <p:tgtEl>
                                          <p:spTgt spid="13"/>
                                        </p:tgtEl>
                                        <p:attrNameLst>
                                          <p:attrName>ppt_h</p:attrName>
                                        </p:attrNameLst>
                                      </p:cBhvr>
                                      <p:tavLst>
                                        <p:tav tm="0">
                                          <p:val>
                                            <p:fltVal val="0"/>
                                          </p:val>
                                        </p:tav>
                                        <p:tav tm="100000">
                                          <p:val>
                                            <p:strVal val="#ppt_h"/>
                                          </p:val>
                                        </p:tav>
                                      </p:tavLst>
                                    </p:anim>
                                    <p:anim calcmode="lin" valueType="num">
                                      <p:cBhvr>
                                        <p:cTn id="17" dur="1000" fill="hold"/>
                                        <p:tgtEl>
                                          <p:spTgt spid="13"/>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1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28596" y="428604"/>
            <a:ext cx="8286808" cy="923330"/>
          </a:xfrm>
          <a:prstGeom prst="rect">
            <a:avLst/>
          </a:prstGeom>
          <a:solidFill>
            <a:schemeClr val="accent2">
              <a:lumMod val="60000"/>
              <a:lumOff val="40000"/>
            </a:schemeClr>
          </a:solidFill>
        </p:spPr>
        <p:txBody>
          <a:bodyPr wrap="square">
            <a:spAutoFit/>
          </a:bodyPr>
          <a:lstStyle/>
          <a:p>
            <a:pPr algn="ctr" fontAlgn="auto">
              <a:spcBef>
                <a:spcPts val="0"/>
              </a:spcBef>
              <a:spcAft>
                <a:spcPts val="0"/>
              </a:spcAft>
              <a:defRPr/>
            </a:pPr>
            <a:r>
              <a:rPr lang="fa-IR" sz="5400" b="1" dirty="0" smtClean="0">
                <a:ln w="10541" cmpd="sng">
                  <a:solidFill>
                    <a:schemeClr val="accent1">
                      <a:shade val="88000"/>
                      <a:satMod val="110000"/>
                    </a:schemeClr>
                  </a:solidFill>
                  <a:prstDash val="solid"/>
                </a:ln>
                <a:solidFill>
                  <a:srgbClr val="002060"/>
                </a:solidFill>
                <a:latin typeface="+mj-lt"/>
                <a:ea typeface="+mj-ea"/>
                <a:cs typeface="2  Esfehan" panose="00000700000000000000" pitchFamily="2" charset="-78"/>
              </a:rPr>
              <a:t>تفاوت فرهنگ و تمدن</a:t>
            </a:r>
            <a:endParaRPr lang="fa-IR" sz="5400" b="1" dirty="0">
              <a:ln w="10541" cmpd="sng">
                <a:solidFill>
                  <a:schemeClr val="accent1">
                    <a:shade val="88000"/>
                    <a:satMod val="110000"/>
                  </a:schemeClr>
                </a:solidFill>
                <a:prstDash val="solid"/>
              </a:ln>
              <a:solidFill>
                <a:srgbClr val="002060"/>
              </a:solidFill>
              <a:latin typeface="+mn-lt"/>
              <a:cs typeface="2  Esfehan" panose="00000700000000000000" pitchFamily="2" charset="-78"/>
            </a:endParaRPr>
          </a:p>
        </p:txBody>
      </p:sp>
      <p:sp>
        <p:nvSpPr>
          <p:cNvPr id="3" name="Oval 2"/>
          <p:cNvSpPr/>
          <p:nvPr/>
        </p:nvSpPr>
        <p:spPr>
          <a:xfrm>
            <a:off x="428596" y="1556792"/>
            <a:ext cx="8286808" cy="2376264"/>
          </a:xfrm>
          <a:prstGeom prst="ellipse">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rtl="1"/>
            <a:r>
              <a:rPr lang="fa-IR" sz="2800" dirty="0">
                <a:solidFill>
                  <a:schemeClr val="bg1">
                    <a:lumMod val="85000"/>
                    <a:lumOff val="15000"/>
                  </a:schemeClr>
                </a:solidFill>
                <a:cs typeface="2  Titr" panose="00000700000000000000" pitchFamily="2" charset="-78"/>
              </a:rPr>
              <a:t>تمدن</a:t>
            </a:r>
            <a:r>
              <a:rPr lang="ar-SA" sz="2800" dirty="0">
                <a:solidFill>
                  <a:schemeClr val="bg1">
                    <a:lumMod val="85000"/>
                    <a:lumOff val="15000"/>
                  </a:schemeClr>
                </a:solidFill>
                <a:cs typeface="2  Titr" panose="00000700000000000000" pitchFamily="2" charset="-78"/>
              </a:rPr>
              <a:t>‏</a:t>
            </a:r>
            <a:r>
              <a:rPr lang="fa-IR" sz="2800" dirty="0">
                <a:solidFill>
                  <a:schemeClr val="bg1">
                    <a:lumMod val="85000"/>
                    <a:lumOff val="15000"/>
                  </a:schemeClr>
                </a:solidFill>
                <a:cs typeface="2  Titr" panose="00000700000000000000" pitchFamily="2" charset="-78"/>
              </a:rPr>
              <a:t>جنبه های مادی پیشرفت علمی و معرفتی یک جامعه و ملت است و بیش‏ترجنبه</a:t>
            </a:r>
            <a:r>
              <a:rPr lang="ar-SA" sz="2800" dirty="0">
                <a:solidFill>
                  <a:schemeClr val="bg1">
                    <a:lumMod val="85000"/>
                    <a:lumOff val="15000"/>
                  </a:schemeClr>
                </a:solidFill>
                <a:cs typeface="2  Titr" panose="00000700000000000000" pitchFamily="2" charset="-78"/>
              </a:rPr>
              <a:t>‏</a:t>
            </a:r>
            <a:r>
              <a:rPr lang="fa-IR" sz="2800" dirty="0" smtClean="0">
                <a:solidFill>
                  <a:schemeClr val="bg1">
                    <a:lumMod val="85000"/>
                    <a:lumOff val="15000"/>
                  </a:schemeClr>
                </a:solidFill>
                <a:cs typeface="2  Titr" panose="00000700000000000000" pitchFamily="2" charset="-78"/>
              </a:rPr>
              <a:t>علمی ، عینی ، </a:t>
            </a:r>
            <a:r>
              <a:rPr lang="fa-IR" sz="2800" dirty="0">
                <a:solidFill>
                  <a:schemeClr val="bg1">
                    <a:lumMod val="85000"/>
                    <a:lumOff val="15000"/>
                  </a:schemeClr>
                </a:solidFill>
                <a:cs typeface="2  Titr" panose="00000700000000000000" pitchFamily="2" charset="-78"/>
              </a:rPr>
              <a:t>فنی</a:t>
            </a:r>
            <a:r>
              <a:rPr lang="ar-SA" sz="2800" dirty="0">
                <a:solidFill>
                  <a:schemeClr val="bg1">
                    <a:lumMod val="85000"/>
                    <a:lumOff val="15000"/>
                  </a:schemeClr>
                </a:solidFill>
                <a:cs typeface="2  Titr" panose="00000700000000000000" pitchFamily="2" charset="-78"/>
              </a:rPr>
              <a:t>‏</a:t>
            </a:r>
            <a:r>
              <a:rPr lang="fa-IR" sz="2800" dirty="0">
                <a:solidFill>
                  <a:schemeClr val="bg1">
                    <a:lumMod val="85000"/>
                    <a:lumOff val="15000"/>
                  </a:schemeClr>
                </a:solidFill>
                <a:cs typeface="2  Titr" panose="00000700000000000000" pitchFamily="2" charset="-78"/>
              </a:rPr>
              <a:t>واطلاعاتی</a:t>
            </a:r>
            <a:r>
              <a:rPr lang="ar-SA" sz="2800" dirty="0">
                <a:solidFill>
                  <a:schemeClr val="bg1">
                    <a:lumMod val="85000"/>
                    <a:lumOff val="15000"/>
                  </a:schemeClr>
                </a:solidFill>
                <a:cs typeface="2  Titr" panose="00000700000000000000" pitchFamily="2" charset="-78"/>
              </a:rPr>
              <a:t>‏</a:t>
            </a:r>
            <a:r>
              <a:rPr lang="fa-IR" sz="2800" dirty="0">
                <a:solidFill>
                  <a:schemeClr val="bg1">
                    <a:lumMod val="85000"/>
                    <a:lumOff val="15000"/>
                  </a:schemeClr>
                </a:solidFill>
                <a:cs typeface="2  Titr" panose="00000700000000000000" pitchFamily="2" charset="-78"/>
              </a:rPr>
              <a:t>دارد </a:t>
            </a:r>
            <a:r>
              <a:rPr lang="fa-IR" sz="2800" dirty="0" smtClean="0">
                <a:solidFill>
                  <a:schemeClr val="bg1">
                    <a:lumMod val="85000"/>
                    <a:lumOff val="15000"/>
                  </a:schemeClr>
                </a:solidFill>
                <a:cs typeface="2  Titr" panose="00000700000000000000" pitchFamily="2" charset="-78"/>
              </a:rPr>
              <a:t>.</a:t>
            </a:r>
            <a:endParaRPr lang="fa-IR" sz="2800" b="1" dirty="0">
              <a:solidFill>
                <a:schemeClr val="bg1">
                  <a:lumMod val="85000"/>
                  <a:lumOff val="15000"/>
                </a:schemeClr>
              </a:solidFill>
              <a:cs typeface="2  Titr" panose="00000700000000000000" pitchFamily="2" charset="-78"/>
            </a:endParaRPr>
          </a:p>
        </p:txBody>
      </p:sp>
      <p:sp>
        <p:nvSpPr>
          <p:cNvPr id="4" name="Oval 3"/>
          <p:cNvSpPr/>
          <p:nvPr/>
        </p:nvSpPr>
        <p:spPr>
          <a:xfrm>
            <a:off x="628090" y="4132653"/>
            <a:ext cx="7887820" cy="2387430"/>
          </a:xfrm>
          <a:prstGeom prst="ellipse">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rtl="1"/>
            <a:r>
              <a:rPr lang="fa-IR" sz="2800" dirty="0" smtClean="0">
                <a:solidFill>
                  <a:schemeClr val="bg1">
                    <a:lumMod val="85000"/>
                    <a:lumOff val="15000"/>
                  </a:schemeClr>
                </a:solidFill>
                <a:cs typeface="2  Titr" panose="00000700000000000000" pitchFamily="2" charset="-78"/>
              </a:rPr>
              <a:t>اما فرهنگ جنبه </a:t>
            </a:r>
            <a:r>
              <a:rPr lang="fa-IR" sz="2800" dirty="0">
                <a:solidFill>
                  <a:schemeClr val="bg1">
                    <a:lumMod val="85000"/>
                    <a:lumOff val="15000"/>
                  </a:schemeClr>
                </a:solidFill>
                <a:cs typeface="2  Titr" panose="00000700000000000000" pitchFamily="2" charset="-78"/>
              </a:rPr>
              <a:t>های </a:t>
            </a:r>
            <a:r>
              <a:rPr lang="fa-IR" sz="2800" dirty="0" smtClean="0">
                <a:solidFill>
                  <a:schemeClr val="bg1">
                    <a:lumMod val="85000"/>
                    <a:lumOff val="15000"/>
                  </a:schemeClr>
                </a:solidFill>
                <a:cs typeface="2  Titr" panose="00000700000000000000" pitchFamily="2" charset="-78"/>
              </a:rPr>
              <a:t>معنوی ،ارزشی و عقیدتی اعتلای آن است.</a:t>
            </a:r>
            <a:endParaRPr lang="fa-IR" sz="2800" dirty="0">
              <a:solidFill>
                <a:schemeClr val="bg1">
                  <a:lumMod val="85000"/>
                  <a:lumOff val="15000"/>
                </a:schemeClr>
              </a:solidFill>
              <a:cs typeface="2  Titr" panose="00000700000000000000" pitchFamily="2" charset="-78"/>
            </a:endParaRPr>
          </a:p>
        </p:txBody>
      </p:sp>
    </p:spTree>
    <p:extLst>
      <p:ext uri="{BB962C8B-B14F-4D97-AF65-F5344CB8AC3E}">
        <p14:creationId xmlns:p14="http://schemas.microsoft.com/office/powerpoint/2010/main" val="698409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by="(-#ppt_w*2)" calcmode="lin" valueType="num">
                                      <p:cBhvr rctx="PPT">
                                        <p:cTn id="7" dur="500" autoRev="1" fill="hold">
                                          <p:stCondLst>
                                            <p:cond delay="0"/>
                                          </p:stCondLst>
                                        </p:cTn>
                                        <p:tgtEl>
                                          <p:spTgt spid="5"/>
                                        </p:tgtEl>
                                        <p:attrNameLst>
                                          <p:attrName>ppt_w</p:attrName>
                                        </p:attrNameLst>
                                      </p:cBhvr>
                                    </p:anim>
                                    <p:anim by="(#ppt_w*0.50)" calcmode="lin" valueType="num">
                                      <p:cBhvr>
                                        <p:cTn id="8" dur="500" decel="50000" autoRev="1" fill="hold">
                                          <p:stCondLst>
                                            <p:cond delay="0"/>
                                          </p:stCondLst>
                                        </p:cTn>
                                        <p:tgtEl>
                                          <p:spTgt spid="5"/>
                                        </p:tgtEl>
                                        <p:attrNameLst>
                                          <p:attrName>ppt_x</p:attrName>
                                        </p:attrNameLst>
                                      </p:cBhvr>
                                    </p:anim>
                                    <p:anim from="(-#ppt_h/2)" to="(#ppt_y)" calcmode="lin" valueType="num">
                                      <p:cBhvr>
                                        <p:cTn id="9" dur="1000" fill="hold">
                                          <p:stCondLst>
                                            <p:cond delay="0"/>
                                          </p:stCondLst>
                                        </p:cTn>
                                        <p:tgtEl>
                                          <p:spTgt spid="5"/>
                                        </p:tgtEl>
                                        <p:attrNameLst>
                                          <p:attrName>ppt_y</p:attrName>
                                        </p:attrNameLst>
                                      </p:cBhvr>
                                    </p:anim>
                                    <p:animRot by="21600000">
                                      <p:cBhvr>
                                        <p:cTn id="10" dur="1000" fill="hold">
                                          <p:stCondLst>
                                            <p:cond delay="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28596" y="428604"/>
            <a:ext cx="8286808" cy="923330"/>
          </a:xfrm>
          <a:prstGeom prst="rect">
            <a:avLst/>
          </a:prstGeom>
          <a:noFill/>
        </p:spPr>
        <p:txBody>
          <a:bodyPr wrap="square">
            <a:spAutoFit/>
          </a:bodyPr>
          <a:lstStyle/>
          <a:p>
            <a:pPr algn="ctr" fontAlgn="auto">
              <a:spcBef>
                <a:spcPts val="0"/>
              </a:spcBef>
              <a:spcAft>
                <a:spcPts val="0"/>
              </a:spcAft>
              <a:defRPr/>
            </a:pPr>
            <a:r>
              <a:rPr lang="fa-IR" sz="5400" b="1" dirty="0">
                <a:ln w="10541" cmpd="sng">
                  <a:solidFill>
                    <a:schemeClr val="accent1">
                      <a:shade val="88000"/>
                      <a:satMod val="110000"/>
                    </a:schemeClr>
                  </a:solidFill>
                  <a:prstDash val="solid"/>
                </a:ln>
                <a:solidFill>
                  <a:schemeClr val="bg1">
                    <a:lumMod val="95000"/>
                    <a:lumOff val="5000"/>
                  </a:schemeClr>
                </a:solidFill>
                <a:latin typeface="+mj-lt"/>
                <a:ea typeface="+mj-ea"/>
                <a:cs typeface="2  Davat" panose="00000400000000000000" pitchFamily="2" charset="-78"/>
              </a:rPr>
              <a:t>عوامل مؤثر در زایش و اعتلای تمدن ها </a:t>
            </a:r>
            <a:endParaRPr lang="fa-IR" sz="5400" b="1" dirty="0">
              <a:ln w="10541" cmpd="sng">
                <a:solidFill>
                  <a:schemeClr val="accent1">
                    <a:shade val="88000"/>
                    <a:satMod val="110000"/>
                  </a:schemeClr>
                </a:solidFill>
                <a:prstDash val="solid"/>
              </a:ln>
              <a:solidFill>
                <a:schemeClr val="bg1">
                  <a:lumMod val="95000"/>
                  <a:lumOff val="5000"/>
                </a:schemeClr>
              </a:solidFill>
              <a:latin typeface="+mn-lt"/>
              <a:cs typeface="2  Davat" panose="00000400000000000000" pitchFamily="2" charset="-78"/>
            </a:endParaRPr>
          </a:p>
        </p:txBody>
      </p:sp>
      <p:graphicFrame>
        <p:nvGraphicFramePr>
          <p:cNvPr id="6" name="Diagram 5"/>
          <p:cNvGraphicFramePr/>
          <p:nvPr>
            <p:extLst>
              <p:ext uri="{D42A27DB-BD31-4B8C-83A1-F6EECF244321}">
                <p14:modId xmlns:p14="http://schemas.microsoft.com/office/powerpoint/2010/main" val="3065974332"/>
              </p:ext>
            </p:extLst>
          </p:nvPr>
        </p:nvGraphicFramePr>
        <p:xfrm>
          <a:off x="428596" y="1714488"/>
          <a:ext cx="8286808" cy="4857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 by="(-#ppt_w*2)" calcmode="lin" valueType="num">
                                      <p:cBhvr rctx="PPT">
                                        <p:cTn id="7" dur="500" autoRev="1" fill="hold">
                                          <p:stCondLst>
                                            <p:cond delay="0"/>
                                          </p:stCondLst>
                                        </p:cTn>
                                        <p:tgtEl>
                                          <p:spTgt spid="5"/>
                                        </p:tgtEl>
                                        <p:attrNameLst>
                                          <p:attrName>ppt_w</p:attrName>
                                        </p:attrNameLst>
                                      </p:cBhvr>
                                    </p:anim>
                                    <p:anim by="(#ppt_w*0.50)" calcmode="lin" valueType="num">
                                      <p:cBhvr>
                                        <p:cTn id="8" dur="500" decel="50000" autoRev="1" fill="hold">
                                          <p:stCondLst>
                                            <p:cond delay="0"/>
                                          </p:stCondLst>
                                        </p:cTn>
                                        <p:tgtEl>
                                          <p:spTgt spid="5"/>
                                        </p:tgtEl>
                                        <p:attrNameLst>
                                          <p:attrName>ppt_x</p:attrName>
                                        </p:attrNameLst>
                                      </p:cBhvr>
                                    </p:anim>
                                    <p:anim from="(-#ppt_h/2)" to="(#ppt_y)" calcmode="lin" valueType="num">
                                      <p:cBhvr>
                                        <p:cTn id="9" dur="1000" fill="hold">
                                          <p:stCondLst>
                                            <p:cond delay="0"/>
                                          </p:stCondLst>
                                        </p:cTn>
                                        <p:tgtEl>
                                          <p:spTgt spid="5"/>
                                        </p:tgtEl>
                                        <p:attrNameLst>
                                          <p:attrName>ppt_y</p:attrName>
                                        </p:attrNameLst>
                                      </p:cBhvr>
                                    </p:anim>
                                    <p:animRot by="21600000">
                                      <p:cBhvr>
                                        <p:cTn id="10" dur="1000" fill="hold">
                                          <p:stCondLst>
                                            <p:cond delay="0"/>
                                          </p:stCondLst>
                                        </p:cTn>
                                        <p:tgtEl>
                                          <p:spTgt spid="5"/>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1000" fill="hold"/>
                                        <p:tgtEl>
                                          <p:spTgt spid="6"/>
                                        </p:tgtEl>
                                        <p:attrNameLst>
                                          <p:attrName>ppt_w</p:attrName>
                                        </p:attrNameLst>
                                      </p:cBhvr>
                                      <p:tavLst>
                                        <p:tav tm="0">
                                          <p:val>
                                            <p:fltVal val="0"/>
                                          </p:val>
                                        </p:tav>
                                        <p:tav tm="100000">
                                          <p:val>
                                            <p:strVal val="#ppt_w"/>
                                          </p:val>
                                        </p:tav>
                                      </p:tavLst>
                                    </p:anim>
                                    <p:anim calcmode="lin" valueType="num">
                                      <p:cBhvr>
                                        <p:cTn id="16" dur="1000" fill="hold"/>
                                        <p:tgtEl>
                                          <p:spTgt spid="6"/>
                                        </p:tgtEl>
                                        <p:attrNameLst>
                                          <p:attrName>ppt_h</p:attrName>
                                        </p:attrNameLst>
                                      </p:cBhvr>
                                      <p:tavLst>
                                        <p:tav tm="0">
                                          <p:val>
                                            <p:fltVal val="0"/>
                                          </p:val>
                                        </p:tav>
                                        <p:tav tm="100000">
                                          <p:val>
                                            <p:strVal val="#ppt_h"/>
                                          </p:val>
                                        </p:tav>
                                      </p:tavLst>
                                    </p:anim>
                                    <p:anim calcmode="lin" valueType="num">
                                      <p:cBhvr>
                                        <p:cTn id="17"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188640"/>
            <a:ext cx="8175852" cy="923330"/>
          </a:xfrm>
          <a:prstGeom prst="rect">
            <a:avLst/>
          </a:prstGeom>
          <a:noFill/>
        </p:spPr>
        <p:txBody>
          <a:bodyPr wrap="square">
            <a:spAutoFit/>
          </a:bodyPr>
          <a:lstStyle/>
          <a:p>
            <a:pPr algn="ctr" fontAlgn="auto">
              <a:spcBef>
                <a:spcPts val="0"/>
              </a:spcBef>
              <a:spcAft>
                <a:spcPts val="0"/>
              </a:spcAft>
              <a:defRPr/>
            </a:pPr>
            <a:r>
              <a:rPr lang="fa-IR" sz="5400" b="1" dirty="0">
                <a:ln w="10541" cmpd="sng">
                  <a:solidFill>
                    <a:schemeClr val="accent1">
                      <a:shade val="88000"/>
                      <a:satMod val="110000"/>
                    </a:schemeClr>
                  </a:solidFill>
                  <a:prstDash val="solid"/>
                </a:ln>
                <a:solidFill>
                  <a:schemeClr val="bg1">
                    <a:lumMod val="95000"/>
                    <a:lumOff val="5000"/>
                  </a:schemeClr>
                </a:solidFill>
                <a:latin typeface="+mj-lt"/>
                <a:ea typeface="+mj-ea"/>
                <a:cs typeface="2  Davat" panose="00000400000000000000" pitchFamily="2" charset="-78"/>
              </a:rPr>
              <a:t>عوامل </a:t>
            </a:r>
            <a:r>
              <a:rPr lang="fa-IR" sz="5400" b="1" dirty="0" smtClean="0">
                <a:ln w="10541" cmpd="sng">
                  <a:solidFill>
                    <a:schemeClr val="accent1">
                      <a:shade val="88000"/>
                      <a:satMod val="110000"/>
                    </a:schemeClr>
                  </a:solidFill>
                  <a:prstDash val="solid"/>
                </a:ln>
                <a:solidFill>
                  <a:schemeClr val="bg1">
                    <a:lumMod val="95000"/>
                    <a:lumOff val="5000"/>
                  </a:schemeClr>
                </a:solidFill>
                <a:latin typeface="+mj-lt"/>
                <a:ea typeface="+mj-ea"/>
                <a:cs typeface="2  Davat" panose="00000400000000000000" pitchFamily="2" charset="-78"/>
              </a:rPr>
              <a:t>زوال </a:t>
            </a:r>
            <a:r>
              <a:rPr lang="fa-IR" sz="5400" b="1" dirty="0">
                <a:ln w="10541" cmpd="sng">
                  <a:solidFill>
                    <a:schemeClr val="accent1">
                      <a:shade val="88000"/>
                      <a:satMod val="110000"/>
                    </a:schemeClr>
                  </a:solidFill>
                  <a:prstDash val="solid"/>
                </a:ln>
                <a:solidFill>
                  <a:schemeClr val="bg1">
                    <a:lumMod val="95000"/>
                    <a:lumOff val="5000"/>
                  </a:schemeClr>
                </a:solidFill>
                <a:latin typeface="+mj-lt"/>
                <a:ea typeface="+mj-ea"/>
                <a:cs typeface="2  Davat" panose="00000400000000000000" pitchFamily="2" charset="-78"/>
              </a:rPr>
              <a:t>و انحطاط تمدن ها </a:t>
            </a:r>
          </a:p>
        </p:txBody>
      </p:sp>
      <p:graphicFrame>
        <p:nvGraphicFramePr>
          <p:cNvPr id="6" name="Diagram 5"/>
          <p:cNvGraphicFramePr/>
          <p:nvPr>
            <p:extLst>
              <p:ext uri="{D42A27DB-BD31-4B8C-83A1-F6EECF244321}">
                <p14:modId xmlns:p14="http://schemas.microsoft.com/office/powerpoint/2010/main" val="1972364325"/>
              </p:ext>
            </p:extLst>
          </p:nvPr>
        </p:nvGraphicFramePr>
        <p:xfrm>
          <a:off x="1524000" y="172245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539552" y="5864386"/>
            <a:ext cx="8424936" cy="954107"/>
          </a:xfrm>
          <a:prstGeom prst="rect">
            <a:avLst/>
          </a:prstGeom>
          <a:solidFill>
            <a:schemeClr val="accent2">
              <a:lumMod val="40000"/>
              <a:lumOff val="60000"/>
            </a:schemeClr>
          </a:solidFill>
        </p:spPr>
        <p:txBody>
          <a:bodyPr wrap="square">
            <a:spAutoFit/>
          </a:bodyPr>
          <a:lstStyle/>
          <a:p>
            <a:pPr algn="ctr" fontAlgn="auto">
              <a:spcBef>
                <a:spcPts val="0"/>
              </a:spcBef>
              <a:spcAft>
                <a:spcPts val="0"/>
              </a:spcAft>
              <a:defRPr/>
            </a:pPr>
            <a:r>
              <a:rPr lang="fa-IR" sz="2800" b="1" dirty="0" smtClean="0">
                <a:ln w="1905"/>
                <a:solidFill>
                  <a:schemeClr val="bg1">
                    <a:lumMod val="95000"/>
                    <a:lumOff val="5000"/>
                  </a:schemeClr>
                </a:solidFill>
                <a:effectLst>
                  <a:innerShdw blurRad="69850" dist="43180" dir="5400000">
                    <a:srgbClr val="000000">
                      <a:alpha val="65000"/>
                    </a:srgbClr>
                  </a:innerShdw>
                </a:effectLst>
                <a:latin typeface="+mn-lt"/>
                <a:cs typeface="+mn-cs"/>
              </a:rPr>
              <a:t>خلاصه ی عوامل مهم: </a:t>
            </a:r>
            <a:r>
              <a:rPr lang="fa-IR" sz="2800" b="1" dirty="0" smtClean="0">
                <a:ln w="1905"/>
                <a:solidFill>
                  <a:schemeClr val="accent2">
                    <a:lumMod val="50000"/>
                  </a:schemeClr>
                </a:solidFill>
                <a:effectLst>
                  <a:innerShdw blurRad="69850" dist="43180" dir="5400000">
                    <a:srgbClr val="000000">
                      <a:alpha val="65000"/>
                    </a:srgbClr>
                  </a:innerShdw>
                </a:effectLst>
                <a:latin typeface="+mn-lt"/>
                <a:cs typeface="+mn-cs"/>
              </a:rPr>
              <a:t>فقدان وحدت/هجوم دشمنان خارجی/</a:t>
            </a:r>
          </a:p>
          <a:p>
            <a:pPr algn="ctr" fontAlgn="auto">
              <a:spcBef>
                <a:spcPts val="0"/>
              </a:spcBef>
              <a:spcAft>
                <a:spcPts val="0"/>
              </a:spcAft>
              <a:defRPr/>
            </a:pPr>
            <a:r>
              <a:rPr lang="fa-IR" sz="2800" b="1" dirty="0" smtClean="0">
                <a:ln w="1905"/>
                <a:solidFill>
                  <a:schemeClr val="accent2">
                    <a:lumMod val="50000"/>
                  </a:schemeClr>
                </a:solidFill>
                <a:effectLst>
                  <a:innerShdw blurRad="69850" dist="43180" dir="5400000">
                    <a:srgbClr val="000000">
                      <a:alpha val="65000"/>
                    </a:srgbClr>
                  </a:innerShdw>
                </a:effectLst>
                <a:latin typeface="+mn-lt"/>
                <a:cs typeface="+mn-cs"/>
              </a:rPr>
              <a:t>آشفتگی اجتماعی و اقتصادی /دور شدن از ارزشهای الهی </a:t>
            </a:r>
            <a:endParaRPr lang="en-US" sz="2800" b="1" dirty="0">
              <a:ln w="1905"/>
              <a:solidFill>
                <a:schemeClr val="accent2">
                  <a:lumMod val="50000"/>
                </a:schemeClr>
              </a:solidFill>
              <a:effectLst>
                <a:innerShdw blurRad="69850" dist="43180" dir="5400000">
                  <a:srgbClr val="000000">
                    <a:alpha val="65000"/>
                  </a:srgbClr>
                </a:innerShdw>
              </a:effectLst>
              <a:latin typeface="+mn-lt"/>
              <a:cs typeface="+mn-cs"/>
            </a:endParaRPr>
          </a:p>
        </p:txBody>
      </p:sp>
      <p:sp>
        <p:nvSpPr>
          <p:cNvPr id="8" name="Rectangle 7"/>
          <p:cNvSpPr/>
          <p:nvPr/>
        </p:nvSpPr>
        <p:spPr>
          <a:xfrm>
            <a:off x="3897528" y="1000108"/>
            <a:ext cx="1366080" cy="769441"/>
          </a:xfrm>
          <a:prstGeom prst="rect">
            <a:avLst/>
          </a:prstGeom>
          <a:solidFill>
            <a:srgbClr val="FF0000"/>
          </a:solidFill>
        </p:spPr>
        <p:txBody>
          <a:bodyPr wrap="non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fontAlgn="auto">
              <a:spcBef>
                <a:spcPts val="0"/>
              </a:spcBef>
              <a:spcAft>
                <a:spcPts val="0"/>
              </a:spcAft>
              <a:defRPr/>
            </a:pPr>
            <a:r>
              <a:rPr lang="fa-IR" sz="4400" b="1" dirty="0">
                <a:ln>
                  <a:prstDash val="solid"/>
                </a:ln>
                <a:solidFill>
                  <a:schemeClr val="bg1">
                    <a:lumMod val="95000"/>
                    <a:lumOff val="5000"/>
                  </a:schemeClr>
                </a:solidFill>
                <a:effectLst>
                  <a:outerShdw blurRad="88000" dist="50800" dir="5040000" algn="tl">
                    <a:schemeClr val="accent4">
                      <a:tint val="80000"/>
                      <a:satMod val="250000"/>
                      <a:alpha val="45000"/>
                    </a:schemeClr>
                  </a:outerShdw>
                </a:effectLst>
                <a:latin typeface="+mn-lt"/>
                <a:cs typeface="+mn-cs"/>
              </a:rPr>
              <a:t>نظرات</a:t>
            </a:r>
            <a:endParaRPr lang="en-US" sz="4400" b="1" dirty="0">
              <a:ln>
                <a:prstDash val="solid"/>
              </a:ln>
              <a:solidFill>
                <a:schemeClr val="bg1">
                  <a:lumMod val="95000"/>
                  <a:lumOff val="5000"/>
                </a:schemeClr>
              </a:solidFill>
              <a:effectLst>
                <a:outerShdw blurRad="88000" dist="50800" dir="5040000" algn="tl">
                  <a:schemeClr val="accent4">
                    <a:tint val="80000"/>
                    <a:satMod val="250000"/>
                    <a:alpha val="45000"/>
                  </a:schemeClr>
                </a:outerShdw>
              </a:effectLst>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iterate type="lt">
                                    <p:tmPct val="0"/>
                                  </p:iterate>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par>
                          <p:cTn id="8" fill="hold">
                            <p:stCondLst>
                              <p:cond delay="500"/>
                            </p:stCondLst>
                            <p:childTnLst>
                              <p:par>
                                <p:cTn id="9" presetID="56" presetClass="entr" presetSubtype="0" fill="hold" nodeType="afterEffect">
                                  <p:stCondLst>
                                    <p:cond delay="0"/>
                                  </p:stCondLst>
                                  <p:iterate type="lt">
                                    <p:tmPct val="10000"/>
                                  </p:iterate>
                                  <p:childTnLst>
                                    <p:set>
                                      <p:cBhvr>
                                        <p:cTn id="10" dur="1" fill="hold">
                                          <p:stCondLst>
                                            <p:cond delay="0"/>
                                          </p:stCondLst>
                                        </p:cTn>
                                        <p:tgtEl>
                                          <p:spTgt spid="8"/>
                                        </p:tgtEl>
                                        <p:attrNameLst>
                                          <p:attrName>style.visibility</p:attrName>
                                        </p:attrNameLst>
                                      </p:cBhvr>
                                      <p:to>
                                        <p:strVal val="visible"/>
                                      </p:to>
                                    </p:set>
                                    <p:anim by="(-#ppt_w*2)" calcmode="lin" valueType="num">
                                      <p:cBhvr rctx="PPT">
                                        <p:cTn id="11" dur="500" autoRev="1" fill="hold">
                                          <p:stCondLst>
                                            <p:cond delay="0"/>
                                          </p:stCondLst>
                                        </p:cTn>
                                        <p:tgtEl>
                                          <p:spTgt spid="8"/>
                                        </p:tgtEl>
                                        <p:attrNameLst>
                                          <p:attrName>ppt_w</p:attrName>
                                        </p:attrNameLst>
                                      </p:cBhvr>
                                    </p:anim>
                                    <p:anim by="(#ppt_w*0.50)" calcmode="lin" valueType="num">
                                      <p:cBhvr>
                                        <p:cTn id="12" dur="500" decel="50000" autoRev="1" fill="hold">
                                          <p:stCondLst>
                                            <p:cond delay="0"/>
                                          </p:stCondLst>
                                        </p:cTn>
                                        <p:tgtEl>
                                          <p:spTgt spid="8"/>
                                        </p:tgtEl>
                                        <p:attrNameLst>
                                          <p:attrName>ppt_x</p:attrName>
                                        </p:attrNameLst>
                                      </p:cBhvr>
                                    </p:anim>
                                    <p:anim from="(-#ppt_h/2)" to="(#ppt_y)" calcmode="lin" valueType="num">
                                      <p:cBhvr>
                                        <p:cTn id="13" dur="1000" fill="hold">
                                          <p:stCondLst>
                                            <p:cond delay="0"/>
                                          </p:stCondLst>
                                        </p:cTn>
                                        <p:tgtEl>
                                          <p:spTgt spid="8"/>
                                        </p:tgtEl>
                                        <p:attrNameLst>
                                          <p:attrName>ppt_y</p:attrName>
                                        </p:attrNameLst>
                                      </p:cBhvr>
                                    </p:anim>
                                    <p:animRot by="21600000">
                                      <p:cBhvr>
                                        <p:cTn id="14" dur="1000" fill="hold">
                                          <p:stCondLst>
                                            <p:cond delay="0"/>
                                          </p:stCondLst>
                                        </p:cTn>
                                        <p:tgtEl>
                                          <p:spTgt spid="8"/>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20"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edge">
                                      <p:cBhvr>
                                        <p:cTn id="19" dur="20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56" presetClass="entr" presetSubtype="0" fill="hold" nodeType="clickEffect">
                                  <p:stCondLst>
                                    <p:cond delay="0"/>
                                  </p:stCondLst>
                                  <p:iterate type="lt">
                                    <p:tmPct val="10000"/>
                                  </p:iterate>
                                  <p:childTnLst>
                                    <p:set>
                                      <p:cBhvr>
                                        <p:cTn id="23" dur="1" fill="hold">
                                          <p:stCondLst>
                                            <p:cond delay="0"/>
                                          </p:stCondLst>
                                        </p:cTn>
                                        <p:tgtEl>
                                          <p:spTgt spid="7"/>
                                        </p:tgtEl>
                                        <p:attrNameLst>
                                          <p:attrName>style.visibility</p:attrName>
                                        </p:attrNameLst>
                                      </p:cBhvr>
                                      <p:to>
                                        <p:strVal val="visible"/>
                                      </p:to>
                                    </p:set>
                                    <p:anim by="(-#ppt_w*2)" calcmode="lin" valueType="num">
                                      <p:cBhvr rctx="PPT">
                                        <p:cTn id="24" dur="500" autoRev="1" fill="hold">
                                          <p:stCondLst>
                                            <p:cond delay="0"/>
                                          </p:stCondLst>
                                        </p:cTn>
                                        <p:tgtEl>
                                          <p:spTgt spid="7"/>
                                        </p:tgtEl>
                                        <p:attrNameLst>
                                          <p:attrName>ppt_w</p:attrName>
                                        </p:attrNameLst>
                                      </p:cBhvr>
                                    </p:anim>
                                    <p:anim by="(#ppt_w*0.50)" calcmode="lin" valueType="num">
                                      <p:cBhvr>
                                        <p:cTn id="25" dur="500" decel="50000" autoRev="1" fill="hold">
                                          <p:stCondLst>
                                            <p:cond delay="0"/>
                                          </p:stCondLst>
                                        </p:cTn>
                                        <p:tgtEl>
                                          <p:spTgt spid="7"/>
                                        </p:tgtEl>
                                        <p:attrNameLst>
                                          <p:attrName>ppt_x</p:attrName>
                                        </p:attrNameLst>
                                      </p:cBhvr>
                                    </p:anim>
                                    <p:anim from="(-#ppt_h/2)" to="(#ppt_y)" calcmode="lin" valueType="num">
                                      <p:cBhvr>
                                        <p:cTn id="26" dur="1000" fill="hold">
                                          <p:stCondLst>
                                            <p:cond delay="0"/>
                                          </p:stCondLst>
                                        </p:cTn>
                                        <p:tgtEl>
                                          <p:spTgt spid="7"/>
                                        </p:tgtEl>
                                        <p:attrNameLst>
                                          <p:attrName>ppt_y</p:attrName>
                                        </p:attrNameLst>
                                      </p:cBhvr>
                                    </p:anim>
                                    <p:animRot by="21600000">
                                      <p:cBhvr>
                                        <p:cTn id="27" dur="1000" fill="hold">
                                          <p:stCondLst>
                                            <p:cond delay="0"/>
                                          </p:stCondLst>
                                        </p:cTn>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P413.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rcRect/>
          <a:stretch>
            <a:fillRect/>
          </a:stretch>
        </p:blipFill>
        <p:spPr bwMode="auto">
          <a:xfrm>
            <a:off x="8632825" y="6346825"/>
            <a:ext cx="304800" cy="304800"/>
          </a:xfrm>
          <a:prstGeom prst="rect">
            <a:avLst/>
          </a:prstGeom>
          <a:noFill/>
          <a:ln w="9525">
            <a:noFill/>
            <a:miter lim="800000"/>
            <a:headEnd/>
            <a:tailEnd/>
          </a:ln>
        </p:spPr>
      </p:pic>
      <p:sp>
        <p:nvSpPr>
          <p:cNvPr id="6" name="Title 2"/>
          <p:cNvSpPr txBox="1">
            <a:spLocks/>
          </p:cNvSpPr>
          <p:nvPr/>
        </p:nvSpPr>
        <p:spPr>
          <a:xfrm>
            <a:off x="395536" y="476672"/>
            <a:ext cx="8003232" cy="809188"/>
          </a:xfrm>
          <a:prstGeom prst="rect">
            <a:avLst/>
          </a:prstGeom>
          <a:solidFill>
            <a:schemeClr val="tx2">
              <a:lumMod val="90000"/>
            </a:schemeClr>
          </a:solidFill>
        </p:spPr>
        <p:txBody>
          <a:bodyPr>
            <a:normAutofit/>
          </a:bodyPr>
          <a:lstStyle/>
          <a:p>
            <a:pPr algn="ctr" rtl="1" fontAlgn="auto">
              <a:spcAft>
                <a:spcPts val="0"/>
              </a:spcAft>
              <a:defRPr/>
            </a:pPr>
            <a:r>
              <a:rPr lang="fa-IR" sz="3600" spc="-100" dirty="0" smtClean="0">
                <a:ln w="3200">
                  <a:solidFill>
                    <a:schemeClr val="bg2">
                      <a:shade val="75000"/>
                      <a:alpha val="25000"/>
                    </a:schemeClr>
                  </a:solidFill>
                  <a:prstDash val="solid"/>
                  <a:round/>
                </a:ln>
                <a:solidFill>
                  <a:schemeClr val="bg1"/>
                </a:solidFill>
                <a:effectLst>
                  <a:innerShdw blurRad="50800" dist="25400" dir="13500000">
                    <a:prstClr val="black">
                      <a:alpha val="70000"/>
                    </a:prstClr>
                  </a:innerShdw>
                </a:effectLst>
                <a:latin typeface="+mj-lt"/>
                <a:ea typeface="+mj-ea"/>
                <a:cs typeface="2  Titr" panose="00000700000000000000" pitchFamily="2" charset="-78"/>
              </a:rPr>
              <a:t>رابطه متقابل </a:t>
            </a:r>
            <a:r>
              <a:rPr lang="fa-IR" sz="3600" b="1" dirty="0">
                <a:ln w="11430"/>
                <a:solidFill>
                  <a:schemeClr val="bg1"/>
                </a:solidFill>
                <a:effectLst>
                  <a:outerShdw blurRad="50800" dist="39000" dir="5460000" algn="tl">
                    <a:srgbClr val="000000">
                      <a:alpha val="38000"/>
                    </a:srgbClr>
                  </a:outerShdw>
                </a:effectLst>
                <a:cs typeface="2  Titr" panose="00000700000000000000" pitchFamily="2" charset="-78"/>
              </a:rPr>
              <a:t>اخلاق، فرهنگ، تمدن و قانون</a:t>
            </a:r>
            <a:endParaRPr lang="fa-IR" sz="3600" spc="-100" dirty="0">
              <a:ln w="3200">
                <a:solidFill>
                  <a:schemeClr val="bg2">
                    <a:shade val="75000"/>
                    <a:alpha val="25000"/>
                  </a:schemeClr>
                </a:solidFill>
                <a:prstDash val="solid"/>
                <a:round/>
              </a:ln>
              <a:solidFill>
                <a:schemeClr val="bg1"/>
              </a:solidFill>
              <a:effectLst>
                <a:innerShdw blurRad="50800" dist="25400" dir="13500000">
                  <a:prstClr val="black">
                    <a:alpha val="70000"/>
                  </a:prstClr>
                </a:innerShdw>
              </a:effectLst>
              <a:latin typeface="+mj-lt"/>
              <a:ea typeface="+mj-ea"/>
              <a:cs typeface="2  Titr" panose="00000700000000000000" pitchFamily="2" charset="-78"/>
            </a:endParaRPr>
          </a:p>
        </p:txBody>
      </p:sp>
      <p:sp>
        <p:nvSpPr>
          <p:cNvPr id="8" name="Rectangle 7"/>
          <p:cNvSpPr/>
          <p:nvPr/>
        </p:nvSpPr>
        <p:spPr>
          <a:xfrm rot="10800000" flipV="1">
            <a:off x="285720" y="1285860"/>
            <a:ext cx="8501122" cy="4247317"/>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just" rtl="1" fontAlgn="auto">
              <a:spcBef>
                <a:spcPts val="0"/>
              </a:spcBef>
              <a:spcAft>
                <a:spcPts val="0"/>
              </a:spcAft>
              <a:defRPr/>
            </a:pPr>
            <a:r>
              <a:rPr lang="fa-I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a typeface="+mj-ea"/>
                <a:cs typeface="+mj-cs"/>
              </a:rPr>
              <a:t>اعتلای هرکدام از مفاهیم اخلاق، فرهنگ، تمدن و قانون در هر جامعه به منزله ارتقای دیگری است و انحطاط هر یک خواسته یا ناخواسته نشان از سقوط دیگری </a:t>
            </a:r>
            <a:r>
              <a:rPr lang="fa-IR" sz="5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j-lt"/>
                <a:ea typeface="+mj-ea"/>
                <a:cs typeface="+mj-cs"/>
              </a:rPr>
              <a:t>است.</a:t>
            </a:r>
            <a:endParaRPr lang="fa-IR"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cs typeface="+mn-cs"/>
            </a:endParaRP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par>
                          <p:cTn id="7" fill="hold">
                            <p:stCondLst>
                              <p:cond delay="1"/>
                            </p:stCondLst>
                            <p:childTnLst>
                              <p:par>
                                <p:cTn id="8" presetID="42" presetClass="entr" presetSubtype="0" fill="hold" nodeType="after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1000"/>
                                        <p:tgtEl>
                                          <p:spTgt spid="6"/>
                                        </p:tgtEl>
                                      </p:cBhvr>
                                    </p:animEffect>
                                    <p:anim calcmode="lin" valueType="num">
                                      <p:cBhvr>
                                        <p:cTn id="11" dur="1000" fill="hold"/>
                                        <p:tgtEl>
                                          <p:spTgt spid="6"/>
                                        </p:tgtEl>
                                        <p:attrNameLst>
                                          <p:attrName>ppt_x</p:attrName>
                                        </p:attrNameLst>
                                      </p:cBhvr>
                                      <p:tavLst>
                                        <p:tav tm="0">
                                          <p:val>
                                            <p:strVal val="#ppt_x"/>
                                          </p:val>
                                        </p:tav>
                                        <p:tav tm="100000">
                                          <p:val>
                                            <p:strVal val="#ppt_x"/>
                                          </p:val>
                                        </p:tav>
                                      </p:tavLst>
                                    </p:anim>
                                    <p:anim calcmode="lin" valueType="num">
                                      <p:cBhvr>
                                        <p:cTn id="12" dur="1000" fill="hold"/>
                                        <p:tgtEl>
                                          <p:spTgt spid="6"/>
                                        </p:tgtEl>
                                        <p:attrNameLst>
                                          <p:attrName>ppt_y</p:attrName>
                                        </p:attrNameLst>
                                      </p:cBhvr>
                                      <p:tavLst>
                                        <p:tav tm="0">
                                          <p:val>
                                            <p:strVal val="#ppt_y+.1"/>
                                          </p:val>
                                        </p:tav>
                                        <p:tav tm="100000">
                                          <p:val>
                                            <p:strVal val="#ppt_y"/>
                                          </p:val>
                                        </p:tav>
                                      </p:tavLst>
                                    </p:anim>
                                  </p:childTnLst>
                                </p:cTn>
                              </p:par>
                            </p:childTnLst>
                          </p:cTn>
                        </p:par>
                        <p:par>
                          <p:cTn id="13" fill="hold">
                            <p:stCondLst>
                              <p:cond delay="1001"/>
                            </p:stCondLst>
                            <p:childTnLst>
                              <p:par>
                                <p:cTn id="14" presetID="43" presetClass="entr" presetSubtype="0" fill="hold"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100"/>
                                        <p:tgtEl>
                                          <p:spTgt spid="8"/>
                                        </p:tgtEl>
                                      </p:cBhvr>
                                    </p:animEffect>
                                    <p:anim calcmode="lin" valueType="num">
                                      <p:cBhvr>
                                        <p:cTn id="17" dur="400" fill="hold"/>
                                        <p:tgtEl>
                                          <p:spTgt spid="8"/>
                                        </p:tgtEl>
                                        <p:attrNameLst>
                                          <p:attrName>ppt_x</p:attrName>
                                        </p:attrNameLst>
                                      </p:cBhvr>
                                      <p:tavLst>
                                        <p:tav tm="0">
                                          <p:val>
                                            <p:strVal val="#ppt_x"/>
                                          </p:val>
                                        </p:tav>
                                        <p:tav tm="100000">
                                          <p:val>
                                            <p:strVal val="#ppt_x"/>
                                          </p:val>
                                        </p:tav>
                                      </p:tavLst>
                                    </p:anim>
                                    <p:anim calcmode="lin" valueType="num">
                                      <p:cBhvr>
                                        <p:cTn id="18" dur="400" fill="hold"/>
                                        <p:tgtEl>
                                          <p:spTgt spid="8"/>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21"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bism1"/>
          <p:cNvPicPr>
            <a:picLocks noChangeAspect="1" noChangeArrowheads="1"/>
          </p:cNvPicPr>
          <p:nvPr/>
        </p:nvPicPr>
        <p:blipFill>
          <a:blip r:embed="rId2">
            <a:duotone>
              <a:prstClr val="black"/>
              <a:schemeClr val="accent3">
                <a:tint val="45000"/>
                <a:satMod val="400000"/>
              </a:schemeClr>
            </a:duotone>
          </a:blip>
          <a:srcRect/>
          <a:stretch>
            <a:fillRect/>
          </a:stretch>
        </p:blipFill>
        <p:spPr bwMode="auto">
          <a:xfrm>
            <a:off x="428596" y="1428736"/>
            <a:ext cx="8358246" cy="3800464"/>
          </a:xfrm>
          <a:prstGeom prst="rect">
            <a:avLst/>
          </a:prstGeom>
          <a:ln>
            <a:noFill/>
          </a:ln>
          <a:effectLst>
            <a:glow rad="228600">
              <a:schemeClr val="accent1">
                <a:satMod val="175000"/>
                <a:alpha val="40000"/>
              </a:schemeClr>
            </a:glow>
            <a:outerShdw blurRad="292100" dist="139700" dir="2700000" algn="tl" rotWithShape="0">
              <a:srgbClr val="333333">
                <a:alpha val="65000"/>
              </a:srgbClr>
            </a:outerShdw>
          </a:effectLst>
        </p:spPr>
      </p:pic>
    </p:spTree>
    <p:extLst>
      <p:ext uri="{BB962C8B-B14F-4D97-AF65-F5344CB8AC3E}">
        <p14:creationId xmlns:p14="http://schemas.microsoft.com/office/powerpoint/2010/main" val="156151685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3000" fill="hold"/>
                                        <p:tgtEl>
                                          <p:spTgt spid="4"/>
                                        </p:tgtEl>
                                        <p:attrNameLst>
                                          <p:attrName>ppt_w</p:attrName>
                                        </p:attrNameLst>
                                      </p:cBhvr>
                                      <p:tavLst>
                                        <p:tav tm="0">
                                          <p:val>
                                            <p:fltVal val="0"/>
                                          </p:val>
                                        </p:tav>
                                        <p:tav tm="100000">
                                          <p:val>
                                            <p:strVal val="#ppt_w"/>
                                          </p:val>
                                        </p:tav>
                                      </p:tavLst>
                                    </p:anim>
                                    <p:anim calcmode="lin" valueType="num">
                                      <p:cBhvr>
                                        <p:cTn id="8" dur="3000" fill="hold"/>
                                        <p:tgtEl>
                                          <p:spTgt spid="4"/>
                                        </p:tgtEl>
                                        <p:attrNameLst>
                                          <p:attrName>ppt_h</p:attrName>
                                        </p:attrNameLst>
                                      </p:cBhvr>
                                      <p:tavLst>
                                        <p:tav tm="0">
                                          <p:val>
                                            <p:fltVal val="0"/>
                                          </p:val>
                                        </p:tav>
                                        <p:tav tm="100000">
                                          <p:val>
                                            <p:strVal val="#ppt_h"/>
                                          </p:val>
                                        </p:tav>
                                      </p:tavLst>
                                    </p:anim>
                                    <p:anim calcmode="lin" valueType="num">
                                      <p:cBhvr>
                                        <p:cTn id="9" dur="3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3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9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Rectangle 3"/>
          <p:cNvSpPr/>
          <p:nvPr/>
        </p:nvSpPr>
        <p:spPr>
          <a:xfrm>
            <a:off x="611560" y="188641"/>
            <a:ext cx="8280920" cy="5463034"/>
          </a:xfrm>
          <a:prstGeom prst="rect">
            <a:avLst/>
          </a:prstGeom>
        </p:spPr>
        <p:txBody>
          <a:bodyPr wrap="square">
            <a:spAutoFit/>
          </a:bodyPr>
          <a:lstStyle/>
          <a:p>
            <a:pPr algn="just" rtl="1">
              <a:lnSpc>
                <a:spcPct val="115000"/>
              </a:lnSpc>
              <a:spcAft>
                <a:spcPts val="0"/>
              </a:spcAft>
            </a:pPr>
            <a:r>
              <a:rPr lang="fa-IR" sz="4000" b="1" dirty="0">
                <a:solidFill>
                  <a:schemeClr val="bg1"/>
                </a:solidFill>
                <a:latin typeface="Arial" panose="020B0604020202020204" pitchFamily="34" charset="0"/>
                <a:ea typeface="Times New Roman" panose="02020603050405020304" pitchFamily="18" charset="0"/>
                <a:cs typeface="2  Badr"/>
              </a:rPr>
              <a:t>مقدمه:</a:t>
            </a:r>
            <a:endParaRPr lang="en-US" sz="4000" dirty="0">
              <a:solidFill>
                <a:schemeClr val="bg1"/>
              </a:solidFill>
              <a:latin typeface="Calibri" panose="020F0502020204030204" pitchFamily="34" charset="0"/>
              <a:ea typeface="Times New Roman" panose="02020603050405020304" pitchFamily="18" charset="0"/>
              <a:cs typeface="Arial" panose="020B0604020202020204" pitchFamily="34" charset="0"/>
            </a:endParaRPr>
          </a:p>
          <a:p>
            <a:pPr algn="just" rtl="1">
              <a:lnSpc>
                <a:spcPct val="115000"/>
              </a:lnSpc>
              <a:spcAft>
                <a:spcPts val="0"/>
              </a:spcAft>
            </a:pPr>
            <a:r>
              <a:rPr lang="fa-IR" sz="2000" dirty="0" smtClean="0">
                <a:solidFill>
                  <a:schemeClr val="bg1"/>
                </a:solidFill>
                <a:latin typeface="Arial" panose="020B0604020202020204" pitchFamily="34" charset="0"/>
                <a:ea typeface="Times New Roman" panose="02020603050405020304" pitchFamily="18" charset="0"/>
                <a:cs typeface="2  Badr"/>
              </a:rPr>
              <a:t>1. تمدن </a:t>
            </a:r>
            <a:r>
              <a:rPr lang="fa-IR" sz="2000" dirty="0">
                <a:solidFill>
                  <a:schemeClr val="bg1"/>
                </a:solidFill>
                <a:latin typeface="Arial" panose="020B0604020202020204" pitchFamily="34" charset="0"/>
                <a:ea typeface="Times New Roman" panose="02020603050405020304" pitchFamily="18" charset="0"/>
                <a:cs typeface="2  Badr"/>
              </a:rPr>
              <a:t>اسلامی که لاأقل از فتوحات مسلمین تا </a:t>
            </a:r>
            <a:r>
              <a:rPr lang="fa-IR" sz="2000" dirty="0" smtClean="0">
                <a:solidFill>
                  <a:schemeClr val="bg1"/>
                </a:solidFill>
                <a:latin typeface="Arial" panose="020B0604020202020204" pitchFamily="34" charset="0"/>
                <a:ea typeface="Times New Roman" panose="02020603050405020304" pitchFamily="18" charset="0"/>
                <a:cs typeface="2  Badr"/>
              </a:rPr>
              <a:t>ظهور مغول، </a:t>
            </a:r>
            <a:r>
              <a:rPr lang="fa-IR" sz="2000" dirty="0">
                <a:solidFill>
                  <a:schemeClr val="bg1"/>
                </a:solidFill>
                <a:latin typeface="Arial" panose="020B0604020202020204" pitchFamily="34" charset="0"/>
                <a:ea typeface="Times New Roman" panose="02020603050405020304" pitchFamily="18" charset="0"/>
                <a:cs typeface="2  Badr"/>
              </a:rPr>
              <a:t>قلمرو اسلام را از لحاظ نظم </a:t>
            </a:r>
            <a:r>
              <a:rPr lang="fa-IR" sz="2000" dirty="0" smtClean="0">
                <a:solidFill>
                  <a:schemeClr val="bg1"/>
                </a:solidFill>
                <a:latin typeface="Arial" panose="020B0604020202020204" pitchFamily="34" charset="0"/>
                <a:ea typeface="Times New Roman" panose="02020603050405020304" pitchFamily="18" charset="0"/>
                <a:cs typeface="2  Badr"/>
              </a:rPr>
              <a:t>اخلاقی،برتری </a:t>
            </a:r>
            <a:r>
              <a:rPr lang="fa-IR" sz="2000" dirty="0">
                <a:solidFill>
                  <a:schemeClr val="bg1"/>
                </a:solidFill>
                <a:latin typeface="Arial" panose="020B0604020202020204" pitchFamily="34" charset="0"/>
                <a:ea typeface="Times New Roman" panose="02020603050405020304" pitchFamily="18" charset="0"/>
                <a:cs typeface="2  Badr"/>
              </a:rPr>
              <a:t>سطح زندگی،سعه صدر ،اجتناب نسبی از تعصب و توسعه و ترقی علم و ادب طی قرن های دراز پیشرو تمام دنیای متمدن و مربی فرهنگ عالم انسانیت قرار داد، بی شک یک دوره درخشان ازتمدن </a:t>
            </a:r>
            <a:r>
              <a:rPr lang="fa-IR" sz="2000" dirty="0" smtClean="0">
                <a:solidFill>
                  <a:schemeClr val="bg1"/>
                </a:solidFill>
                <a:latin typeface="Arial" panose="020B0604020202020204" pitchFamily="34" charset="0"/>
                <a:ea typeface="Times New Roman" panose="02020603050405020304" pitchFamily="18" charset="0"/>
                <a:cs typeface="2  Badr"/>
              </a:rPr>
              <a:t>انسانی </a:t>
            </a:r>
            <a:r>
              <a:rPr lang="fa-IR" sz="2000" dirty="0">
                <a:solidFill>
                  <a:schemeClr val="bg1"/>
                </a:solidFill>
                <a:latin typeface="Arial" panose="020B0604020202020204" pitchFamily="34" charset="0"/>
                <a:ea typeface="Times New Roman" panose="02020603050405020304" pitchFamily="18" charset="0"/>
                <a:cs typeface="2  Badr"/>
              </a:rPr>
              <a:t>است و آنچه فرهنگ و تمدن جهان امروز بدان مدیون است اگر از </a:t>
            </a:r>
            <a:r>
              <a:rPr lang="fa-IR" sz="2000" dirty="0" smtClean="0">
                <a:solidFill>
                  <a:schemeClr val="bg1"/>
                </a:solidFill>
                <a:latin typeface="Arial" panose="020B0604020202020204" pitchFamily="34" charset="0"/>
                <a:ea typeface="Times New Roman" panose="02020603050405020304" pitchFamily="18" charset="0"/>
                <a:cs typeface="2  Badr"/>
              </a:rPr>
              <a:t>دِیْنی </a:t>
            </a:r>
            <a:r>
              <a:rPr lang="fa-IR" sz="2000" dirty="0">
                <a:solidFill>
                  <a:schemeClr val="bg1"/>
                </a:solidFill>
                <a:latin typeface="Arial" panose="020B0604020202020204" pitchFamily="34" charset="0"/>
                <a:ea typeface="Times New Roman" panose="02020603050405020304" pitchFamily="18" charset="0"/>
                <a:cs typeface="2  Badr"/>
              </a:rPr>
              <a:t>که به یونان دارد بیشتر </a:t>
            </a:r>
            <a:r>
              <a:rPr lang="fa-IR" sz="2000" dirty="0" smtClean="0">
                <a:solidFill>
                  <a:schemeClr val="bg1"/>
                </a:solidFill>
                <a:latin typeface="Arial" panose="020B0604020202020204" pitchFamily="34" charset="0"/>
                <a:ea typeface="Times New Roman" panose="02020603050405020304" pitchFamily="18" charset="0"/>
                <a:cs typeface="2  Badr"/>
              </a:rPr>
              <a:t>نباشد،کمتر </a:t>
            </a:r>
            <a:r>
              <a:rPr lang="fa-IR" sz="2000" dirty="0">
                <a:solidFill>
                  <a:schemeClr val="bg1"/>
                </a:solidFill>
                <a:latin typeface="Arial" panose="020B0604020202020204" pitchFamily="34" charset="0"/>
                <a:ea typeface="Times New Roman" panose="02020603050405020304" pitchFamily="18" charset="0"/>
                <a:cs typeface="2  Badr"/>
              </a:rPr>
              <a:t>نیست.				          </a:t>
            </a:r>
            <a:endParaRPr lang="en-US" sz="2000" dirty="0">
              <a:solidFill>
                <a:schemeClr val="bg1"/>
              </a:solidFill>
              <a:latin typeface="Calibri" panose="020F0502020204030204" pitchFamily="34" charset="0"/>
              <a:ea typeface="Times New Roman" panose="02020603050405020304" pitchFamily="18" charset="0"/>
              <a:cs typeface="Arial" panose="020B0604020202020204" pitchFamily="34" charset="0"/>
            </a:endParaRPr>
          </a:p>
          <a:p>
            <a:pPr algn="just" rtl="1">
              <a:spcAft>
                <a:spcPts val="0"/>
              </a:spcAft>
            </a:pPr>
            <a:r>
              <a:rPr lang="fa-IR" sz="2000" dirty="0">
                <a:solidFill>
                  <a:schemeClr val="bg1"/>
                </a:solidFill>
                <a:latin typeface="Arial" panose="020B0604020202020204" pitchFamily="34" charset="0"/>
                <a:ea typeface="Times New Roman" panose="02020603050405020304" pitchFamily="18" charset="0"/>
                <a:cs typeface="2  Badr"/>
              </a:rPr>
              <a:t> با این تفاوت که فرهنگ اسلامی هنوز در دنیای حاضر تأثیر معنوی و ارزشی خود را دارد,پیچیدگی عظیم نژادی و فرهنگ دنیای اسلام حتی در آن روزهای آمیختگی اقوام و فرهنگ ها چنان غریب می نماید که مورخ از خود می پرسد این روابط دینی چه قدر باید استوار باشد تا چنین عناصر نامتجانسی را با هم نگه دارد. آنچه این پیشرفت های علمی و مادی را برای مسلمین میسر ساخت در حقیقت همان اسلام بود که با تشویق مسلمین به علم </a:t>
            </a:r>
            <a:r>
              <a:rPr lang="fa-IR" sz="2000" dirty="0" smtClean="0">
                <a:solidFill>
                  <a:schemeClr val="bg1"/>
                </a:solidFill>
                <a:latin typeface="Arial" panose="020B0604020202020204" pitchFamily="34" charset="0"/>
                <a:ea typeface="Times New Roman" panose="02020603050405020304" pitchFamily="18" charset="0"/>
                <a:cs typeface="2  Badr"/>
              </a:rPr>
              <a:t>؛ حیات </a:t>
            </a:r>
            <a:r>
              <a:rPr lang="fa-IR" sz="2000" dirty="0">
                <a:solidFill>
                  <a:schemeClr val="bg1"/>
                </a:solidFill>
                <a:latin typeface="Arial" panose="020B0604020202020204" pitchFamily="34" charset="0"/>
                <a:ea typeface="Times New Roman" panose="02020603050405020304" pitchFamily="18" charset="0"/>
                <a:cs typeface="2  Badr"/>
              </a:rPr>
              <a:t>، روح همکاری و تساهل را جانشین تعصبات دنیای باستانی نمود و در مقابل روحانیت کلیسا که ترک </a:t>
            </a:r>
            <a:r>
              <a:rPr lang="fa-IR" sz="2000" dirty="0" smtClean="0">
                <a:solidFill>
                  <a:schemeClr val="bg1"/>
                </a:solidFill>
                <a:latin typeface="Arial" panose="020B0604020202020204" pitchFamily="34" charset="0"/>
                <a:ea typeface="Times New Roman" panose="02020603050405020304" pitchFamily="18" charset="0"/>
                <a:cs typeface="2  Badr"/>
              </a:rPr>
              <a:t>از جامعه و فعالیتهای اجتماعی و </a:t>
            </a:r>
            <a:r>
              <a:rPr lang="fa-IR" sz="2000" dirty="0">
                <a:solidFill>
                  <a:schemeClr val="bg1"/>
                </a:solidFill>
                <a:latin typeface="Arial" panose="020B0604020202020204" pitchFamily="34" charset="0"/>
                <a:ea typeface="Times New Roman" panose="02020603050405020304" pitchFamily="18" charset="0"/>
                <a:cs typeface="2  Badr"/>
              </a:rPr>
              <a:t>انزوا را توصیه میکرد با توصیه مسلمانان به اعتدال و اقتصاد </a:t>
            </a:r>
            <a:r>
              <a:rPr lang="fa-IR" sz="2400" b="1" dirty="0" smtClean="0">
                <a:solidFill>
                  <a:schemeClr val="bg1"/>
                </a:solidFill>
                <a:latin typeface="Arial" panose="020B0604020202020204" pitchFamily="34" charset="0"/>
                <a:ea typeface="Times New Roman" panose="02020603050405020304" pitchFamily="18" charset="0"/>
                <a:cs typeface="2  Badr"/>
              </a:rPr>
              <a:t>(«</a:t>
            </a:r>
            <a:r>
              <a:rPr lang="fa-IR" sz="2400" b="1" dirty="0">
                <a:solidFill>
                  <a:schemeClr val="bg1"/>
                </a:solidFill>
                <a:latin typeface="Arial" panose="020B0604020202020204" pitchFamily="34" charset="0"/>
                <a:ea typeface="Times New Roman" panose="02020603050405020304" pitchFamily="18" charset="0"/>
                <a:cs typeface="2  Badr"/>
              </a:rPr>
              <a:t>و کذلک جعلناکم أمَّةً وسطاً» </a:t>
            </a:r>
            <a:r>
              <a:rPr lang="fa-IR" sz="2400" b="1" dirty="0" smtClean="0">
                <a:solidFill>
                  <a:schemeClr val="bg1"/>
                </a:solidFill>
                <a:latin typeface="Arial" panose="020B0604020202020204" pitchFamily="34" charset="0"/>
                <a:ea typeface="Times New Roman" panose="02020603050405020304" pitchFamily="18" charset="0"/>
                <a:cs typeface="2  Badr"/>
              </a:rPr>
              <a:t>، </a:t>
            </a:r>
            <a:r>
              <a:rPr lang="fa-IR" sz="2400" b="1" dirty="0">
                <a:solidFill>
                  <a:schemeClr val="bg1"/>
                </a:solidFill>
                <a:latin typeface="Arial" panose="020B0604020202020204" pitchFamily="34" charset="0"/>
                <a:ea typeface="Times New Roman" panose="02020603050405020304" pitchFamily="18" charset="0"/>
                <a:cs typeface="2  Badr"/>
              </a:rPr>
              <a:t>«وَاقْصِد فی </a:t>
            </a:r>
            <a:r>
              <a:rPr lang="fa-IR" sz="2400" b="1" dirty="0" smtClean="0">
                <a:solidFill>
                  <a:schemeClr val="bg1"/>
                </a:solidFill>
                <a:latin typeface="Arial" panose="020B0604020202020204" pitchFamily="34" charset="0"/>
                <a:ea typeface="Times New Roman" panose="02020603050405020304" pitchFamily="18" charset="0"/>
                <a:cs typeface="2  Badr"/>
              </a:rPr>
              <a:t>مَشْیِک» و... </a:t>
            </a:r>
            <a:r>
              <a:rPr lang="fa-IR" sz="2400" b="1" dirty="0">
                <a:solidFill>
                  <a:schemeClr val="bg1"/>
                </a:solidFill>
                <a:latin typeface="Arial" panose="020B0604020202020204" pitchFamily="34" charset="0"/>
                <a:ea typeface="Times New Roman" panose="02020603050405020304" pitchFamily="18" charset="0"/>
                <a:cs typeface="2  Badr"/>
              </a:rPr>
              <a:t>)</a:t>
            </a:r>
            <a:r>
              <a:rPr lang="fa-IR" sz="2000" dirty="0" smtClean="0">
                <a:solidFill>
                  <a:schemeClr val="bg1"/>
                </a:solidFill>
                <a:latin typeface="Arial" panose="020B0604020202020204" pitchFamily="34" charset="0"/>
                <a:ea typeface="Times New Roman" panose="02020603050405020304" pitchFamily="18" charset="0"/>
                <a:cs typeface="2  Badr"/>
              </a:rPr>
              <a:t> </a:t>
            </a:r>
            <a:r>
              <a:rPr lang="fa-IR" sz="2000" dirty="0">
                <a:solidFill>
                  <a:schemeClr val="bg1"/>
                </a:solidFill>
                <a:latin typeface="Arial" panose="020B0604020202020204" pitchFamily="34" charset="0"/>
                <a:ea typeface="Times New Roman" panose="02020603050405020304" pitchFamily="18" charset="0"/>
                <a:cs typeface="2  Badr"/>
              </a:rPr>
              <a:t>زمینه تکامل صنعت و علم انسانی </a:t>
            </a:r>
            <a:r>
              <a:rPr lang="fa-IR" sz="2000" dirty="0" smtClean="0">
                <a:solidFill>
                  <a:schemeClr val="bg1"/>
                </a:solidFill>
                <a:latin typeface="Arial" panose="020B0604020202020204" pitchFamily="34" charset="0"/>
                <a:ea typeface="Times New Roman" panose="02020603050405020304" pitchFamily="18" charset="0"/>
                <a:cs typeface="2  Badr"/>
              </a:rPr>
              <a:t>را</a:t>
            </a:r>
            <a:r>
              <a:rPr lang="fa-IR" sz="2000" dirty="0">
                <a:solidFill>
                  <a:schemeClr val="bg1"/>
                </a:solidFill>
                <a:latin typeface="Arial" panose="020B0604020202020204" pitchFamily="34" charset="0"/>
                <a:ea typeface="Times New Roman" panose="02020603050405020304" pitchFamily="18" charset="0"/>
                <a:cs typeface="2  Badr"/>
              </a:rPr>
              <a:t> </a:t>
            </a:r>
            <a:r>
              <a:rPr lang="fa-IR" sz="2000" dirty="0" smtClean="0">
                <a:solidFill>
                  <a:schemeClr val="bg1"/>
                </a:solidFill>
                <a:latin typeface="Arial" panose="020B0604020202020204" pitchFamily="34" charset="0"/>
                <a:ea typeface="Times New Roman" panose="02020603050405020304" pitchFamily="18" charset="0"/>
                <a:cs typeface="2  Badr"/>
              </a:rPr>
              <a:t>تسهیل </a:t>
            </a:r>
            <a:r>
              <a:rPr lang="fa-IR" sz="2000" dirty="0">
                <a:solidFill>
                  <a:schemeClr val="bg1"/>
                </a:solidFill>
                <a:latin typeface="Arial" panose="020B0604020202020204" pitchFamily="34" charset="0"/>
                <a:ea typeface="Times New Roman" panose="02020603050405020304" pitchFamily="18" charset="0"/>
                <a:cs typeface="2  Badr"/>
              </a:rPr>
              <a:t>کرد . </a:t>
            </a:r>
            <a:endParaRPr lang="en-US" sz="2000" dirty="0">
              <a:solidFill>
                <a:schemeClr val="bg1"/>
              </a:solidFill>
            </a:endParaRPr>
          </a:p>
        </p:txBody>
      </p:sp>
    </p:spTree>
    <p:extLst>
      <p:ext uri="{BB962C8B-B14F-4D97-AF65-F5344CB8AC3E}">
        <p14:creationId xmlns:p14="http://schemas.microsoft.com/office/powerpoint/2010/main" val="27149790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9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Rectangle 3"/>
          <p:cNvSpPr/>
          <p:nvPr/>
        </p:nvSpPr>
        <p:spPr>
          <a:xfrm>
            <a:off x="611560" y="188641"/>
            <a:ext cx="8280920" cy="5932393"/>
          </a:xfrm>
          <a:prstGeom prst="rect">
            <a:avLst/>
          </a:prstGeom>
        </p:spPr>
        <p:txBody>
          <a:bodyPr wrap="square">
            <a:spAutoFit/>
          </a:bodyPr>
          <a:lstStyle/>
          <a:p>
            <a:pPr marL="0" marR="0" lvl="0" indent="0" algn="just" defTabSz="914400" rtl="1" eaLnBrk="1" fontAlgn="base" latinLnBrk="0" hangingPunct="1">
              <a:lnSpc>
                <a:spcPct val="115000"/>
              </a:lnSpc>
              <a:spcBef>
                <a:spcPct val="0"/>
              </a:spcBef>
              <a:spcAft>
                <a:spcPts val="0"/>
              </a:spcAft>
              <a:buClrTx/>
              <a:buSzTx/>
              <a:buFontTx/>
              <a:buNone/>
              <a:tabLst/>
              <a:defRPr/>
            </a:pPr>
            <a:r>
              <a:rPr kumimoji="0" lang="fa-IR" sz="40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2  Badr"/>
              </a:rPr>
              <a:t>مقدمه:</a:t>
            </a:r>
            <a:endParaRPr kumimoji="0" lang="en-US" sz="4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Arial" panose="020B0604020202020204" pitchFamily="34" charset="0"/>
            </a:endParaRPr>
          </a:p>
          <a:p>
            <a:pPr lvl="0" algn="just" rtl="1">
              <a:lnSpc>
                <a:spcPct val="115000"/>
              </a:lnSpc>
              <a:spcAft>
                <a:spcPts val="0"/>
              </a:spcAft>
            </a:pPr>
            <a:r>
              <a:rPr kumimoji="0" lang="fa-IR" sz="2000" b="0" i="0" u="none" strike="noStrike" kern="1200" cap="none" spc="0" normalizeH="0" baseline="0" noProof="0" dirty="0" smtClean="0">
                <a:ln>
                  <a:noFill/>
                </a:ln>
                <a:solidFill>
                  <a:prstClr val="black"/>
                </a:solidFill>
                <a:effectLst/>
                <a:uLnTx/>
                <a:uFillTx/>
                <a:latin typeface="Arial" panose="020B0604020202020204" pitchFamily="34" charset="0"/>
                <a:ea typeface="Times New Roman" panose="02020603050405020304" pitchFamily="18" charset="0"/>
                <a:cs typeface="2  Badr"/>
              </a:rPr>
              <a:t>2</a:t>
            </a:r>
            <a:r>
              <a:rPr lang="fa-IR" sz="2000" dirty="0">
                <a:solidFill>
                  <a:prstClr val="black"/>
                </a:solidFill>
                <a:latin typeface="Arial" panose="020B0604020202020204" pitchFamily="34" charset="0"/>
                <a:ea typeface="Times New Roman" panose="02020603050405020304" pitchFamily="18" charset="0"/>
                <a:cs typeface="2  Badr"/>
              </a:rPr>
              <a:t>. </a:t>
            </a:r>
            <a:r>
              <a:rPr lang="fa-IR" sz="2000" dirty="0" smtClean="0">
                <a:solidFill>
                  <a:prstClr val="black"/>
                </a:solidFill>
                <a:latin typeface="Arial" panose="020B0604020202020204" pitchFamily="34" charset="0"/>
                <a:ea typeface="Times New Roman" panose="02020603050405020304" pitchFamily="18" charset="0"/>
                <a:cs typeface="2  Badr"/>
              </a:rPr>
              <a:t>در چنین </a:t>
            </a:r>
            <a:r>
              <a:rPr lang="fa-IR" sz="2000" dirty="0">
                <a:solidFill>
                  <a:prstClr val="black"/>
                </a:solidFill>
                <a:latin typeface="Arial" panose="020B0604020202020204" pitchFamily="34" charset="0"/>
                <a:ea typeface="Times New Roman" panose="02020603050405020304" pitchFamily="18" charset="0"/>
                <a:cs typeface="2  Badr"/>
              </a:rPr>
              <a:t>دنیایی که اسیر تعصبات دینی و قومی بود اسلام نسیم تازه ای وزید چنان که با ایجاد دارالإسلام که مرکز واقعی آن مدینه، شام و عراق نبود بلکه قرآن وعترت بود تعصبات قومی و نژادی را با نوعی جهان وطنی چاره کرد و در مقابل تعصبات دینی ،تسامح و </a:t>
            </a:r>
            <a:r>
              <a:rPr lang="fa-IR" sz="2000" dirty="0" smtClean="0">
                <a:solidFill>
                  <a:prstClr val="black"/>
                </a:solidFill>
                <a:latin typeface="Arial" panose="020B0604020202020204" pitchFamily="34" charset="0"/>
                <a:ea typeface="Times New Roman" panose="02020603050405020304" pitchFamily="18" charset="0"/>
                <a:cs typeface="2  Badr"/>
              </a:rPr>
              <a:t>مدارا با </a:t>
            </a:r>
            <a:r>
              <a:rPr lang="fa-IR" sz="2000" dirty="0">
                <a:solidFill>
                  <a:prstClr val="black"/>
                </a:solidFill>
                <a:latin typeface="Arial" panose="020B0604020202020204" pitchFamily="34" charset="0"/>
                <a:ea typeface="Times New Roman" panose="02020603050405020304" pitchFamily="18" charset="0"/>
                <a:cs typeface="2  Badr"/>
              </a:rPr>
              <a:t>اهل کتاب </a:t>
            </a:r>
            <a:r>
              <a:rPr lang="fa-IR" sz="2000" dirty="0" smtClean="0">
                <a:solidFill>
                  <a:prstClr val="black"/>
                </a:solidFill>
                <a:latin typeface="Arial" panose="020B0604020202020204" pitchFamily="34" charset="0"/>
                <a:ea typeface="Times New Roman" panose="02020603050405020304" pitchFamily="18" charset="0"/>
                <a:cs typeface="2  Badr"/>
              </a:rPr>
              <a:t>را توصیه </a:t>
            </a:r>
            <a:r>
              <a:rPr lang="fa-IR" sz="2000" dirty="0">
                <a:solidFill>
                  <a:prstClr val="black"/>
                </a:solidFill>
                <a:latin typeface="Arial" panose="020B0604020202020204" pitchFamily="34" charset="0"/>
                <a:ea typeface="Times New Roman" panose="02020603050405020304" pitchFamily="18" charset="0"/>
                <a:cs typeface="2  Badr"/>
              </a:rPr>
              <a:t>کرد</a:t>
            </a:r>
            <a:r>
              <a:rPr lang="fa-IR" sz="2000" dirty="0" smtClean="0">
                <a:solidFill>
                  <a:prstClr val="black"/>
                </a:solidFill>
                <a:latin typeface="Arial" panose="020B0604020202020204" pitchFamily="34" charset="0"/>
                <a:ea typeface="Times New Roman" panose="02020603050405020304" pitchFamily="18" charset="0"/>
                <a:cs typeface="2  Badr"/>
              </a:rPr>
              <a:t>.</a:t>
            </a:r>
          </a:p>
          <a:p>
            <a:pPr lvl="0" algn="just" rtl="1">
              <a:lnSpc>
                <a:spcPct val="115000"/>
              </a:lnSpc>
              <a:spcAft>
                <a:spcPts val="0"/>
              </a:spcAft>
            </a:pPr>
            <a:r>
              <a:rPr lang="fa-IR" sz="2400" b="1" dirty="0">
                <a:solidFill>
                  <a:prstClr val="black"/>
                </a:solidFill>
                <a:latin typeface="Arial" panose="020B0604020202020204" pitchFamily="34" charset="0"/>
                <a:ea typeface="Times New Roman" panose="02020603050405020304" pitchFamily="18" charset="0"/>
                <a:cs typeface="2  Badr"/>
              </a:rPr>
              <a:t>قُل يا أَهلَ الكِتابِ تَعالَوا إِلىٰ كَلِمَةٍ سَواءٍ بَينَنا وَبَينَكُم أَلّا نَعبُدَ إِلَّا اللَّهَ وَلا نُشرِكَ بِهِ شَيئًا وَلا يَتَّخِذَ بَعضُنا بَعضًا أَربابًا مِن دونِ اللَّهِ ۚ فَإِن تَوَلَّوا فَقولُوا اشهَدوا بِأَنّا </a:t>
            </a:r>
            <a:r>
              <a:rPr lang="fa-IR" sz="2400" b="1" dirty="0" smtClean="0">
                <a:solidFill>
                  <a:prstClr val="black"/>
                </a:solidFill>
                <a:latin typeface="Arial" panose="020B0604020202020204" pitchFamily="34" charset="0"/>
                <a:ea typeface="Times New Roman" panose="02020603050405020304" pitchFamily="18" charset="0"/>
                <a:cs typeface="2  Badr"/>
              </a:rPr>
              <a:t>مُسلِمونَ: </a:t>
            </a:r>
            <a:r>
              <a:rPr lang="fa-IR" sz="2000" dirty="0">
                <a:solidFill>
                  <a:prstClr val="black"/>
                </a:solidFill>
                <a:latin typeface="Arial" panose="020B0604020202020204" pitchFamily="34" charset="0"/>
                <a:ea typeface="Times New Roman" panose="02020603050405020304" pitchFamily="18" charset="0"/>
                <a:cs typeface="2  Davat" panose="00000400000000000000" pitchFamily="2" charset="-78"/>
              </a:rPr>
              <a:t>بگو: «ای اهل کتاب! بیایید به سوی سخنی که میان ما و شما یکسان است؛ که جز خداوند یگانه را نپرستیم و چیزی را همتای او قرار ندهیم؛ و بعضی از ما، بعضی دیگر را -غیر از خدای یگانه- به خدایی نپذیرد.» هرگاه (از این دعوت،) سرباز زنند، بگویید: «گواه باشید که ما مسلمانیم!»	</a:t>
            </a:r>
            <a:r>
              <a:rPr lang="fa-IR" sz="2000" dirty="0">
                <a:solidFill>
                  <a:prstClr val="black"/>
                </a:solidFill>
                <a:latin typeface="Arial" panose="020B0604020202020204" pitchFamily="34" charset="0"/>
                <a:ea typeface="Times New Roman" panose="02020603050405020304" pitchFamily="18" charset="0"/>
                <a:cs typeface="2  Badr"/>
              </a:rPr>
              <a:t>						         </a:t>
            </a:r>
          </a:p>
          <a:p>
            <a:pPr lvl="0" algn="just" rtl="1">
              <a:lnSpc>
                <a:spcPct val="115000"/>
              </a:lnSpc>
              <a:spcAft>
                <a:spcPts val="0"/>
              </a:spcAft>
            </a:pPr>
            <a:r>
              <a:rPr lang="fa-IR" sz="2000" dirty="0">
                <a:solidFill>
                  <a:prstClr val="black"/>
                </a:solidFill>
                <a:latin typeface="Arial" panose="020B0604020202020204" pitchFamily="34" charset="0"/>
                <a:ea typeface="Times New Roman" panose="02020603050405020304" pitchFamily="18" charset="0"/>
                <a:cs typeface="2  Badr"/>
              </a:rPr>
              <a:t>  ثمره این درخت شگرف که نه شرقی ونه غربی بود بعد از توسعه فتوحات اسلامی و نهضت ترجمه حاصل شد و توسعه آن مخصوصا تا زمانی بود که مشکلات سیاسی و مذهبی و فرقه ای جهان اسلام را از بین نبرده بود تمدن اسلام که بدین گونه وارث فرهنگ و تمدن شرق و غرب شده بود نه تقلید کننده صرف بود و  نه دعوت کننده محض, بلکه ترکیب کننده و تکمیل سازنده بود. </a:t>
            </a:r>
            <a:endParaRPr kumimoji="0" lang="en-US" sz="2000" b="0" i="0" u="none" strike="noStrike" kern="1200" cap="none" spc="0" normalizeH="0" baseline="0" noProof="0" dirty="0">
              <a:ln>
                <a:noFill/>
              </a:ln>
              <a:solidFill>
                <a:prstClr val="black"/>
              </a:solidFill>
              <a:effectLst/>
              <a:uLnTx/>
              <a:uFillTx/>
              <a:latin typeface="Arial" charset="0"/>
              <a:ea typeface="+mn-ea"/>
              <a:cs typeface="Arial" charset="0"/>
            </a:endParaRPr>
          </a:p>
        </p:txBody>
      </p:sp>
    </p:spTree>
    <p:extLst>
      <p:ext uri="{BB962C8B-B14F-4D97-AF65-F5344CB8AC3E}">
        <p14:creationId xmlns:p14="http://schemas.microsoft.com/office/powerpoint/2010/main" val="3764428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9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Rectangle 3"/>
          <p:cNvSpPr/>
          <p:nvPr/>
        </p:nvSpPr>
        <p:spPr>
          <a:xfrm>
            <a:off x="611560" y="188641"/>
            <a:ext cx="8280920" cy="6170920"/>
          </a:xfrm>
          <a:prstGeom prst="rect">
            <a:avLst/>
          </a:prstGeom>
        </p:spPr>
        <p:txBody>
          <a:bodyPr wrap="square">
            <a:spAutoFit/>
          </a:bodyPr>
          <a:lstStyle/>
          <a:p>
            <a:pPr marL="0" marR="0" lvl="0" indent="0" algn="just" defTabSz="914400" rtl="1" eaLnBrk="1" fontAlgn="base" latinLnBrk="0" hangingPunct="1">
              <a:lnSpc>
                <a:spcPct val="115000"/>
              </a:lnSpc>
              <a:spcBef>
                <a:spcPct val="0"/>
              </a:spcBef>
              <a:spcAft>
                <a:spcPts val="0"/>
              </a:spcAft>
              <a:buClrTx/>
              <a:buSzTx/>
              <a:buFontTx/>
              <a:buNone/>
              <a:tabLst/>
              <a:defRPr/>
            </a:pPr>
            <a:r>
              <a:rPr kumimoji="0" lang="fa-IR" sz="4000" b="1" i="0" u="none" strike="noStrike" kern="1200" cap="none" spc="0" normalizeH="0" baseline="0" noProof="0" dirty="0" smtClean="0">
                <a:ln>
                  <a:noFill/>
                </a:ln>
                <a:solidFill>
                  <a:prstClr val="black"/>
                </a:solidFill>
                <a:effectLst/>
                <a:uLnTx/>
                <a:uFillTx/>
                <a:latin typeface="Arial" panose="020B0604020202020204" pitchFamily="34" charset="0"/>
                <a:ea typeface="Times New Roman" panose="02020603050405020304" pitchFamily="18" charset="0"/>
                <a:cs typeface="2  Badr"/>
              </a:rPr>
              <a:t>مقدمه</a:t>
            </a:r>
            <a:r>
              <a:rPr kumimoji="0" lang="fa-IR" sz="40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2  Badr"/>
              </a:rPr>
              <a:t>:</a:t>
            </a:r>
            <a:endParaRPr kumimoji="0" lang="en-US" sz="40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Arial" panose="020B0604020202020204" pitchFamily="34" charset="0"/>
            </a:endParaRPr>
          </a:p>
          <a:p>
            <a:pPr lvl="0" algn="just" rtl="1">
              <a:lnSpc>
                <a:spcPct val="115000"/>
              </a:lnSpc>
              <a:spcAft>
                <a:spcPts val="0"/>
              </a:spcAft>
            </a:pPr>
            <a:r>
              <a:rPr kumimoji="0" lang="fa-IR" sz="2000" b="0" i="0" u="none" strike="noStrike" kern="1200" cap="none" spc="0" normalizeH="0" baseline="0" noProof="0" dirty="0" smtClean="0">
                <a:ln>
                  <a:noFill/>
                </a:ln>
                <a:solidFill>
                  <a:prstClr val="black"/>
                </a:solidFill>
                <a:effectLst/>
                <a:uLnTx/>
                <a:uFillTx/>
                <a:latin typeface="Arial" panose="020B0604020202020204" pitchFamily="34" charset="0"/>
                <a:ea typeface="Times New Roman" panose="02020603050405020304" pitchFamily="18" charset="0"/>
                <a:cs typeface="2  Badr"/>
              </a:rPr>
              <a:t>3</a:t>
            </a:r>
            <a:r>
              <a:rPr lang="fa-IR" sz="2000" dirty="0">
                <a:solidFill>
                  <a:prstClr val="black"/>
                </a:solidFill>
                <a:latin typeface="Arial" panose="020B0604020202020204" pitchFamily="34" charset="0"/>
                <a:ea typeface="Times New Roman" panose="02020603050405020304" pitchFamily="18" charset="0"/>
                <a:cs typeface="2  Badr"/>
              </a:rPr>
              <a:t>. بدین گونه اسلام که یک نهضت عظیم جهانی بود با سماحت و تساهلی که از ویزگی های اساسی آن بود. مواریث و آداب بی زیان اقوام مختلف را تحمل کرد همه را با هم درآمیخت واز آن چیز تازه ای ساخت، فرهنگ تازه ای که حدود و مرزها را نمی شناخت و تنگ نظریهایی که دنیای سرمایه داری را تقسیم به ملت,مرزها و نژادها کرد در آن مجهول بود. مسلمان از هر نژادی که بود در هر جایی از قلمرو اسلام که قدم می نهاد خود را در وطن خویش می یافت. یک شیخ بلخی در قونیه و بلخ مورد احترام بود و یک جهان گرد اندلسی در دیار هند عنوان قاضی می یافت. نه اختلاف جنسیت حاکم بود و نه اختلاف تابیعت و پرتو این این فرهنگ در سراسر قلمرو اسلام وجود داشت.  فرهنگ ناب اسلامی رشد توسعه آن در طی قرن ها چنان سریع بود که به معجزه ای بزرگ شباهت داشت. </a:t>
            </a:r>
            <a:endParaRPr lang="fa-IR" sz="2000" dirty="0" smtClean="0">
              <a:solidFill>
                <a:prstClr val="black"/>
              </a:solidFill>
              <a:latin typeface="Arial" panose="020B0604020202020204" pitchFamily="34" charset="0"/>
              <a:ea typeface="Times New Roman" panose="02020603050405020304" pitchFamily="18" charset="0"/>
              <a:cs typeface="2  Badr"/>
            </a:endParaRPr>
          </a:p>
          <a:p>
            <a:pPr lvl="0" algn="just" rtl="1">
              <a:lnSpc>
                <a:spcPct val="115000"/>
              </a:lnSpc>
              <a:spcAft>
                <a:spcPts val="0"/>
              </a:spcAft>
            </a:pPr>
            <a:r>
              <a:rPr kumimoji="0" lang="fa-IR" sz="2000" b="0" i="0" u="none" strike="noStrike" kern="1200" cap="none" spc="0" normalizeH="0" baseline="0" noProof="0" dirty="0" smtClean="0">
                <a:ln>
                  <a:noFill/>
                </a:ln>
                <a:solidFill>
                  <a:prstClr val="black"/>
                </a:solidFill>
                <a:effectLst/>
                <a:uLnTx/>
                <a:uFillTx/>
                <a:latin typeface="Arial" panose="020B0604020202020204" pitchFamily="34" charset="0"/>
              </a:rPr>
              <a:t>و در این باب اقبال لاهوری چه زیبا سروده است که:</a:t>
            </a:r>
          </a:p>
          <a:p>
            <a:pPr algn="ctr"/>
            <a:r>
              <a:rPr lang="fa-IR" sz="2400" b="1" dirty="0">
                <a:solidFill>
                  <a:srgbClr val="0070C0"/>
                </a:solidFill>
                <a:cs typeface="2  Titr" panose="00000700000000000000" pitchFamily="2" charset="-78"/>
              </a:rPr>
              <a:t>قلب ما از هند و روم و شام </a:t>
            </a:r>
            <a:r>
              <a:rPr lang="fa-IR" sz="2400" b="1" dirty="0" smtClean="0">
                <a:solidFill>
                  <a:srgbClr val="0070C0"/>
                </a:solidFill>
                <a:cs typeface="2  Titr" panose="00000700000000000000" pitchFamily="2" charset="-78"/>
              </a:rPr>
              <a:t>نیست          </a:t>
            </a:r>
            <a:r>
              <a:rPr lang="fa-IR" sz="2400" b="1" dirty="0">
                <a:solidFill>
                  <a:srgbClr val="0070C0"/>
                </a:solidFill>
                <a:cs typeface="2  Titr" panose="00000700000000000000" pitchFamily="2" charset="-78"/>
              </a:rPr>
              <a:t>مرز و بوم ما بجز اسلام نیست</a:t>
            </a:r>
          </a:p>
          <a:p>
            <a:pPr algn="ctr"/>
            <a:endParaRPr lang="fa-IR" sz="2400" b="1" dirty="0">
              <a:solidFill>
                <a:srgbClr val="0070C0"/>
              </a:solidFill>
              <a:cs typeface="2  Titr" panose="00000700000000000000" pitchFamily="2" charset="-78"/>
            </a:endParaRPr>
          </a:p>
          <a:p>
            <a:pPr algn="ctr"/>
            <a:r>
              <a:rPr lang="fa-IR" sz="2400" b="1" dirty="0" smtClean="0">
                <a:solidFill>
                  <a:srgbClr val="0070C0"/>
                </a:solidFill>
                <a:cs typeface="2  Titr" panose="00000700000000000000" pitchFamily="2" charset="-78"/>
              </a:rPr>
              <a:t>مسلم </a:t>
            </a:r>
            <a:r>
              <a:rPr lang="fa-IR" sz="2400" b="1" dirty="0">
                <a:solidFill>
                  <a:srgbClr val="0070C0"/>
                </a:solidFill>
                <a:cs typeface="2  Titr" panose="00000700000000000000" pitchFamily="2" charset="-78"/>
              </a:rPr>
              <a:t>استی دل به اقلیمی </a:t>
            </a:r>
            <a:r>
              <a:rPr lang="fa-IR" sz="2400" b="1" dirty="0" smtClean="0">
                <a:solidFill>
                  <a:srgbClr val="0070C0"/>
                </a:solidFill>
                <a:cs typeface="2  Titr" panose="00000700000000000000" pitchFamily="2" charset="-78"/>
              </a:rPr>
              <a:t>مبند          گم </a:t>
            </a:r>
            <a:r>
              <a:rPr lang="fa-IR" sz="2400" b="1" dirty="0">
                <a:solidFill>
                  <a:srgbClr val="0070C0"/>
                </a:solidFill>
                <a:cs typeface="2  Titr" panose="00000700000000000000" pitchFamily="2" charset="-78"/>
              </a:rPr>
              <a:t>شو اندر جهان چون و چند</a:t>
            </a:r>
          </a:p>
          <a:p>
            <a:pPr algn="ctr"/>
            <a:r>
              <a:rPr lang="fa-IR" sz="2400" b="1" dirty="0" smtClean="0">
                <a:solidFill>
                  <a:srgbClr val="0070C0"/>
                </a:solidFill>
                <a:cs typeface="2  Titr" panose="00000700000000000000" pitchFamily="2" charset="-78"/>
              </a:rPr>
              <a:t> </a:t>
            </a:r>
            <a:endParaRPr lang="fa-IR" sz="2400" b="1" dirty="0">
              <a:solidFill>
                <a:srgbClr val="0070C0"/>
              </a:solidFill>
              <a:cs typeface="2  Titr" panose="00000700000000000000" pitchFamily="2" charset="-78"/>
            </a:endParaRPr>
          </a:p>
          <a:p>
            <a:pPr lvl="0" algn="just" rtl="1">
              <a:lnSpc>
                <a:spcPct val="115000"/>
              </a:lnSpc>
              <a:spcAft>
                <a:spcPts val="0"/>
              </a:spcAft>
            </a:pPr>
            <a:endParaRPr kumimoji="0" lang="en-US" sz="2000" b="0" i="0" u="none" strike="noStrike" kern="1200" cap="none" spc="0" normalizeH="0" baseline="0" noProof="0" dirty="0">
              <a:ln>
                <a:noFill/>
              </a:ln>
              <a:solidFill>
                <a:prstClr val="black"/>
              </a:solidFill>
              <a:effectLst/>
              <a:uLnTx/>
              <a:uFillTx/>
              <a:latin typeface="Arial" charset="0"/>
              <a:ea typeface="+mn-ea"/>
              <a:cs typeface="Arial" charset="0"/>
            </a:endParaRPr>
          </a:p>
        </p:txBody>
      </p:sp>
    </p:spTree>
    <p:extLst>
      <p:ext uri="{BB962C8B-B14F-4D97-AF65-F5344CB8AC3E}">
        <p14:creationId xmlns:p14="http://schemas.microsoft.com/office/powerpoint/2010/main" val="13115071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9552" y="1412776"/>
            <a:ext cx="7793185" cy="1569660"/>
          </a:xfrm>
          <a:prstGeom prst="rect">
            <a:avLst/>
          </a:prstGeom>
          <a:noFill/>
        </p:spPr>
        <p:txBody>
          <a:bodyPr>
            <a:spAutoFit/>
          </a:bodyPr>
          <a:lstStyle/>
          <a:p>
            <a:pPr algn="ctr" fontAlgn="auto">
              <a:spcBef>
                <a:spcPts val="0"/>
              </a:spcBef>
              <a:spcAft>
                <a:spcPts val="0"/>
              </a:spcAft>
              <a:defRPr/>
            </a:pPr>
            <a:r>
              <a:rPr lang="fa-IR" sz="9600" b="1" dirty="0" smtClean="0">
                <a:ln w="10541" cmpd="sng">
                  <a:solidFill>
                    <a:schemeClr val="accent1">
                      <a:shade val="88000"/>
                      <a:satMod val="110000"/>
                    </a:schemeClr>
                  </a:solidFill>
                  <a:prstDash val="solid"/>
                </a:ln>
                <a:solidFill>
                  <a:srgbClr val="002060"/>
                </a:solidFill>
                <a:latin typeface="+mn-lt"/>
                <a:cs typeface="+mn-cs"/>
              </a:rPr>
              <a:t>کلیات و تعاریف</a:t>
            </a:r>
            <a:endParaRPr lang="fa-IR" sz="9600" b="1" dirty="0">
              <a:ln w="10541" cmpd="sng">
                <a:solidFill>
                  <a:schemeClr val="accent1">
                    <a:shade val="88000"/>
                    <a:satMod val="110000"/>
                  </a:schemeClr>
                </a:solidFill>
                <a:prstDash val="solid"/>
              </a:ln>
              <a:solidFill>
                <a:srgbClr val="002060"/>
              </a:solidFill>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6"/>
                                        </p:tgtEl>
                                        <p:attrNameLst>
                                          <p:attrName>style.visibility</p:attrName>
                                        </p:attrNameLst>
                                      </p:cBhvr>
                                      <p:to>
                                        <p:strVal val="visible"/>
                                      </p:to>
                                    </p:set>
                                    <p:anim calcmode="discrete" valueType="clr">
                                      <p:cBhvr override="childStyle">
                                        <p:cTn id="7" dur="8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
                                        </p:tgtEl>
                                        <p:attrNameLst>
                                          <p:attrName>fillcolor</p:attrName>
                                        </p:attrNameLst>
                                      </p:cBhvr>
                                      <p:tavLst>
                                        <p:tav tm="0">
                                          <p:val>
                                            <p:clrVal>
                                              <a:schemeClr val="accent2"/>
                                            </p:clrVal>
                                          </p:val>
                                        </p:tav>
                                        <p:tav tm="50000">
                                          <p:val>
                                            <p:clrVal>
                                              <a:schemeClr val="hlink"/>
                                            </p:clrVal>
                                          </p:val>
                                        </p:tav>
                                      </p:tavLst>
                                    </p:anim>
                                    <p:set>
                                      <p:cBhvr>
                                        <p:cTn id="9" dur="80"/>
                                        <p:tgtEl>
                                          <p:spTgt spid="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a:xfrm>
            <a:off x="500034" y="214290"/>
            <a:ext cx="8229600" cy="1219200"/>
          </a:xfrm>
          <a:prstGeom prst="rect">
            <a:avLst/>
          </a:prstGeom>
          <a:ln w="6350" cap="rnd">
            <a:noFill/>
          </a:ln>
        </p:spPr>
        <p:txBody>
          <a:bodyPr vert="horz" rtlCol="0" anchor="b" anchorCtr="0">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fa-IR" sz="6600" b="1" spc="-100" dirty="0" smtClean="0">
                <a:ln w="10541" cmpd="sng">
                  <a:solidFill>
                    <a:srgbClr val="FFFF00"/>
                  </a:solidFill>
                  <a:prstDash val="solid"/>
                </a:ln>
                <a:solidFill>
                  <a:schemeClr val="accent4">
                    <a:lumMod val="75000"/>
                  </a:schemeClr>
                </a:solidFill>
                <a:effectLst>
                  <a:innerShdw blurRad="50800" dist="25400" dir="13500000">
                    <a:prstClr val="black">
                      <a:alpha val="70000"/>
                    </a:prstClr>
                  </a:innerShdw>
                </a:effectLst>
                <a:latin typeface="+mj-lt"/>
                <a:ea typeface="+mj-ea"/>
                <a:cs typeface="+mj-cs"/>
              </a:rPr>
              <a:t>هدف از ارائه بحث:</a:t>
            </a:r>
            <a:endParaRPr kumimoji="0" lang="fa-IR" sz="6600" b="1" i="0" u="none" strike="noStrike" kern="1200" cap="none" spc="-100" normalizeH="0" baseline="0" noProof="0" dirty="0" smtClean="0">
              <a:ln w="10541" cmpd="sng">
                <a:solidFill>
                  <a:srgbClr val="FFFF00"/>
                </a:solidFill>
                <a:prstDash val="solid"/>
              </a:ln>
              <a:solidFill>
                <a:schemeClr val="accent4">
                  <a:lumMod val="75000"/>
                </a:schemeClr>
              </a:solidFill>
              <a:effectLst>
                <a:innerShdw blurRad="50800" dist="25400" dir="13500000">
                  <a:prstClr val="black">
                    <a:alpha val="70000"/>
                  </a:prstClr>
                </a:innerShdw>
              </a:effectLst>
              <a:uLnTx/>
              <a:uFillTx/>
              <a:latin typeface="+mj-lt"/>
              <a:ea typeface="+mj-ea"/>
              <a:cs typeface="+mj-cs"/>
            </a:endParaRPr>
          </a:p>
        </p:txBody>
      </p:sp>
      <p:sp>
        <p:nvSpPr>
          <p:cNvPr id="6" name="Title 4"/>
          <p:cNvSpPr txBox="1">
            <a:spLocks/>
          </p:cNvSpPr>
          <p:nvPr/>
        </p:nvSpPr>
        <p:spPr>
          <a:xfrm>
            <a:off x="611560" y="1266020"/>
            <a:ext cx="8229600" cy="1157310"/>
          </a:xfrm>
          <a:prstGeom prst="rect">
            <a:avLst/>
          </a:prstGeom>
          <a:ln w="6350" cap="rnd">
            <a:noFill/>
          </a:ln>
        </p:spPr>
        <p:txBody>
          <a:bodyPr vert="horz" rtlCol="0" anchor="b" anchorCtr="0">
            <a:normAutofit/>
          </a:bodyPr>
          <a:lstStyle/>
          <a:p>
            <a:pPr marL="0" marR="0" lvl="0" indent="0" algn="l" defTabSz="914400" rtl="1" eaLnBrk="0" fontAlgn="base" latinLnBrk="0" hangingPunct="0">
              <a:lnSpc>
                <a:spcPct val="100000"/>
              </a:lnSpc>
              <a:spcBef>
                <a:spcPct val="0"/>
              </a:spcBef>
              <a:spcAft>
                <a:spcPct val="0"/>
              </a:spcAft>
              <a:buClrTx/>
              <a:buSzTx/>
              <a:buFontTx/>
              <a:buNone/>
              <a:tabLst/>
              <a:defRPr/>
            </a:pPr>
            <a:endParaRPr kumimoji="0" lang="en-US" sz="4200" b="0" i="0" u="none" strike="noStrike" kern="1200" cap="none" spc="-100" normalizeH="0" baseline="0" noProof="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uLnTx/>
              <a:uFillTx/>
              <a:latin typeface="+mj-lt"/>
              <a:ea typeface="+mj-ea"/>
              <a:cs typeface="+mj-cs"/>
            </a:endParaRPr>
          </a:p>
        </p:txBody>
      </p:sp>
      <p:graphicFrame>
        <p:nvGraphicFramePr>
          <p:cNvPr id="8" name="Content Placeholder 5"/>
          <p:cNvGraphicFramePr>
            <a:graphicFrameLocks noGrp="1"/>
          </p:cNvGraphicFramePr>
          <p:nvPr>
            <p:ph idx="1"/>
            <p:extLst>
              <p:ext uri="{D42A27DB-BD31-4B8C-83A1-F6EECF244321}">
                <p14:modId xmlns:p14="http://schemas.microsoft.com/office/powerpoint/2010/main" val="1864829504"/>
              </p:ext>
            </p:extLst>
          </p:nvPr>
        </p:nvGraphicFramePr>
        <p:xfrm>
          <a:off x="214282" y="1500174"/>
          <a:ext cx="8472518" cy="5072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Rounded Rectangle 11"/>
          <p:cNvSpPr/>
          <p:nvPr/>
        </p:nvSpPr>
        <p:spPr>
          <a:xfrm>
            <a:off x="232901" y="3475060"/>
            <a:ext cx="8435280"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a:r>
              <a:rPr lang="fa-IR" sz="2800" b="1" dirty="0" smtClean="0">
                <a:solidFill>
                  <a:schemeClr val="bg1"/>
                </a:solidFill>
              </a:rPr>
              <a:t>تحقق حیات طیبه قرآن و تشکیل امت اسلامی</a:t>
            </a:r>
            <a:endParaRPr lang="en-US" sz="2800" b="1" dirty="0">
              <a:solidFill>
                <a:schemeClr val="bg1"/>
              </a:solidFill>
            </a:endParaRPr>
          </a:p>
        </p:txBody>
      </p:sp>
      <p:sp>
        <p:nvSpPr>
          <p:cNvPr id="13" name="Rounded Rectangle 12"/>
          <p:cNvSpPr/>
          <p:nvPr/>
        </p:nvSpPr>
        <p:spPr>
          <a:xfrm>
            <a:off x="232901" y="1521391"/>
            <a:ext cx="8558838"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a:r>
              <a:rPr lang="fa-IR" sz="2800" b="1" dirty="0" smtClean="0">
                <a:solidFill>
                  <a:schemeClr val="bg1"/>
                </a:solidFill>
              </a:rPr>
              <a:t>آشنایی با تاریخ درخشان فرهنگ و تمدن اسلامی و نیز دانشمندان و مبتکران این حوزه </a:t>
            </a:r>
            <a:endParaRPr lang="en-US" sz="2800" b="1" dirty="0">
              <a:solidFill>
                <a:schemeClr val="bg1"/>
              </a:solidFill>
            </a:endParaRPr>
          </a:p>
        </p:txBody>
      </p:sp>
      <p:sp>
        <p:nvSpPr>
          <p:cNvPr id="14" name="Rounded Rectangle 13"/>
          <p:cNvSpPr/>
          <p:nvPr/>
        </p:nvSpPr>
        <p:spPr>
          <a:xfrm>
            <a:off x="294354" y="5445519"/>
            <a:ext cx="8435280" cy="8640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r"/>
            <a:r>
              <a:rPr lang="fa-IR" sz="2800" b="1" dirty="0">
                <a:solidFill>
                  <a:schemeClr val="bg1"/>
                </a:solidFill>
              </a:rPr>
              <a:t>زمینه سازی جهت تشکیل حکومت نهایی </a:t>
            </a:r>
            <a:r>
              <a:rPr lang="fa-IR" sz="2800" b="1" dirty="0" smtClean="0">
                <a:solidFill>
                  <a:schemeClr val="bg1"/>
                </a:solidFill>
              </a:rPr>
              <a:t>صالحان و </a:t>
            </a:r>
            <a:r>
              <a:rPr lang="fa-IR" sz="2800" b="1" dirty="0">
                <a:solidFill>
                  <a:schemeClr val="bg1"/>
                </a:solidFill>
              </a:rPr>
              <a:t>پیروزی جبهه حق بر باطل</a:t>
            </a:r>
            <a:endParaRPr lang="en-US" sz="28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iterate type="lt">
                                    <p:tmPct val="5000"/>
                                  </p:iterate>
                                  <p:childTnLst>
                                    <p:set>
                                      <p:cBhvr>
                                        <p:cTn id="11" dur="1" fill="hold">
                                          <p:stCondLst>
                                            <p:cond delay="0"/>
                                          </p:stCondLst>
                                        </p:cTn>
                                        <p:tgtEl>
                                          <p:spTgt spid="8"/>
                                        </p:tgtEl>
                                        <p:attrNameLst>
                                          <p:attrName>style.visibility</p:attrName>
                                        </p:attrNameLst>
                                      </p:cBhvr>
                                      <p:to>
                                        <p:strVal val="visible"/>
                                      </p:to>
                                    </p:set>
                                    <p:anim calcmode="lin" valueType="num">
                                      <p:cBhvr>
                                        <p:cTn id="12" dur="1000" fill="hold"/>
                                        <p:tgtEl>
                                          <p:spTgt spid="8"/>
                                        </p:tgtEl>
                                        <p:attrNameLst>
                                          <p:attrName>ppt_w</p:attrName>
                                        </p:attrNameLst>
                                      </p:cBhvr>
                                      <p:tavLst>
                                        <p:tav tm="0">
                                          <p:val>
                                            <p:fltVal val="0"/>
                                          </p:val>
                                        </p:tav>
                                        <p:tav tm="100000">
                                          <p:val>
                                            <p:strVal val="#ppt_w"/>
                                          </p:val>
                                        </p:tav>
                                      </p:tavLst>
                                    </p:anim>
                                    <p:anim calcmode="lin" valueType="num">
                                      <p:cBhvr>
                                        <p:cTn id="13" dur="1000" fill="hold"/>
                                        <p:tgtEl>
                                          <p:spTgt spid="8"/>
                                        </p:tgtEl>
                                        <p:attrNameLst>
                                          <p:attrName>ppt_h</p:attrName>
                                        </p:attrNameLst>
                                      </p:cBhvr>
                                      <p:tavLst>
                                        <p:tav tm="0">
                                          <p:val>
                                            <p:fltVal val="0"/>
                                          </p:val>
                                        </p:tav>
                                        <p:tav tm="100000">
                                          <p:val>
                                            <p:strVal val="#ppt_h"/>
                                          </p:val>
                                        </p:tav>
                                      </p:tavLst>
                                    </p:anim>
                                    <p:anim calcmode="lin" valueType="num">
                                      <p:cBhvr>
                                        <p:cTn id="14" dur="1000" fill="hold"/>
                                        <p:tgtEl>
                                          <p:spTgt spid="8"/>
                                        </p:tgtEl>
                                        <p:attrNameLst>
                                          <p:attrName>style.rotation</p:attrName>
                                        </p:attrNameLst>
                                      </p:cBhvr>
                                      <p:tavLst>
                                        <p:tav tm="0">
                                          <p:val>
                                            <p:fltVal val="90"/>
                                          </p:val>
                                        </p:tav>
                                        <p:tav tm="100000">
                                          <p:val>
                                            <p:fltVal val="0"/>
                                          </p:val>
                                        </p:tav>
                                      </p:tavLst>
                                    </p:anim>
                                    <p:animEffect transition="in" filter="fade">
                                      <p:cBhvr>
                                        <p:cTn id="15"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04795" y="71414"/>
            <a:ext cx="8229600" cy="1219200"/>
          </a:xfrm>
          <a:solidFill>
            <a:schemeClr val="tx2">
              <a:lumMod val="90000"/>
            </a:schemeClr>
          </a:solidFill>
        </p:spPr>
        <p:txBody>
          <a:bodyPr>
            <a:noAutofit/>
          </a:bodyPr>
          <a:lstStyle/>
          <a:p>
            <a:pPr algn="ctr" eaLnBrk="1" fontAlgn="auto" hangingPunct="1">
              <a:spcAft>
                <a:spcPts val="0"/>
              </a:spcAft>
              <a:defRPr/>
            </a:pPr>
            <a:r>
              <a:rPr lang="fa-IR" sz="4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مرزهای جهان اسلام در سده دوم هجری</a:t>
            </a:r>
          </a:p>
        </p:txBody>
      </p:sp>
      <p:pic>
        <p:nvPicPr>
          <p:cNvPr id="1028" name="Picture 4"/>
          <p:cNvPicPr>
            <a:picLocks noChangeAspect="1" noChangeArrowheads="1"/>
          </p:cNvPicPr>
          <p:nvPr/>
        </p:nvPicPr>
        <p:blipFill>
          <a:blip r:embed="rId2"/>
          <a:srcRect/>
          <a:stretch>
            <a:fillRect/>
          </a:stretch>
        </p:blipFill>
        <p:spPr bwMode="auto">
          <a:xfrm>
            <a:off x="285720" y="1466873"/>
            <a:ext cx="8543925" cy="52482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7158" y="1524000"/>
            <a:ext cx="8229600" cy="4572000"/>
          </a:xfrm>
          <a:solidFill>
            <a:schemeClr val="tx1">
              <a:lumMod val="75000"/>
            </a:schemeClr>
          </a:solidFill>
        </p:spPr>
        <p:txBody>
          <a:bodyPr>
            <a:normAutofit/>
          </a:bodyPr>
          <a:lstStyle/>
          <a:p>
            <a:pPr marL="274320" indent="-274320" algn="just" eaLnBrk="1" fontAlgn="auto" hangingPunct="1">
              <a:spcAft>
                <a:spcPts val="0"/>
              </a:spcAft>
              <a:buFont typeface="Wingdings 2"/>
              <a:buChar char=""/>
              <a:defRPr/>
            </a:pPr>
            <a:r>
              <a:rPr lang="fa-IR" sz="4000" dirty="0" smtClean="0">
                <a:solidFill>
                  <a:schemeClr val="accent5">
                    <a:lumMod val="50000"/>
                  </a:schemeClr>
                </a:solidFill>
              </a:rPr>
              <a:t>بررسی ، تبیین وتحلیل زندگی گذشته انسان با محوریت و موضوع حیات اجتماعی وی</a:t>
            </a:r>
          </a:p>
          <a:p>
            <a:pPr marL="274320" indent="-274320" algn="just" eaLnBrk="1" fontAlgn="auto" hangingPunct="1">
              <a:spcAft>
                <a:spcPts val="0"/>
              </a:spcAft>
              <a:buFont typeface="Wingdings 2"/>
              <a:buChar char=""/>
              <a:defRPr/>
            </a:pPr>
            <a:r>
              <a:rPr lang="ar-SA" sz="4000" dirty="0" smtClean="0">
                <a:solidFill>
                  <a:schemeClr val="accent5">
                    <a:lumMod val="50000"/>
                  </a:schemeClr>
                </a:solidFill>
              </a:rPr>
              <a:t> زمینه</a:t>
            </a:r>
            <a:r>
              <a:rPr lang="fa-IR" sz="4000" dirty="0" smtClean="0">
                <a:solidFill>
                  <a:schemeClr val="accent5">
                    <a:lumMod val="50000"/>
                  </a:schemeClr>
                </a:solidFill>
              </a:rPr>
              <a:t>‏</a:t>
            </a:r>
            <a:r>
              <a:rPr lang="ar-SA" sz="4000" dirty="0" smtClean="0">
                <a:solidFill>
                  <a:schemeClr val="accent5">
                    <a:lumMod val="50000"/>
                  </a:schemeClr>
                </a:solidFill>
              </a:rPr>
              <a:t>های پیدایش، علل تعالی یا انحطاط، فرهنگ و سرنوشت </a:t>
            </a:r>
            <a:r>
              <a:rPr lang="fa-IR" sz="4000" dirty="0" smtClean="0">
                <a:solidFill>
                  <a:schemeClr val="accent5">
                    <a:lumMod val="50000"/>
                  </a:schemeClr>
                </a:solidFill>
              </a:rPr>
              <a:t>ملل،اقوام،ادیان و حکومتها </a:t>
            </a:r>
            <a:r>
              <a:rPr lang="ar-SA" sz="4000" dirty="0" smtClean="0">
                <a:solidFill>
                  <a:schemeClr val="accent5">
                    <a:lumMod val="50000"/>
                  </a:schemeClr>
                </a:solidFill>
              </a:rPr>
              <a:t>توسط یک مورخ </a:t>
            </a:r>
            <a:r>
              <a:rPr lang="fa-IR" sz="4000" dirty="0" smtClean="0">
                <a:solidFill>
                  <a:schemeClr val="accent5">
                    <a:lumMod val="50000"/>
                  </a:schemeClr>
                </a:solidFill>
              </a:rPr>
              <a:t>انجام </a:t>
            </a:r>
            <a:r>
              <a:rPr lang="ar-SA" sz="4000" dirty="0" smtClean="0">
                <a:solidFill>
                  <a:schemeClr val="accent5">
                    <a:lumMod val="50000"/>
                  </a:schemeClr>
                </a:solidFill>
              </a:rPr>
              <a:t>و در معرض اندیشه، کنکاش و مطالعه انسان</a:t>
            </a:r>
            <a:r>
              <a:rPr lang="fa-IR" sz="4000" dirty="0" smtClean="0">
                <a:solidFill>
                  <a:schemeClr val="accent5">
                    <a:lumMod val="50000"/>
                  </a:schemeClr>
                </a:solidFill>
              </a:rPr>
              <a:t>‏</a:t>
            </a:r>
            <a:r>
              <a:rPr lang="ar-SA" sz="4000" dirty="0" smtClean="0">
                <a:solidFill>
                  <a:schemeClr val="accent5">
                    <a:lumMod val="50000"/>
                  </a:schemeClr>
                </a:solidFill>
              </a:rPr>
              <a:t>ها و به</a:t>
            </a:r>
            <a:r>
              <a:rPr lang="fa-IR" sz="4000" dirty="0" smtClean="0">
                <a:solidFill>
                  <a:schemeClr val="accent5">
                    <a:lumMod val="50000"/>
                  </a:schemeClr>
                </a:solidFill>
              </a:rPr>
              <a:t>‏</a:t>
            </a:r>
            <a:r>
              <a:rPr lang="ar-SA" sz="4000" dirty="0" smtClean="0">
                <a:solidFill>
                  <a:schemeClr val="accent5">
                    <a:lumMod val="50000"/>
                  </a:schemeClr>
                </a:solidFill>
              </a:rPr>
              <a:t>ویژه فرزانگان و اندیشمندان قرار می</a:t>
            </a:r>
            <a:r>
              <a:rPr lang="fa-IR" sz="4000" dirty="0" smtClean="0">
                <a:solidFill>
                  <a:schemeClr val="accent5">
                    <a:lumMod val="50000"/>
                  </a:schemeClr>
                </a:solidFill>
              </a:rPr>
              <a:t>‏</a:t>
            </a:r>
            <a:r>
              <a:rPr lang="ar-SA" sz="4000" dirty="0" smtClean="0">
                <a:solidFill>
                  <a:schemeClr val="accent5">
                    <a:lumMod val="50000"/>
                  </a:schemeClr>
                </a:solidFill>
              </a:rPr>
              <a:t>گیرد.</a:t>
            </a:r>
            <a:endParaRPr lang="fa-IR" sz="3200" dirty="0">
              <a:solidFill>
                <a:schemeClr val="accent5">
                  <a:lumMod val="50000"/>
                </a:schemeClr>
              </a:solidFill>
            </a:endParaRPr>
          </a:p>
        </p:txBody>
      </p:sp>
      <p:sp>
        <p:nvSpPr>
          <p:cNvPr id="3" name="Title 2"/>
          <p:cNvSpPr>
            <a:spLocks noGrp="1"/>
          </p:cNvSpPr>
          <p:nvPr>
            <p:ph type="title"/>
          </p:nvPr>
        </p:nvSpPr>
        <p:spPr>
          <a:solidFill>
            <a:schemeClr val="tx2">
              <a:lumMod val="90000"/>
            </a:schemeClr>
          </a:solidFill>
        </p:spPr>
        <p:txBody>
          <a:bodyPr/>
          <a:lstStyle/>
          <a:p>
            <a:pPr algn="ctr" eaLnBrk="1" fontAlgn="auto" hangingPunct="1">
              <a:spcAft>
                <a:spcPts val="0"/>
              </a:spcAft>
              <a:defRPr/>
            </a:pPr>
            <a:r>
              <a:rPr lang="fa-IR" sz="6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مفهوم تاریخ</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2000"/>
                                        <p:tgtEl>
                                          <p:spTgt spid="3"/>
                                        </p:tgtEl>
                                      </p:cBhvr>
                                    </p:animEffect>
                                  </p:childTnLst>
                                </p:cTn>
                              </p:par>
                            </p:childTnLst>
                          </p:cTn>
                        </p:par>
                        <p:par>
                          <p:cTn id="8" fill="hold">
                            <p:stCondLst>
                              <p:cond delay="2000"/>
                            </p:stCondLst>
                            <p:childTnLst>
                              <p:par>
                                <p:cTn id="9" presetID="18" presetClass="entr" presetSubtype="12" fill="hold" grpId="0" nodeType="afterEffect">
                                  <p:stCondLst>
                                    <p:cond delay="0"/>
                                  </p:stCondLst>
                                  <p:childTnLst>
                                    <p:set>
                                      <p:cBhvr>
                                        <p:cTn id="10" dur="1" fill="hold">
                                          <p:stCondLst>
                                            <p:cond delay="0"/>
                                          </p:stCondLst>
                                        </p:cTn>
                                        <p:tgtEl>
                                          <p:spTgt spid="2">
                                            <p:bg/>
                                          </p:spTgt>
                                        </p:tgtEl>
                                        <p:attrNameLst>
                                          <p:attrName>style.visibility</p:attrName>
                                        </p:attrNameLst>
                                      </p:cBhvr>
                                      <p:to>
                                        <p:strVal val="visible"/>
                                      </p:to>
                                    </p:set>
                                    <p:animEffect transition="in" filter="strips(downLeft)">
                                      <p:cBhvr>
                                        <p:cTn id="11" dur="3000"/>
                                        <p:tgtEl>
                                          <p:spTgt spid="2">
                                            <p:bg/>
                                          </p:spTgt>
                                        </p:tgtEl>
                                      </p:cBhvr>
                                    </p:animEffect>
                                  </p:childTnLst>
                                </p:cTn>
                              </p:par>
                            </p:childTnLst>
                          </p:cTn>
                        </p:par>
                      </p:childTnLst>
                    </p:cTn>
                  </p:par>
                  <p:par>
                    <p:cTn id="12" fill="hold">
                      <p:stCondLst>
                        <p:cond delay="indefinite"/>
                      </p:stCondLst>
                      <p:childTnLst>
                        <p:par>
                          <p:cTn id="13" fill="hold">
                            <p:stCondLst>
                              <p:cond delay="0"/>
                            </p:stCondLst>
                            <p:childTnLst>
                              <p:par>
                                <p:cTn id="14" presetID="18" presetClass="entr" presetSubtype="12" fill="hold" grpId="0" nodeType="clickEffect">
                                  <p:stCondLst>
                                    <p:cond delay="0"/>
                                  </p:stCondLst>
                                  <p:childTnLst>
                                    <p:set>
                                      <p:cBhvr>
                                        <p:cTn id="15" dur="1" fill="hold">
                                          <p:stCondLst>
                                            <p:cond delay="0"/>
                                          </p:stCondLst>
                                        </p:cTn>
                                        <p:tgtEl>
                                          <p:spTgt spid="2">
                                            <p:txEl>
                                              <p:pRg st="0" end="0"/>
                                            </p:txEl>
                                          </p:spTgt>
                                        </p:tgtEl>
                                        <p:attrNameLst>
                                          <p:attrName>style.visibility</p:attrName>
                                        </p:attrNameLst>
                                      </p:cBhvr>
                                      <p:to>
                                        <p:strVal val="visible"/>
                                      </p:to>
                                    </p:set>
                                    <p:animEffect transition="in" filter="strips(downLeft)">
                                      <p:cBhvr>
                                        <p:cTn id="16" dur="3000"/>
                                        <p:tgtEl>
                                          <p:spTgt spid="2">
                                            <p:txEl>
                                              <p:pRg st="0" end="0"/>
                                            </p:txEl>
                                          </p:spTgt>
                                        </p:tgtEl>
                                      </p:cBhvr>
                                    </p:animEffect>
                                  </p:childTnLst>
                                </p:cTn>
                              </p:par>
                            </p:childTnLst>
                          </p:cTn>
                        </p:par>
                        <p:par>
                          <p:cTn id="17" fill="hold">
                            <p:stCondLst>
                              <p:cond delay="3000"/>
                            </p:stCondLst>
                            <p:childTnLst>
                              <p:par>
                                <p:cTn id="18" presetID="18" presetClass="entr" presetSubtype="12" fill="hold" grpId="0" nodeType="after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strips(downLeft)">
                                      <p:cBhvr>
                                        <p:cTn id="20" dur="3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2205</TotalTime>
  <Words>1487</Words>
  <Application>Microsoft Office PowerPoint</Application>
  <PresentationFormat>On-screen Show (4:3)</PresentationFormat>
  <Paragraphs>94</Paragraphs>
  <Slides>18</Slides>
  <Notes>1</Notes>
  <HiddenSlides>0</HiddenSlides>
  <MMClips>3</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18</vt:i4>
      </vt:variant>
    </vt:vector>
  </HeadingPairs>
  <TitlesOfParts>
    <vt:vector size="32" baseType="lpstr">
      <vt:lpstr>2  Badr</vt:lpstr>
      <vt:lpstr>2  Baran</vt:lpstr>
      <vt:lpstr>2  Davat</vt:lpstr>
      <vt:lpstr>2  Esfehan</vt:lpstr>
      <vt:lpstr>2  Titr</vt:lpstr>
      <vt:lpstr>Arial</vt:lpstr>
      <vt:lpstr>B Lotus</vt:lpstr>
      <vt:lpstr>Calibri</vt:lpstr>
      <vt:lpstr>Constantia</vt:lpstr>
      <vt:lpstr>Gill Sans MT Condensed</vt:lpstr>
      <vt:lpstr>IranNastaliq</vt:lpstr>
      <vt:lpstr>Times New Roman</vt:lpstr>
      <vt:lpstr>Wingdings 2</vt:lpstr>
      <vt:lpstr>Paper</vt:lpstr>
      <vt:lpstr>تاریخ فرهنگ و تمدن اسلامی</vt:lpstr>
      <vt:lpstr>PowerPoint Presentation</vt:lpstr>
      <vt:lpstr>PowerPoint Presentation</vt:lpstr>
      <vt:lpstr>PowerPoint Presentation</vt:lpstr>
      <vt:lpstr>PowerPoint Presentation</vt:lpstr>
      <vt:lpstr>PowerPoint Presentation</vt:lpstr>
      <vt:lpstr>PowerPoint Presentation</vt:lpstr>
      <vt:lpstr>مرزهای جهان اسلام در سده دوم هجری</vt:lpstr>
      <vt:lpstr>مفهوم تاریخ</vt:lpstr>
      <vt:lpstr>مفهوم لغوی فرهنگ و تمدن</vt:lpstr>
      <vt:lpstr>مفهوم اصطلاحی فرهنگ</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MONIBEH</cp:lastModifiedBy>
  <cp:revision>137</cp:revision>
  <dcterms:created xsi:type="dcterms:W3CDTF">2010-03-12T20:09:18Z</dcterms:created>
  <dcterms:modified xsi:type="dcterms:W3CDTF">2020-05-05T19:41:12Z</dcterms:modified>
</cp:coreProperties>
</file>