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63" r:id="rId2"/>
    <p:sldId id="314" r:id="rId3"/>
    <p:sldId id="351" r:id="rId4"/>
    <p:sldId id="315" r:id="rId5"/>
    <p:sldId id="341" r:id="rId6"/>
    <p:sldId id="355" r:id="rId7"/>
    <p:sldId id="354" r:id="rId8"/>
    <p:sldId id="343" r:id="rId9"/>
    <p:sldId id="344" r:id="rId10"/>
    <p:sldId id="345" r:id="rId11"/>
    <p:sldId id="347" r:id="rId12"/>
    <p:sldId id="356" r:id="rId13"/>
    <p:sldId id="349" r:id="rId14"/>
    <p:sldId id="357" r:id="rId15"/>
    <p:sldId id="358" r:id="rId16"/>
    <p:sldId id="359" r:id="rId17"/>
    <p:sldId id="34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DE91A0-7052-4FD9-B3E8-B09F066F7D3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78C967-9498-428C-B41A-77F0AB557402}">
      <dgm:prSet/>
      <dgm:spPr>
        <a:solidFill>
          <a:schemeClr val="tx1">
            <a:lumMod val="85000"/>
          </a:schemeClr>
        </a:solidFill>
      </dgm:spPr>
      <dgm:t>
        <a:bodyPr/>
        <a:lstStyle/>
        <a:p>
          <a:pPr rtl="1"/>
          <a:r>
            <a:rPr lang="ar-SA" b="1" dirty="0" smtClean="0">
              <a:solidFill>
                <a:schemeClr val="tx1"/>
              </a:solidFill>
            </a:rPr>
            <a:t>بالندگی تمدن اسلامی مرهون مساعی و حضور اقوام و ملل مختلفی است که هر یک به‌قدر پیشینه و توانایی‌های تمدنی خویش نقش به‌سزایی در گسترش و توسعه آن داشتند.</a:t>
          </a:r>
          <a:endParaRPr lang="en-US" b="1" dirty="0">
            <a:solidFill>
              <a:schemeClr val="tx1"/>
            </a:solidFill>
          </a:endParaRPr>
        </a:p>
      </dgm:t>
    </dgm:pt>
    <dgm:pt modelId="{3B3FC189-9E04-4595-B66D-F52E8CE71560}" type="parTrans" cxnId="{22227834-C974-4AE7-92EA-BAB41F49017F}">
      <dgm:prSet/>
      <dgm:spPr/>
      <dgm:t>
        <a:bodyPr/>
        <a:lstStyle/>
        <a:p>
          <a:endParaRPr lang="en-US"/>
        </a:p>
      </dgm:t>
    </dgm:pt>
    <dgm:pt modelId="{5CAB6592-A225-4BFC-BAB0-A27C970EDC7D}" type="sibTrans" cxnId="{22227834-C974-4AE7-92EA-BAB41F49017F}">
      <dgm:prSet/>
      <dgm:spPr/>
      <dgm:t>
        <a:bodyPr/>
        <a:lstStyle/>
        <a:p>
          <a:endParaRPr lang="en-US"/>
        </a:p>
      </dgm:t>
    </dgm:pt>
    <dgm:pt modelId="{AB58F2EA-94A6-4410-9DAE-0E2F2E60BF14}">
      <dgm:prSet/>
      <dgm:spPr/>
      <dgm:t>
        <a:bodyPr/>
        <a:lstStyle/>
        <a:p>
          <a:pPr rtl="1"/>
          <a:r>
            <a:rPr lang="ar-SA" dirty="0" smtClean="0">
              <a:solidFill>
                <a:srgbClr val="FFFF00"/>
              </a:solidFill>
            </a:rPr>
            <a:t>تمدن یونانی</a:t>
          </a:r>
          <a:endParaRPr lang="fa-IR" dirty="0" smtClean="0">
            <a:solidFill>
              <a:srgbClr val="FFFF00"/>
            </a:solidFill>
          </a:endParaRPr>
        </a:p>
        <a:p>
          <a:pPr rtl="1"/>
          <a:r>
            <a:rPr lang="fa-IR" dirty="0" smtClean="0">
              <a:solidFill>
                <a:srgbClr val="FFFF00"/>
              </a:solidFill>
            </a:rPr>
            <a:t>(علوم عقلی به ویژه فلسفه و حکمت و نیز طب و ریاضیات)</a:t>
          </a:r>
          <a:endParaRPr lang="fa-IR" dirty="0">
            <a:solidFill>
              <a:srgbClr val="FFFF00"/>
            </a:solidFill>
          </a:endParaRPr>
        </a:p>
      </dgm:t>
    </dgm:pt>
    <dgm:pt modelId="{797F1B69-9371-4B69-AEB4-98FC295A49B6}" type="parTrans" cxnId="{9D64287C-E745-4CED-A8A0-806AA80A9AF8}">
      <dgm:prSet/>
      <dgm:spPr/>
      <dgm:t>
        <a:bodyPr/>
        <a:lstStyle/>
        <a:p>
          <a:endParaRPr lang="en-US"/>
        </a:p>
      </dgm:t>
    </dgm:pt>
    <dgm:pt modelId="{09628EF4-9419-4E33-ABE7-6BB0FB87D897}" type="sibTrans" cxnId="{9D64287C-E745-4CED-A8A0-806AA80A9AF8}">
      <dgm:prSet/>
      <dgm:spPr/>
      <dgm:t>
        <a:bodyPr/>
        <a:lstStyle/>
        <a:p>
          <a:endParaRPr lang="en-US"/>
        </a:p>
      </dgm:t>
    </dgm:pt>
    <dgm:pt modelId="{5745CABF-D516-40BE-B1FC-FE0FE80E33C5}">
      <dgm:prSet/>
      <dgm:spPr/>
      <dgm:t>
        <a:bodyPr/>
        <a:lstStyle/>
        <a:p>
          <a:pPr rtl="1"/>
          <a:r>
            <a:rPr lang="ar-SA" dirty="0" smtClean="0">
              <a:solidFill>
                <a:srgbClr val="FFFF00"/>
              </a:solidFill>
            </a:rPr>
            <a:t>تمدن هندی</a:t>
          </a:r>
          <a:endParaRPr lang="fa-IR" dirty="0" smtClean="0">
            <a:solidFill>
              <a:srgbClr val="FFFF00"/>
            </a:solidFill>
          </a:endParaRPr>
        </a:p>
        <a:p>
          <a:pPr rtl="1"/>
          <a:r>
            <a:rPr lang="fa-IR" dirty="0" smtClean="0">
              <a:solidFill>
                <a:srgbClr val="FFFF00"/>
              </a:solidFill>
            </a:rPr>
            <a:t>(طب و نجوم)</a:t>
          </a:r>
          <a:endParaRPr lang="fa-IR" dirty="0">
            <a:solidFill>
              <a:srgbClr val="FFFF00"/>
            </a:solidFill>
          </a:endParaRPr>
        </a:p>
      </dgm:t>
    </dgm:pt>
    <dgm:pt modelId="{1C3E2779-454E-4657-ABFA-BFCE9A0D18D8}" type="parTrans" cxnId="{36AAA6E8-37E9-4539-9F4D-90BE6694660F}">
      <dgm:prSet/>
      <dgm:spPr/>
      <dgm:t>
        <a:bodyPr/>
        <a:lstStyle/>
        <a:p>
          <a:endParaRPr lang="en-US"/>
        </a:p>
      </dgm:t>
    </dgm:pt>
    <dgm:pt modelId="{70B50394-34CA-44AC-9321-8ED6BEA4366B}" type="sibTrans" cxnId="{36AAA6E8-37E9-4539-9F4D-90BE6694660F}">
      <dgm:prSet/>
      <dgm:spPr/>
      <dgm:t>
        <a:bodyPr/>
        <a:lstStyle/>
        <a:p>
          <a:endParaRPr lang="en-US"/>
        </a:p>
      </dgm:t>
    </dgm:pt>
    <dgm:pt modelId="{96C7252F-BC0D-4A8E-8D03-3B6B6B43196E}">
      <dgm:prSet/>
      <dgm:spPr/>
      <dgm:t>
        <a:bodyPr/>
        <a:lstStyle/>
        <a:p>
          <a:pPr rtl="1"/>
          <a:r>
            <a:rPr lang="ar-SA" dirty="0" smtClean="0">
              <a:solidFill>
                <a:srgbClr val="FFFF00"/>
              </a:solidFill>
            </a:rPr>
            <a:t>تمدن ایرانی</a:t>
          </a:r>
          <a:endParaRPr lang="fa-IR" dirty="0" smtClean="0">
            <a:solidFill>
              <a:srgbClr val="FFFF00"/>
            </a:solidFill>
          </a:endParaRPr>
        </a:p>
        <a:p>
          <a:pPr rtl="1"/>
          <a:r>
            <a:rPr lang="fa-IR" dirty="0" smtClean="0">
              <a:solidFill>
                <a:srgbClr val="FFFF00"/>
              </a:solidFill>
            </a:rPr>
            <a:t>(از طریق دانشگاه جندی شاپور اهواز)</a:t>
          </a:r>
          <a:endParaRPr lang="fa-IR" dirty="0">
            <a:solidFill>
              <a:srgbClr val="FFFF00"/>
            </a:solidFill>
          </a:endParaRPr>
        </a:p>
      </dgm:t>
    </dgm:pt>
    <dgm:pt modelId="{EF5466A8-AAE4-4456-8532-7E5EE4DC0F68}" type="parTrans" cxnId="{44810C05-E209-4F6C-BF71-8ABBB0394B33}">
      <dgm:prSet/>
      <dgm:spPr/>
      <dgm:t>
        <a:bodyPr/>
        <a:lstStyle/>
        <a:p>
          <a:endParaRPr lang="en-US"/>
        </a:p>
      </dgm:t>
    </dgm:pt>
    <dgm:pt modelId="{C6B41B4A-F51B-4C1C-9705-4FF15C6D17A3}" type="sibTrans" cxnId="{44810C05-E209-4F6C-BF71-8ABBB0394B33}">
      <dgm:prSet/>
      <dgm:spPr/>
      <dgm:t>
        <a:bodyPr/>
        <a:lstStyle/>
        <a:p>
          <a:endParaRPr lang="en-US"/>
        </a:p>
      </dgm:t>
    </dgm:pt>
    <dgm:pt modelId="{28CE2469-BD99-4D07-A3AF-E3673AB92421}">
      <dgm:prSet/>
      <dgm:spPr/>
      <dgm:t>
        <a:bodyPr/>
        <a:lstStyle/>
        <a:p>
          <a:pPr rtl="1"/>
          <a:r>
            <a:rPr lang="ar-SA" dirty="0" smtClean="0">
              <a:solidFill>
                <a:srgbClr val="FFFF00"/>
              </a:solidFill>
            </a:rPr>
            <a:t>تمدن مصری و اسکندرانی</a:t>
          </a:r>
          <a:endParaRPr lang="fa-IR" dirty="0">
            <a:solidFill>
              <a:srgbClr val="FFFF00"/>
            </a:solidFill>
          </a:endParaRPr>
        </a:p>
      </dgm:t>
    </dgm:pt>
    <dgm:pt modelId="{7D98C102-03D3-4A0B-9B2F-68E9C1ED301D}" type="parTrans" cxnId="{E490E762-E83A-497D-A14D-7441A4900F52}">
      <dgm:prSet/>
      <dgm:spPr/>
      <dgm:t>
        <a:bodyPr/>
        <a:lstStyle/>
        <a:p>
          <a:endParaRPr lang="en-US"/>
        </a:p>
      </dgm:t>
    </dgm:pt>
    <dgm:pt modelId="{3AE83FFB-2A89-44E3-BC3F-C7E38AB55FCE}" type="sibTrans" cxnId="{E490E762-E83A-497D-A14D-7441A4900F52}">
      <dgm:prSet/>
      <dgm:spPr/>
      <dgm:t>
        <a:bodyPr/>
        <a:lstStyle/>
        <a:p>
          <a:endParaRPr lang="en-US"/>
        </a:p>
      </dgm:t>
    </dgm:pt>
    <dgm:pt modelId="{BE7F734A-D685-49DF-BE85-0A0D6D4BE5E3}">
      <dgm:prSet/>
      <dgm:spPr/>
      <dgm:t>
        <a:bodyPr/>
        <a:lstStyle/>
        <a:p>
          <a:pPr rtl="1"/>
          <a:r>
            <a:rPr lang="ar-SA" dirty="0" smtClean="0">
              <a:solidFill>
                <a:srgbClr val="FFFF00"/>
              </a:solidFill>
            </a:rPr>
            <a:t>تمدن سریانی</a:t>
          </a:r>
          <a:endParaRPr lang="fa-IR" dirty="0">
            <a:solidFill>
              <a:srgbClr val="FFFF00"/>
            </a:solidFill>
          </a:endParaRPr>
        </a:p>
      </dgm:t>
    </dgm:pt>
    <dgm:pt modelId="{397934A1-FC39-499F-862C-12085FC095BF}" type="parTrans" cxnId="{8EF4BDCD-6013-49DA-9678-C490A21D9BF1}">
      <dgm:prSet/>
      <dgm:spPr/>
      <dgm:t>
        <a:bodyPr/>
        <a:lstStyle/>
        <a:p>
          <a:endParaRPr lang="en-US"/>
        </a:p>
      </dgm:t>
    </dgm:pt>
    <dgm:pt modelId="{6D40BE70-95D3-48D3-8CA8-BB8BB4AA0B9A}" type="sibTrans" cxnId="{8EF4BDCD-6013-49DA-9678-C490A21D9BF1}">
      <dgm:prSet/>
      <dgm:spPr/>
      <dgm:t>
        <a:bodyPr/>
        <a:lstStyle/>
        <a:p>
          <a:endParaRPr lang="en-US"/>
        </a:p>
      </dgm:t>
    </dgm:pt>
    <dgm:pt modelId="{5D34E4FF-4275-4CA0-9F86-4CA8B003C31D}" type="pres">
      <dgm:prSet presAssocID="{B2DE91A0-7052-4FD9-B3E8-B09F066F7D3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39E7B-47EC-4D32-A93B-D65063BA062B}" type="pres">
      <dgm:prSet presAssocID="{AC78C967-9498-428C-B41A-77F0AB557402}" presName="circ1" presStyleLbl="vennNode1" presStyleIdx="0" presStyleCnt="6" custLinFactNeighborY="24297"/>
      <dgm:spPr/>
    </dgm:pt>
    <dgm:pt modelId="{3A5F017B-E85F-4929-A24D-712E5DC89A1E}" type="pres">
      <dgm:prSet presAssocID="{AC78C967-9498-428C-B41A-77F0AB557402}" presName="circ1Tx" presStyleLbl="revTx" presStyleIdx="0" presStyleCnt="0" custScaleX="487503" custScaleY="179146" custLinFactNeighborX="-18156" custLinFactNeighborY="-426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11235B-4E79-46E6-9B4C-F12BDED7D589}" type="pres">
      <dgm:prSet presAssocID="{AB58F2EA-94A6-4410-9DAE-0E2F2E60BF14}" presName="circ2" presStyleLbl="vennNode1" presStyleIdx="1" presStyleCnt="6" custLinFactNeighborY="24297"/>
      <dgm:spPr/>
    </dgm:pt>
    <dgm:pt modelId="{6D20A1DF-7644-4C1B-9667-DA58BBFF36D1}" type="pres">
      <dgm:prSet presAssocID="{AB58F2EA-94A6-4410-9DAE-0E2F2E60BF14}" presName="circ2Tx" presStyleLbl="revTx" presStyleIdx="0" presStyleCnt="0" custScaleX="152956" custScaleY="202153" custLinFactNeighborX="19756" custLinFactNeighborY="36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D4805-CCD0-4121-A187-3DB870B1A68A}" type="pres">
      <dgm:prSet presAssocID="{5745CABF-D516-40BE-B1FC-FE0FE80E33C5}" presName="circ3" presStyleLbl="vennNode1" presStyleIdx="2" presStyleCnt="6" custLinFactNeighborY="24297"/>
      <dgm:spPr/>
    </dgm:pt>
    <dgm:pt modelId="{A4A1465A-243E-4DDA-8F45-DB3BBE3B1AB7}" type="pres">
      <dgm:prSet presAssocID="{5745CABF-D516-40BE-B1FC-FE0FE80E33C5}" presName="circ3Tx" presStyleLbl="revTx" presStyleIdx="0" presStyleCnt="0" custLinFactNeighborX="7549" custLinFactNeighborY="289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5E023-A559-4FDB-88FF-1B4ADC0F3E2C}" type="pres">
      <dgm:prSet presAssocID="{96C7252F-BC0D-4A8E-8D03-3B6B6B43196E}" presName="circ4" presStyleLbl="vennNode1" presStyleIdx="3" presStyleCnt="6" custLinFactNeighborY="24297"/>
      <dgm:spPr/>
    </dgm:pt>
    <dgm:pt modelId="{35006F86-9A23-41B7-9A6B-399CF96FC476}" type="pres">
      <dgm:prSet presAssocID="{96C7252F-BC0D-4A8E-8D03-3B6B6B43196E}" presName="circ4Tx" presStyleLbl="revTx" presStyleIdx="0" presStyleCnt="0" custScaleX="144299" custScaleY="149454" custLinFactX="-50845" custLinFactY="-100000" custLinFactNeighborX="-100000" custLinFactNeighborY="-1437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D44D8-F762-4BDA-B7C8-EE636CAD66B6}" type="pres">
      <dgm:prSet presAssocID="{28CE2469-BD99-4D07-A3AF-E3673AB92421}" presName="circ5" presStyleLbl="vennNode1" presStyleIdx="4" presStyleCnt="6" custLinFactNeighborY="24297"/>
      <dgm:spPr/>
    </dgm:pt>
    <dgm:pt modelId="{97909F89-77A4-4720-BDC5-D87505A3592E}" type="pres">
      <dgm:prSet presAssocID="{28CE2469-BD99-4D07-A3AF-E3673AB92421}" presName="circ5Tx" presStyleLbl="revTx" presStyleIdx="0" presStyleCnt="0" custLinFactNeighborX="-40410" custLinFactNeighborY="390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B6CE4A-BA7A-46E7-AF39-591CC64D4966}" type="pres">
      <dgm:prSet presAssocID="{BE7F734A-D685-49DF-BE85-0A0D6D4BE5E3}" presName="circ6" presStyleLbl="vennNode1" presStyleIdx="5" presStyleCnt="6" custLinFactNeighborY="24297"/>
      <dgm:spPr/>
    </dgm:pt>
    <dgm:pt modelId="{AB8258F6-2DA5-4EA8-81A8-4CC215B7A405}" type="pres">
      <dgm:prSet presAssocID="{BE7F734A-D685-49DF-BE85-0A0D6D4BE5E3}" presName="circ6Tx" presStyleLbl="revTx" presStyleIdx="0" presStyleCnt="0" custScaleY="47588" custLinFactX="31035" custLinFactY="100000" custLinFactNeighborX="100000" custLinFactNeighborY="1451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2DFB88-A6C3-407C-B547-4A5C2DAD7C8E}" type="presOf" srcId="{AC78C967-9498-428C-B41A-77F0AB557402}" destId="{3A5F017B-E85F-4929-A24D-712E5DC89A1E}" srcOrd="0" destOrd="0" presId="urn:microsoft.com/office/officeart/2005/8/layout/venn1"/>
    <dgm:cxn modelId="{A902B3FD-7DFA-4CA7-A414-CB411740B4F5}" type="presOf" srcId="{28CE2469-BD99-4D07-A3AF-E3673AB92421}" destId="{97909F89-77A4-4720-BDC5-D87505A3592E}" srcOrd="0" destOrd="0" presId="urn:microsoft.com/office/officeart/2005/8/layout/venn1"/>
    <dgm:cxn modelId="{36AAA6E8-37E9-4539-9F4D-90BE6694660F}" srcId="{B2DE91A0-7052-4FD9-B3E8-B09F066F7D33}" destId="{5745CABF-D516-40BE-B1FC-FE0FE80E33C5}" srcOrd="2" destOrd="0" parTransId="{1C3E2779-454E-4657-ABFA-BFCE9A0D18D8}" sibTransId="{70B50394-34CA-44AC-9321-8ED6BEA4366B}"/>
    <dgm:cxn modelId="{44810C05-E209-4F6C-BF71-8ABBB0394B33}" srcId="{B2DE91A0-7052-4FD9-B3E8-B09F066F7D33}" destId="{96C7252F-BC0D-4A8E-8D03-3B6B6B43196E}" srcOrd="3" destOrd="0" parTransId="{EF5466A8-AAE4-4456-8532-7E5EE4DC0F68}" sibTransId="{C6B41B4A-F51B-4C1C-9705-4FF15C6D17A3}"/>
    <dgm:cxn modelId="{9AACE06E-7B24-419F-9C08-8EF05ED06FF2}" type="presOf" srcId="{B2DE91A0-7052-4FD9-B3E8-B09F066F7D33}" destId="{5D34E4FF-4275-4CA0-9F86-4CA8B003C31D}" srcOrd="0" destOrd="0" presId="urn:microsoft.com/office/officeart/2005/8/layout/venn1"/>
    <dgm:cxn modelId="{3E386C43-19FE-4BAD-A148-350773D6057A}" type="presOf" srcId="{96C7252F-BC0D-4A8E-8D03-3B6B6B43196E}" destId="{35006F86-9A23-41B7-9A6B-399CF96FC476}" srcOrd="0" destOrd="0" presId="urn:microsoft.com/office/officeart/2005/8/layout/venn1"/>
    <dgm:cxn modelId="{8EF4BDCD-6013-49DA-9678-C490A21D9BF1}" srcId="{B2DE91A0-7052-4FD9-B3E8-B09F066F7D33}" destId="{BE7F734A-D685-49DF-BE85-0A0D6D4BE5E3}" srcOrd="5" destOrd="0" parTransId="{397934A1-FC39-499F-862C-12085FC095BF}" sibTransId="{6D40BE70-95D3-48D3-8CA8-BB8BB4AA0B9A}"/>
    <dgm:cxn modelId="{59988233-2A6D-4814-9090-320146CBB1B4}" type="presOf" srcId="{AB58F2EA-94A6-4410-9DAE-0E2F2E60BF14}" destId="{6D20A1DF-7644-4C1B-9667-DA58BBFF36D1}" srcOrd="0" destOrd="0" presId="urn:microsoft.com/office/officeart/2005/8/layout/venn1"/>
    <dgm:cxn modelId="{5DDB74E6-17C3-4D4E-A804-529A3168B95A}" type="presOf" srcId="{5745CABF-D516-40BE-B1FC-FE0FE80E33C5}" destId="{A4A1465A-243E-4DDA-8F45-DB3BBE3B1AB7}" srcOrd="0" destOrd="0" presId="urn:microsoft.com/office/officeart/2005/8/layout/venn1"/>
    <dgm:cxn modelId="{22227834-C974-4AE7-92EA-BAB41F49017F}" srcId="{B2DE91A0-7052-4FD9-B3E8-B09F066F7D33}" destId="{AC78C967-9498-428C-B41A-77F0AB557402}" srcOrd="0" destOrd="0" parTransId="{3B3FC189-9E04-4595-B66D-F52E8CE71560}" sibTransId="{5CAB6592-A225-4BFC-BAB0-A27C970EDC7D}"/>
    <dgm:cxn modelId="{9D64287C-E745-4CED-A8A0-806AA80A9AF8}" srcId="{B2DE91A0-7052-4FD9-B3E8-B09F066F7D33}" destId="{AB58F2EA-94A6-4410-9DAE-0E2F2E60BF14}" srcOrd="1" destOrd="0" parTransId="{797F1B69-9371-4B69-AEB4-98FC295A49B6}" sibTransId="{09628EF4-9419-4E33-ABE7-6BB0FB87D897}"/>
    <dgm:cxn modelId="{E490E762-E83A-497D-A14D-7441A4900F52}" srcId="{B2DE91A0-7052-4FD9-B3E8-B09F066F7D33}" destId="{28CE2469-BD99-4D07-A3AF-E3673AB92421}" srcOrd="4" destOrd="0" parTransId="{7D98C102-03D3-4A0B-9B2F-68E9C1ED301D}" sibTransId="{3AE83FFB-2A89-44E3-BC3F-C7E38AB55FCE}"/>
    <dgm:cxn modelId="{49132220-04FB-42B8-8F85-5306A1AD4C6D}" type="presOf" srcId="{BE7F734A-D685-49DF-BE85-0A0D6D4BE5E3}" destId="{AB8258F6-2DA5-4EA8-81A8-4CC215B7A405}" srcOrd="0" destOrd="0" presId="urn:microsoft.com/office/officeart/2005/8/layout/venn1"/>
    <dgm:cxn modelId="{EAEFC03E-E58E-4BB0-BF0E-70EAA0E02296}" type="presParOf" srcId="{5D34E4FF-4275-4CA0-9F86-4CA8B003C31D}" destId="{6D039E7B-47EC-4D32-A93B-D65063BA062B}" srcOrd="0" destOrd="0" presId="urn:microsoft.com/office/officeart/2005/8/layout/venn1"/>
    <dgm:cxn modelId="{CB56884F-5B9D-40AB-B0E5-D6CE59C4BCB4}" type="presParOf" srcId="{5D34E4FF-4275-4CA0-9F86-4CA8B003C31D}" destId="{3A5F017B-E85F-4929-A24D-712E5DC89A1E}" srcOrd="1" destOrd="0" presId="urn:microsoft.com/office/officeart/2005/8/layout/venn1"/>
    <dgm:cxn modelId="{50574266-30D4-4F31-8016-3F7B41CCEABB}" type="presParOf" srcId="{5D34E4FF-4275-4CA0-9F86-4CA8B003C31D}" destId="{ED11235B-4E79-46E6-9B4C-F12BDED7D589}" srcOrd="2" destOrd="0" presId="urn:microsoft.com/office/officeart/2005/8/layout/venn1"/>
    <dgm:cxn modelId="{6189B268-49C3-40EE-A532-5B2870C0632C}" type="presParOf" srcId="{5D34E4FF-4275-4CA0-9F86-4CA8B003C31D}" destId="{6D20A1DF-7644-4C1B-9667-DA58BBFF36D1}" srcOrd="3" destOrd="0" presId="urn:microsoft.com/office/officeart/2005/8/layout/venn1"/>
    <dgm:cxn modelId="{812A740E-8CCC-4F87-8188-1F26143BC615}" type="presParOf" srcId="{5D34E4FF-4275-4CA0-9F86-4CA8B003C31D}" destId="{254D4805-CCD0-4121-A187-3DB870B1A68A}" srcOrd="4" destOrd="0" presId="urn:microsoft.com/office/officeart/2005/8/layout/venn1"/>
    <dgm:cxn modelId="{C76ED520-5533-4231-A224-B12763E1EE58}" type="presParOf" srcId="{5D34E4FF-4275-4CA0-9F86-4CA8B003C31D}" destId="{A4A1465A-243E-4DDA-8F45-DB3BBE3B1AB7}" srcOrd="5" destOrd="0" presId="urn:microsoft.com/office/officeart/2005/8/layout/venn1"/>
    <dgm:cxn modelId="{45ACB0A6-30FD-48AD-B78F-6FE7553AEC95}" type="presParOf" srcId="{5D34E4FF-4275-4CA0-9F86-4CA8B003C31D}" destId="{3365E023-A559-4FDB-88FF-1B4ADC0F3E2C}" srcOrd="6" destOrd="0" presId="urn:microsoft.com/office/officeart/2005/8/layout/venn1"/>
    <dgm:cxn modelId="{63856689-2CD4-4477-93D6-82814CDB95C0}" type="presParOf" srcId="{5D34E4FF-4275-4CA0-9F86-4CA8B003C31D}" destId="{35006F86-9A23-41B7-9A6B-399CF96FC476}" srcOrd="7" destOrd="0" presId="urn:microsoft.com/office/officeart/2005/8/layout/venn1"/>
    <dgm:cxn modelId="{8915B6ED-02C2-48D2-9502-0AFB0CDF043A}" type="presParOf" srcId="{5D34E4FF-4275-4CA0-9F86-4CA8B003C31D}" destId="{5DDD44D8-F762-4BDA-B7C8-EE636CAD66B6}" srcOrd="8" destOrd="0" presId="urn:microsoft.com/office/officeart/2005/8/layout/venn1"/>
    <dgm:cxn modelId="{5F3E003A-43AF-4C7A-9862-C2D2A181098E}" type="presParOf" srcId="{5D34E4FF-4275-4CA0-9F86-4CA8B003C31D}" destId="{97909F89-77A4-4720-BDC5-D87505A3592E}" srcOrd="9" destOrd="0" presId="urn:microsoft.com/office/officeart/2005/8/layout/venn1"/>
    <dgm:cxn modelId="{68DCDF8E-CC91-4EC8-B1CB-69CA5BD799E4}" type="presParOf" srcId="{5D34E4FF-4275-4CA0-9F86-4CA8B003C31D}" destId="{ECB6CE4A-BA7A-46E7-AF39-591CC64D4966}" srcOrd="10" destOrd="0" presId="urn:microsoft.com/office/officeart/2005/8/layout/venn1"/>
    <dgm:cxn modelId="{D0DB02C6-6292-482A-9118-8C2BBBFDEC0A}" type="presParOf" srcId="{5D34E4FF-4275-4CA0-9F86-4CA8B003C31D}" destId="{AB8258F6-2DA5-4EA8-81A8-4CC215B7A405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39E7B-47EC-4D32-A93B-D65063BA062B}">
      <dsp:nvSpPr>
        <dsp:cNvPr id="0" name=""/>
        <dsp:cNvSpPr/>
      </dsp:nvSpPr>
      <dsp:spPr>
        <a:xfrm>
          <a:off x="3247786" y="1524231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5F017B-E85F-4929-A24D-712E5DC89A1E}">
      <dsp:nvSpPr>
        <dsp:cNvPr id="0" name=""/>
        <dsp:cNvSpPr/>
      </dsp:nvSpPr>
      <dsp:spPr>
        <a:xfrm>
          <a:off x="-485143" y="-320866"/>
          <a:ext cx="8931540" cy="17879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900" b="1" kern="1200" dirty="0" smtClean="0">
              <a:solidFill>
                <a:schemeClr val="tx1"/>
              </a:solidFill>
            </a:rPr>
            <a:t>بالندگی تمدن اسلامی مرهون مساعی و حضور اقوام و ملل مختلفی است که هر یک به‌قدر پیشینه و توانایی‌های تمدنی خویش نقش به‌سزایی در گسترش و توسعه آن داشتند.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-485143" y="-320866"/>
        <a:ext cx="8931540" cy="1787932"/>
      </dsp:txXfrm>
    </dsp:sp>
    <dsp:sp modelId="{ED11235B-4E79-46E6-9B4C-F12BDED7D589}">
      <dsp:nvSpPr>
        <dsp:cNvPr id="0" name=""/>
        <dsp:cNvSpPr/>
      </dsp:nvSpPr>
      <dsp:spPr>
        <a:xfrm>
          <a:off x="3723521" y="1798928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D20A1DF-7644-4C1B-9667-DA58BBFF36D1}">
      <dsp:nvSpPr>
        <dsp:cNvPr id="0" name=""/>
        <dsp:cNvSpPr/>
      </dsp:nvSpPr>
      <dsp:spPr>
        <a:xfrm>
          <a:off x="5181197" y="860556"/>
          <a:ext cx="2655652" cy="220969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solidFill>
                <a:srgbClr val="FFFF00"/>
              </a:solidFill>
            </a:rPr>
            <a:t>تمدن یونانی</a:t>
          </a:r>
          <a:endParaRPr lang="fa-IR" sz="2800" kern="1200" dirty="0" smtClean="0">
            <a:solidFill>
              <a:srgbClr val="FFFF00"/>
            </a:solidFill>
          </a:endParaRP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(علوم عقلی به ویژه فلسفه و حکمت و نیز طب و ریاضیات)</a:t>
          </a:r>
          <a:endParaRPr lang="fa-IR" sz="2800" kern="1200" dirty="0">
            <a:solidFill>
              <a:srgbClr val="FFFF00"/>
            </a:solidFill>
          </a:endParaRPr>
        </a:p>
      </dsp:txBody>
      <dsp:txXfrm>
        <a:off x="5181197" y="860556"/>
        <a:ext cx="2655652" cy="2209696"/>
      </dsp:txXfrm>
    </dsp:sp>
    <dsp:sp modelId="{254D4805-CCD0-4121-A187-3DB870B1A68A}">
      <dsp:nvSpPr>
        <dsp:cNvPr id="0" name=""/>
        <dsp:cNvSpPr/>
      </dsp:nvSpPr>
      <dsp:spPr>
        <a:xfrm>
          <a:off x="3723521" y="2348320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4A1465A-243E-4DDA-8F45-DB3BBE3B1AB7}">
      <dsp:nvSpPr>
        <dsp:cNvPr id="0" name=""/>
        <dsp:cNvSpPr/>
      </dsp:nvSpPr>
      <dsp:spPr>
        <a:xfrm>
          <a:off x="5428973" y="3008008"/>
          <a:ext cx="1736219" cy="12213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kern="1200" dirty="0" smtClean="0">
              <a:solidFill>
                <a:srgbClr val="FFFF00"/>
              </a:solidFill>
            </a:rPr>
            <a:t>تمدن هندی</a:t>
          </a:r>
          <a:endParaRPr lang="fa-IR" sz="2800" kern="1200" dirty="0" smtClean="0">
            <a:solidFill>
              <a:srgbClr val="FFFF00"/>
            </a:solidFill>
          </a:endParaRPr>
        </a:p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(طب و نجوم)</a:t>
          </a:r>
          <a:endParaRPr lang="fa-IR" sz="2800" kern="1200" dirty="0">
            <a:solidFill>
              <a:srgbClr val="FFFF00"/>
            </a:solidFill>
          </a:endParaRPr>
        </a:p>
      </dsp:txBody>
      <dsp:txXfrm>
        <a:off x="5428973" y="3008008"/>
        <a:ext cx="1736219" cy="1221399"/>
      </dsp:txXfrm>
    </dsp:sp>
    <dsp:sp modelId="{3365E023-A559-4FDB-88FF-1B4ADC0F3E2C}">
      <dsp:nvSpPr>
        <dsp:cNvPr id="0" name=""/>
        <dsp:cNvSpPr/>
      </dsp:nvSpPr>
      <dsp:spPr>
        <a:xfrm>
          <a:off x="3247786" y="2623491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5006F86-9A23-41B7-9A6B-399CF96FC476}">
      <dsp:nvSpPr>
        <dsp:cNvPr id="0" name=""/>
        <dsp:cNvSpPr/>
      </dsp:nvSpPr>
      <dsp:spPr>
        <a:xfrm>
          <a:off x="0" y="1149137"/>
          <a:ext cx="2643701" cy="149159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>
              <a:solidFill>
                <a:srgbClr val="FFFF00"/>
              </a:solidFill>
            </a:rPr>
            <a:t>تمدن ایرانی</a:t>
          </a:r>
          <a:endParaRPr lang="fa-IR" sz="2700" kern="1200" dirty="0" smtClean="0">
            <a:solidFill>
              <a:srgbClr val="FFFF00"/>
            </a:solidFill>
          </a:endParaRPr>
        </a:p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700" kern="1200" dirty="0" smtClean="0">
              <a:solidFill>
                <a:srgbClr val="FFFF00"/>
              </a:solidFill>
            </a:rPr>
            <a:t>(از طریق دانشگاه جندی شاپور اهواز)</a:t>
          </a:r>
          <a:endParaRPr lang="fa-IR" sz="2700" kern="1200" dirty="0">
            <a:solidFill>
              <a:srgbClr val="FFFF00"/>
            </a:solidFill>
          </a:endParaRPr>
        </a:p>
      </dsp:txBody>
      <dsp:txXfrm>
        <a:off x="0" y="1149137"/>
        <a:ext cx="2643701" cy="1491597"/>
      </dsp:txXfrm>
    </dsp:sp>
    <dsp:sp modelId="{5DDD44D8-F762-4BDA-B7C8-EE636CAD66B6}">
      <dsp:nvSpPr>
        <dsp:cNvPr id="0" name=""/>
        <dsp:cNvSpPr/>
      </dsp:nvSpPr>
      <dsp:spPr>
        <a:xfrm>
          <a:off x="2772051" y="2348320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7909F89-77A4-4720-BDC5-D87505A3592E}">
      <dsp:nvSpPr>
        <dsp:cNvPr id="0" name=""/>
        <dsp:cNvSpPr/>
      </dsp:nvSpPr>
      <dsp:spPr>
        <a:xfrm>
          <a:off x="225520" y="3131406"/>
          <a:ext cx="1736219" cy="12213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>
              <a:solidFill>
                <a:srgbClr val="FFFF00"/>
              </a:solidFill>
            </a:rPr>
            <a:t>تمدن مصری و اسکندرانی</a:t>
          </a:r>
          <a:endParaRPr lang="fa-IR" sz="2700" kern="1200" dirty="0">
            <a:solidFill>
              <a:srgbClr val="FFFF00"/>
            </a:solidFill>
          </a:endParaRPr>
        </a:p>
      </dsp:txBody>
      <dsp:txXfrm>
        <a:off x="225520" y="3131406"/>
        <a:ext cx="1736219" cy="1221399"/>
      </dsp:txXfrm>
    </dsp:sp>
    <dsp:sp modelId="{ECB6CE4A-BA7A-46E7-AF39-591CC64D4966}">
      <dsp:nvSpPr>
        <dsp:cNvPr id="0" name=""/>
        <dsp:cNvSpPr/>
      </dsp:nvSpPr>
      <dsp:spPr>
        <a:xfrm>
          <a:off x="2772051" y="1798928"/>
          <a:ext cx="1465679" cy="146567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B8258F6-2DA5-4EA8-81A8-4CC215B7A405}">
      <dsp:nvSpPr>
        <dsp:cNvPr id="0" name=""/>
        <dsp:cNvSpPr/>
      </dsp:nvSpPr>
      <dsp:spPr>
        <a:xfrm>
          <a:off x="3202182" y="4171288"/>
          <a:ext cx="1736219" cy="58123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700" kern="1200" dirty="0" smtClean="0">
              <a:solidFill>
                <a:srgbClr val="FFFF00"/>
              </a:solidFill>
            </a:rPr>
            <a:t>تمدن سریانی</a:t>
          </a:r>
          <a:endParaRPr lang="fa-IR" sz="2700" kern="1200" dirty="0">
            <a:solidFill>
              <a:srgbClr val="FFFF00"/>
            </a:solidFill>
          </a:endParaRPr>
        </a:p>
      </dsp:txBody>
      <dsp:txXfrm>
        <a:off x="3202182" y="4171288"/>
        <a:ext cx="1736219" cy="581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251216-6E75-4C04-84A7-F71DC2551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251216-6E75-4C04-84A7-F71DC2551B5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55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251216-6E75-4C04-84A7-F71DC2551B5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35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251216-6E75-4C04-84A7-F71DC2551B5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0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2895600" y="4303713"/>
            <a:ext cx="3276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066800"/>
            <a:ext cx="86868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336" y="0"/>
            <a:chExt cx="2064" cy="1344"/>
          </a:xfrm>
        </p:grpSpPr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008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344" y="1008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728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2064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72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36" y="0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33400" y="0"/>
            <a:ext cx="3276600" cy="2133600"/>
            <a:chOff x="2736" y="96"/>
            <a:chExt cx="2064" cy="1344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408" y="768"/>
              <a:ext cx="336" cy="336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744" y="1104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128" y="432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464" y="768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072" y="432"/>
              <a:ext cx="336" cy="336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2736" y="96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114800" y="4191000"/>
            <a:ext cx="211138" cy="21113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419600" y="4191000"/>
            <a:ext cx="211138" cy="211138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4724400" y="4191000"/>
            <a:ext cx="211138" cy="21113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752600"/>
          </a:xfrm>
        </p:spPr>
        <p:txBody>
          <a:bodyPr anchor="t"/>
          <a:lstStyle>
            <a:lvl1pPr algn="ctr">
              <a:lnSpc>
                <a:spcPct val="9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1524000"/>
          </a:xfrm>
        </p:spPr>
        <p:txBody>
          <a:bodyPr anchor="ctr"/>
          <a:lstStyle>
            <a:lvl1pPr marL="0" indent="0" algn="ctr">
              <a:lnSpc>
                <a:spcPct val="80000"/>
              </a:lnSpc>
              <a:buFont typeface="Wingdings" pitchFamily="2" charset="2"/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/>
            </a:lvl1pPr>
          </a:lstStyle>
          <a:p>
            <a:pPr>
              <a:defRPr/>
            </a:pPr>
            <a:fld id="{938A6706-B88F-416C-9D04-E543C2CA6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06C56-A26B-46DE-B358-C71143C76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219200"/>
            <a:ext cx="17716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219200"/>
            <a:ext cx="516255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0120C-3E99-41E3-AFCF-28B9B9FFB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19200"/>
            <a:ext cx="70866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9CC3B-8AE4-4268-AB51-069CEF957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95400" y="1219200"/>
            <a:ext cx="7086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EADF4-A6E8-4299-9B10-98B1FB257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B37DA-C18E-44B1-9D73-36A05DD91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36D1C-AE95-4B5F-A8A2-CCEF92A6F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2819400"/>
            <a:ext cx="34671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C38A3-00FD-4775-9281-36516ECB6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79BAC-CAF3-4CEA-9FE2-54FC62770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D4A81-CB32-438B-99FE-3CD7673DE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E5624-00EF-47EB-A8B7-553EC66B3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D3E06-6553-4CFA-B631-5CEDF6128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70058-A21D-46E1-8F4C-E4A66E3AE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2819400"/>
            <a:ext cx="708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22860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533400" y="2819400"/>
            <a:ext cx="5334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981200" y="533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762000" y="1066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1143000" y="6858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2362200" y="152400"/>
            <a:ext cx="381000" cy="3810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755650"/>
            <a:ext cx="5867400" cy="76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5715000" y="609600"/>
            <a:ext cx="304800" cy="3048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5562600" y="457200"/>
            <a:ext cx="304800" cy="3048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8458200" y="3962400"/>
            <a:ext cx="381000" cy="3810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8686800" y="3657600"/>
            <a:ext cx="381000" cy="381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a-IR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2286000"/>
            <a:ext cx="1066800" cy="1066800"/>
            <a:chOff x="0" y="2496"/>
            <a:chExt cx="672" cy="672"/>
          </a:xfrm>
        </p:grpSpPr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0" y="2496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36" y="2832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9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2192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4290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507163"/>
            <a:ext cx="1828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kumimoji="0" sz="1200">
                <a:solidFill>
                  <a:schemeClr val="folHlink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91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507163"/>
            <a:ext cx="2895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kumimoji="0" sz="1200">
                <a:solidFill>
                  <a:schemeClr val="folHlink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92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1200" y="6172200"/>
            <a:ext cx="762000" cy="609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2800" b="1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69D523EB-5E37-4D77-9484-E6A4B716D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62000" y="152400"/>
            <a:ext cx="1981200" cy="1295400"/>
            <a:chOff x="3888" y="96"/>
            <a:chExt cx="1248" cy="816"/>
          </a:xfrm>
        </p:grpSpPr>
        <p:sp>
          <p:nvSpPr>
            <p:cNvPr id="54294" name="Rectangle 22"/>
            <p:cNvSpPr>
              <a:spLocks noChangeArrowheads="1"/>
            </p:cNvSpPr>
            <p:nvPr/>
          </p:nvSpPr>
          <p:spPr bwMode="auto">
            <a:xfrm>
              <a:off x="4656" y="336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3888" y="672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4128" y="432"/>
              <a:ext cx="240" cy="240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4896" y="96"/>
              <a:ext cx="240" cy="240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a-IR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6" r:id="rId1"/>
    <p:sldLayoutId id="2147483815" r:id="rId2"/>
    <p:sldLayoutId id="2147483814" r:id="rId3"/>
    <p:sldLayoutId id="2147483813" r:id="rId4"/>
    <p:sldLayoutId id="2147483812" r:id="rId5"/>
    <p:sldLayoutId id="2147483811" r:id="rId6"/>
    <p:sldLayoutId id="2147483810" r:id="rId7"/>
    <p:sldLayoutId id="2147483809" r:id="rId8"/>
    <p:sldLayoutId id="2147483808" r:id="rId9"/>
    <p:sldLayoutId id="2147483807" r:id="rId10"/>
    <p:sldLayoutId id="2147483806" r:id="rId11"/>
    <p:sldLayoutId id="2147483805" r:id="rId12"/>
    <p:sldLayoutId id="214748380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16632"/>
            <a:ext cx="8320980" cy="936105"/>
          </a:xfrm>
          <a:solidFill>
            <a:srgbClr val="92D050"/>
          </a:solidFill>
        </p:spPr>
        <p:txBody>
          <a:bodyPr/>
          <a:lstStyle/>
          <a:p>
            <a:pPr algn="r" rtl="1" eaLnBrk="1" hangingPunct="1"/>
            <a:r>
              <a:rPr lang="fa-IR" sz="4800" dirty="0" smtClean="0">
                <a:solidFill>
                  <a:schemeClr val="accent4">
                    <a:lumMod val="10000"/>
                  </a:schemeClr>
                </a:solidFill>
                <a:cs typeface="2  Esfehan" panose="00000700000000000000" pitchFamily="2" charset="-78"/>
              </a:rPr>
              <a:t>ویژگی </a:t>
            </a:r>
            <a:r>
              <a:rPr lang="fa-IR" sz="4800" dirty="0" smtClean="0">
                <a:solidFill>
                  <a:schemeClr val="accent4">
                    <a:lumMod val="10000"/>
                  </a:schemeClr>
                </a:solidFill>
                <a:cs typeface="2  Esfehan" panose="00000700000000000000" pitchFamily="2" charset="-78"/>
              </a:rPr>
              <a:t>های</a:t>
            </a:r>
            <a:r>
              <a:rPr lang="fa-IR" sz="4800" b="1" dirty="0">
                <a:solidFill>
                  <a:schemeClr val="accent4">
                    <a:lumMod val="10000"/>
                  </a:schemeClr>
                </a:solidFill>
                <a:cs typeface="2  Esfehan" panose="00000700000000000000" pitchFamily="2" charset="-78"/>
              </a:rPr>
              <a:t> </a:t>
            </a:r>
            <a:r>
              <a:rPr lang="fa-IR" sz="4800" b="1" dirty="0" smtClean="0">
                <a:solidFill>
                  <a:schemeClr val="accent4">
                    <a:lumMod val="10000"/>
                  </a:schemeClr>
                </a:solidFill>
                <a:cs typeface="2  Esfehan" panose="00000700000000000000" pitchFamily="2" charset="-78"/>
              </a:rPr>
              <a:t>تمدن </a:t>
            </a:r>
            <a:r>
              <a:rPr lang="fa-IR" sz="4800" b="1" dirty="0" smtClean="0">
                <a:solidFill>
                  <a:schemeClr val="accent4">
                    <a:lumMod val="10000"/>
                  </a:schemeClr>
                </a:solidFill>
                <a:cs typeface="2  Esfehan" panose="00000700000000000000" pitchFamily="2" charset="-78"/>
              </a:rPr>
              <a:t>اسلامی</a:t>
            </a:r>
            <a:endParaRPr lang="en-US" sz="4800" b="1" dirty="0" smtClean="0">
              <a:solidFill>
                <a:schemeClr val="accent4">
                  <a:lumMod val="10000"/>
                </a:schemeClr>
              </a:solidFill>
              <a:cs typeface="2  Esfehan" panose="00000700000000000000" pitchFamily="2" charset="-7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6"/>
            <a:ext cx="9144000" cy="580526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algn="r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1.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برخاسته از متن آموزه‌های قرآنی و سیره نبوی و اولیای الهی است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2.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یک‌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سوی آن در 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گرایش و تمایلات پاک فطری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بشر 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و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سوی دیگرش در حیات پُرمایه دینی و معنوی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است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 که انبیای الهی تقدیم داشته‌اند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  <a:endParaRPr lang="fa-IR" sz="36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algn="r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3. 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پایه ی تمدن </a:t>
            </a:r>
            <a:r>
              <a:rPr lang="ar-SA" sz="3600" b="1" dirty="0">
                <a:solidFill>
                  <a:schemeClr val="accent4">
                    <a:lumMod val="10000"/>
                  </a:schemeClr>
                </a:solidFill>
              </a:rPr>
              <a:t>اسلامی در مدینه 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و با محوریت «مسجد» </a:t>
            </a:r>
            <a:r>
              <a:rPr lang="ar-SA" sz="3600" b="1" dirty="0">
                <a:solidFill>
                  <a:schemeClr val="accent4">
                    <a:lumMod val="10000"/>
                  </a:schemeClr>
                </a:solidFill>
              </a:rPr>
              <a:t>شکل گرفت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.یعنی پایه های این تمدن الهی و توحیدی است.</a:t>
            </a:r>
          </a:p>
          <a:p>
            <a:pPr algn="r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4.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اولین 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قانون اساسی در تاریخ بشریت به ابتکار پیامبر و در مدینه،آن هم در عصر جهل،توحش،تفاخر و بی قانونی جهان آن روز تدوین و اجرا می شود. </a:t>
            </a:r>
          </a:p>
          <a:p>
            <a:pPr algn="r" rtl="1" eaLnBrk="1" hangingPunct="1">
              <a:lnSpc>
                <a:spcPct val="90000"/>
              </a:lnSpc>
            </a:pPr>
            <a:endParaRPr lang="fa-IR" sz="3600" b="1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786742" cy="4500570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pPr algn="just" rtl="1">
              <a:buNone/>
            </a:pPr>
            <a:r>
              <a:rPr lang="fa-IR" dirty="0" smtClean="0"/>
              <a:t>نهضت ترجمه </a:t>
            </a:r>
            <a:r>
              <a:rPr lang="ar-SA" dirty="0" smtClean="0"/>
              <a:t>باعث ترجمه آثار متعددی از زبان‌یونانی، سریانی، پهلوی، سانسکریت و زبان‌های‌دیگر به‌عربی شد</a:t>
            </a:r>
            <a:r>
              <a:rPr lang="fa-IR" dirty="0" smtClean="0"/>
              <a:t>.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FF00"/>
                </a:solidFill>
              </a:rPr>
              <a:t>ترجمه در عهد بنی‌امیه برحسب ضرورت </a:t>
            </a:r>
            <a:r>
              <a:rPr lang="fa-IR" sz="3200" dirty="0" smtClean="0">
                <a:solidFill>
                  <a:srgbClr val="FFFF00"/>
                </a:solidFill>
              </a:rPr>
              <a:t>بیشتر </a:t>
            </a:r>
            <a:r>
              <a:rPr lang="ar-SA" sz="3200" dirty="0" smtClean="0">
                <a:solidFill>
                  <a:srgbClr val="FFFF00"/>
                </a:solidFill>
              </a:rPr>
              <a:t>مربوط به‌اسناد اداری، دیوانی، سیاسی، بازرگانی و نظامی بود.</a:t>
            </a:r>
            <a:endParaRPr lang="fa-IR" sz="3200" dirty="0" smtClean="0">
              <a:solidFill>
                <a:srgbClr val="FFC0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fa-IR" sz="3200" dirty="0" smtClean="0">
                <a:solidFill>
                  <a:srgbClr val="FFC000"/>
                </a:solidFill>
              </a:rPr>
              <a:t>نهضت ترجمه </a:t>
            </a:r>
            <a:r>
              <a:rPr lang="ar-SA" sz="3200" dirty="0" smtClean="0">
                <a:solidFill>
                  <a:srgbClr val="FFC000"/>
                </a:solidFill>
              </a:rPr>
              <a:t>باظهور نخستین‌خلفای‌عبّاسی آغازشد.</a:t>
            </a:r>
            <a:endParaRPr lang="fa-IR" sz="3200" dirty="0" smtClean="0">
              <a:solidFill>
                <a:srgbClr val="FFC0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C000"/>
                </a:solidFill>
              </a:rPr>
              <a:t>این‌نهضت‌علمی بیش از دو‌سده تداوم‌یافت.</a:t>
            </a:r>
            <a:endParaRPr lang="fa-IR" sz="3200" dirty="0" smtClean="0">
              <a:solidFill>
                <a:srgbClr val="FFC0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fa-IR" sz="3200" dirty="0" smtClean="0">
                <a:solidFill>
                  <a:srgbClr val="FFC000"/>
                </a:solidFill>
              </a:rPr>
              <a:t>اوج این نهضت در عصر هارون الرشید و مأمون عباسی بود که در آن جهشی عظیم برای انتقال علوم از دیگر ممالک به</a:t>
            </a:r>
            <a:r>
              <a:rPr lang="ar-SA" sz="3200" dirty="0" smtClean="0">
                <a:solidFill>
                  <a:srgbClr val="FFC000"/>
                </a:solidFill>
              </a:rPr>
              <a:t>‌</a:t>
            </a:r>
            <a:r>
              <a:rPr lang="fa-IR" sz="3200" dirty="0" smtClean="0">
                <a:solidFill>
                  <a:srgbClr val="FFC000"/>
                </a:solidFill>
              </a:rPr>
              <a:t>جهان اسلام صورت گرفت.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228184" y="188640"/>
            <a:ext cx="2786067" cy="6617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eaLnBrk="0" hangingPunct="0">
              <a:lnSpc>
                <a:spcPct val="90000"/>
              </a:lnSpc>
            </a:pPr>
            <a:r>
              <a:rPr lang="ar-SA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نهضت ترجمه</a:t>
            </a:r>
            <a:endParaRPr lang="fa-IR" sz="4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2  Titr" panose="00000700000000000000" pitchFamily="2" charset="-78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620688"/>
            <a:ext cx="7858180" cy="5519536"/>
          </a:xfrm>
        </p:spPr>
        <p:txBody>
          <a:bodyPr/>
          <a:lstStyle/>
          <a:p>
            <a:pPr algn="just" rtl="1">
              <a:buNone/>
            </a:pPr>
            <a:r>
              <a:rPr lang="fa-IR" sz="3600" b="1" dirty="0" smtClean="0">
                <a:solidFill>
                  <a:srgbClr val="002060"/>
                </a:solidFill>
                <a:cs typeface="2  Titr" panose="00000700000000000000" pitchFamily="2" charset="-78"/>
              </a:rPr>
              <a:t>سه دوره تحول </a:t>
            </a:r>
            <a:r>
              <a:rPr lang="fa-IR" sz="3600" b="1" dirty="0">
                <a:solidFill>
                  <a:srgbClr val="002060"/>
                </a:solidFill>
                <a:cs typeface="2  Titr" panose="00000700000000000000" pitchFamily="2" charset="-78"/>
              </a:rPr>
              <a:t>نهضت علمی و ترجمه </a:t>
            </a:r>
            <a:r>
              <a:rPr lang="fa-IR" sz="3600" b="1" dirty="0" smtClean="0">
                <a:solidFill>
                  <a:srgbClr val="002060"/>
                </a:solidFill>
                <a:cs typeface="2  Titr" panose="00000700000000000000" pitchFamily="2" charset="-78"/>
              </a:rPr>
              <a:t>عصر عباسی 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دوره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‌‌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 نخست: از خلافت منصور(136ق) آغاز می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شود و باوفات 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هارون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الرشید(193ق) به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پایان می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رسد. 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منصور 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با 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بنای شهر بغداد و انتقال مرکز بدان‌جا، دولتی قدرتمند و کارآمد تشکیل داد.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 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در این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دوره</a:t>
            </a:r>
            <a:r>
              <a:rPr lang="en-US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 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بیش از پانصد مترجم به‌کار ترجمه اشتغال داشتند که هر یک کتاب‌هایی را به‌عربی ترجمه کردند.</a:t>
            </a:r>
            <a:endParaRPr lang="fa-IR" sz="3200" b="1" dirty="0">
              <a:solidFill>
                <a:schemeClr val="accent4">
                  <a:lumMod val="10000"/>
                </a:schemeClr>
              </a:solidFill>
              <a:cs typeface="2  Karim" panose="00000400000000000000" pitchFamily="2" charset="-78"/>
            </a:endParaRPr>
          </a:p>
          <a:p>
            <a:pPr lvl="0" algn="just" rtl="1" eaLnBrk="1" hangingPunct="1">
              <a:lnSpc>
                <a:spcPct val="90000"/>
              </a:lnSpc>
            </a:pP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علاقه 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منصور به‌نجوم</a:t>
            </a:r>
            <a:r>
              <a:rPr lang="fa-IR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 </a:t>
            </a:r>
            <a:r>
              <a:rPr lang="ar-SA" sz="3200" b="1" dirty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و طالع‌بینی موجب شده سرآمدان نجوم از ایران و هند را به‌دربار فراخواند. </a:t>
            </a:r>
            <a:endParaRPr lang="fa-IR" sz="3200" b="1" dirty="0">
              <a:solidFill>
                <a:schemeClr val="accent4">
                  <a:lumMod val="10000"/>
                </a:schemeClr>
              </a:solidFill>
              <a:cs typeface="2  Karim" panose="00000400000000000000" pitchFamily="2" charset="-78"/>
            </a:endParaRPr>
          </a:p>
          <a:p>
            <a:pPr lvl="0" algn="just" rtl="1" eaLnBrk="1" hangingPunct="1">
              <a:lnSpc>
                <a:spcPct val="90000"/>
              </a:lnSpc>
            </a:pP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دوره دوم: این دوره (198-300ق) که با خلافت مأمون آغاز و به خلافت مقتدر ختم می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شود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.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( عصر طلایی)</a:t>
            </a:r>
          </a:p>
          <a:p>
            <a:pPr lvl="0" algn="just" rtl="1"/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دوره سوم: این دوره که از سال 300 هجری آغاز می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شود و تا نیمه اول قرن چهارم هجری ادامه می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‌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  <a:cs typeface="2  Karim" panose="00000400000000000000" pitchFamily="2" charset="-78"/>
              </a:rPr>
              <a:t>یابد.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0" y="-27384"/>
            <a:ext cx="9144000" cy="68580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rtl="1">
              <a:buNone/>
            </a:pP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در رأس این جماعت، ابوسهل‌بن‌نوبخت منجم‌ایرانی قرار داشت و دارای زیج‌ها و جداول فلکی مشهوری بود. منصور در ساختن شهر بغداد و انتخاب محل آن بارها از دیدگاه‌های او استفاده نمود.</a:t>
            </a:r>
            <a:endParaRPr lang="en-US" sz="3400" dirty="0">
              <a:solidFill>
                <a:schemeClr val="accent4">
                  <a:lumMod val="10000"/>
                </a:schemeClr>
              </a:solidFill>
              <a:cs typeface="A Yasamin" panose="00000400000000000000" pitchFamily="2" charset="-78"/>
            </a:endParaRPr>
          </a:p>
          <a:p>
            <a:pPr lvl="0" algn="just" rtl="1" eaLnBrk="1" hangingPunct="1">
              <a:lnSpc>
                <a:spcPct val="90000"/>
              </a:lnSpc>
            </a:pP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یکی از ستاره‌شناسان هندی که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کتابی به‌نام «سند هند» با خود داشت 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به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دربار منصور آمد و ابراهیم فزاری مأمور ترجمه </a:t>
            </a:r>
            <a:r>
              <a:rPr lang="ar-SA" sz="34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آ</a:t>
            </a:r>
            <a:r>
              <a:rPr lang="fa-IR" sz="34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ن</a:t>
            </a:r>
            <a:r>
              <a:rPr lang="ar-SA" sz="34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ب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ا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‌عنوان«سندهندکبیر» شد که بعدها درعصر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مأمون،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محمدبن‌موسی‌‌خوارزمی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آن‌را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خلاصه کرد.</a:t>
            </a:r>
            <a:r>
              <a:rPr lang="fa-IR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</a:p>
          <a:p>
            <a:pPr lvl="0" algn="just" rtl="1" eaLnBrk="1" hangingPunct="1">
              <a:lnSpc>
                <a:spcPct val="90000"/>
              </a:lnSpc>
            </a:pP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منصور با اعزام هیئت‌هایی به‌دربار قیصر روم، از او خواست کتاب‌ها و متون قدیمی یونانی را برای وی بفرستد. رومیان نیز کتاب </a:t>
            </a:r>
            <a:r>
              <a:rPr lang="ar-SA" sz="34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اقلیدس را </a:t>
            </a:r>
            <a:r>
              <a:rPr lang="ar-SA" sz="34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بدان سامان فرستادند. </a:t>
            </a:r>
            <a:endParaRPr lang="en-US" sz="3400" dirty="0">
              <a:solidFill>
                <a:schemeClr val="accent4">
                  <a:lumMod val="10000"/>
                </a:schemeClr>
              </a:solidFill>
              <a:cs typeface="A Yasam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313836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5508103" y="115888"/>
            <a:ext cx="3385071" cy="864840"/>
          </a:xfrm>
          <a:prstGeom prst="plaqu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algn="just" rtl="1">
              <a:buNone/>
            </a:pPr>
            <a:r>
              <a:rPr lang="fa-IR" dirty="0">
                <a:solidFill>
                  <a:schemeClr val="accent4">
                    <a:lumMod val="10000"/>
                  </a:schemeClr>
                </a:solidFill>
              </a:rPr>
              <a:t>مترجمین شهیر سه دوره: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79512" y="1124744"/>
            <a:ext cx="8856984" cy="554461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4000" dirty="0">
                <a:solidFill>
                  <a:srgbClr val="FF0000"/>
                </a:solidFill>
                <a:cs typeface="A Yasamin" panose="00000400000000000000" pitchFamily="2" charset="-78"/>
              </a:rPr>
              <a:t> الف</a:t>
            </a:r>
            <a:r>
              <a:rPr lang="fa-IR" sz="4000" dirty="0" smtClean="0">
                <a:solidFill>
                  <a:srgbClr val="FF0000"/>
                </a:solidFill>
                <a:cs typeface="A Yasamin" panose="00000400000000000000" pitchFamily="2" charset="-78"/>
              </a:rPr>
              <a:t>: عهد منصور</a:t>
            </a:r>
            <a:endParaRPr lang="en-US" sz="4000" dirty="0">
              <a:solidFill>
                <a:srgbClr val="FF0000"/>
              </a:solidFill>
              <a:cs typeface="A Yasamin" panose="00000400000000000000" pitchFamily="2" charset="-78"/>
            </a:endParaRPr>
          </a:p>
          <a:p>
            <a:pPr algn="r" rtl="1"/>
            <a:r>
              <a:rPr lang="fa-IR" dirty="0"/>
              <a:t> </a:t>
            </a:r>
            <a:r>
              <a:rPr lang="fa-IR" sz="32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1:محمد بن ابراهیم فزاری وی کتاب« سد هانتا» که شاهکار نجوم هند محسوب می شود را به زبان عربی ترجمه کرد و در فرهنگ اسلامی به کتاب« السند هند الکبیر» مشهور شد.</a:t>
            </a:r>
            <a:endParaRPr lang="en-US" sz="3200" dirty="0" smtClean="0">
              <a:solidFill>
                <a:schemeClr val="accent4">
                  <a:lumMod val="10000"/>
                </a:schemeClr>
              </a:solidFill>
              <a:cs typeface="A Yasamin" panose="00000400000000000000" pitchFamily="2" charset="-78"/>
            </a:endParaRPr>
          </a:p>
          <a:p>
            <a:pPr algn="r" rtl="1"/>
            <a:r>
              <a:rPr lang="fa-IR" sz="32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2:ابو یحیی بطریق: وی کتبی را در طب از دو دانشمند بزرگ یونانی یعنی جالینوس و بقراط به عربی ترجمه کرد. 3:عبدالله بن مقفع: وی کتبی همچون کلیله و دمنه و خوذای نامه و گاهنامه و آیین نامه را از زبان هندی و پهلوی به عربی ترجمه کرد.</a:t>
            </a:r>
            <a:r>
              <a:rPr lang="fa-IR" dirty="0" smtClean="0"/>
              <a:t>	</a:t>
            </a: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79512" y="188640"/>
            <a:ext cx="8856984" cy="64807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4000" dirty="0">
                <a:solidFill>
                  <a:srgbClr val="FF0000"/>
                </a:solidFill>
                <a:cs typeface="A Yasamin" panose="00000400000000000000" pitchFamily="2" charset="-78"/>
              </a:rPr>
              <a:t> </a:t>
            </a:r>
            <a:r>
              <a:rPr lang="fa-IR" sz="4000" dirty="0" smtClean="0">
                <a:solidFill>
                  <a:srgbClr val="FF0000"/>
                </a:solidFill>
                <a:cs typeface="A Yasamin" panose="00000400000000000000" pitchFamily="2" charset="-78"/>
              </a:rPr>
              <a:t>ب: عهد هارون الرشید</a:t>
            </a:r>
          </a:p>
          <a:p>
            <a:pPr algn="r" rtl="1"/>
            <a:endParaRPr lang="en-US" sz="4000" dirty="0">
              <a:solidFill>
                <a:srgbClr val="FF0000"/>
              </a:solidFill>
              <a:cs typeface="A Yasamin" panose="00000400000000000000" pitchFamily="2" charset="-78"/>
            </a:endParaRPr>
          </a:p>
          <a:p>
            <a:pPr algn="r" rtl="1"/>
            <a:r>
              <a:rPr lang="fa-IR" dirty="0"/>
              <a:t> </a:t>
            </a:r>
            <a:r>
              <a:rPr lang="fa-IR" sz="32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1:ابو </a:t>
            </a:r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سهل نوبختی,وی زیج شهریار را از پهلوی به عربی ترجمه کرد</a:t>
            </a:r>
            <a:r>
              <a:rPr lang="fa-IR" sz="32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.</a:t>
            </a:r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				             	       </a:t>
            </a:r>
          </a:p>
          <a:p>
            <a:pPr algn="r" rtl="1"/>
            <a:endParaRPr lang="fa-IR" sz="3200" dirty="0" smtClean="0">
              <a:solidFill>
                <a:schemeClr val="accent4">
                  <a:lumMod val="10000"/>
                </a:schemeClr>
              </a:solidFill>
              <a:cs typeface="A Yasamin" panose="00000400000000000000" pitchFamily="2" charset="-78"/>
            </a:endParaRPr>
          </a:p>
          <a:p>
            <a:pPr algn="r" rtl="1"/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2</a:t>
            </a:r>
            <a:r>
              <a:rPr lang="fa-IR" sz="32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:علّان </a:t>
            </a:r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شعوبی و یوحنا بن ماسویه.</a:t>
            </a:r>
            <a:endParaRPr lang="en-US" sz="3200" dirty="0">
              <a:solidFill>
                <a:schemeClr val="accent4">
                  <a:lumMod val="10000"/>
                </a:schemeClr>
              </a:solidFill>
              <a:cs typeface="A Yasamin" panose="00000400000000000000" pitchFamily="2" charset="-78"/>
            </a:endParaRPr>
          </a:p>
          <a:p>
            <a:pPr algn="r"/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اساس شکل گیری«بیت الحکمه» از زمان هارون وبه تقلید از نمونه مشابه آن در ایران ویونان شکل گرفت و اصول هندسه اقلیدس و المجسطی بطلمیوس( جغرافیای اسلامی بر مبنای آن شکل گرفت) به عربی ترجمه شد.</a:t>
            </a:r>
            <a:r>
              <a:rPr lang="fa-IR" dirty="0"/>
              <a:t>	</a:t>
            </a: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69552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179512" y="188640"/>
            <a:ext cx="8856984" cy="648072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4000" dirty="0">
                <a:solidFill>
                  <a:srgbClr val="FF0000"/>
                </a:solidFill>
                <a:cs typeface="A Yasamin" panose="00000400000000000000" pitchFamily="2" charset="-78"/>
              </a:rPr>
              <a:t> </a:t>
            </a:r>
            <a:r>
              <a:rPr lang="fa-IR" sz="4000" dirty="0" smtClean="0">
                <a:solidFill>
                  <a:srgbClr val="FF0000"/>
                </a:solidFill>
                <a:cs typeface="A Yasamin" panose="00000400000000000000" pitchFamily="2" charset="-78"/>
              </a:rPr>
              <a:t>ج: </a:t>
            </a:r>
            <a:r>
              <a:rPr lang="fa-IR" sz="4000" dirty="0" smtClean="0">
                <a:solidFill>
                  <a:srgbClr val="FF0000"/>
                </a:solidFill>
                <a:cs typeface="A Yasamin" panose="00000400000000000000" pitchFamily="2" charset="-78"/>
              </a:rPr>
              <a:t>عهد مأمون</a:t>
            </a:r>
            <a:endParaRPr lang="en-US" sz="4000" dirty="0">
              <a:solidFill>
                <a:srgbClr val="FF0000"/>
              </a:solidFill>
              <a:cs typeface="A Yasamin" panose="00000400000000000000" pitchFamily="2" charset="-78"/>
            </a:endParaRPr>
          </a:p>
          <a:p>
            <a:pPr algn="r" rtl="1"/>
            <a:r>
              <a:rPr lang="fa-IR" sz="3000" dirty="0"/>
              <a:t> </a:t>
            </a:r>
            <a:r>
              <a:rPr lang="fa-IR" sz="30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1:حُنَیْن بن اسحاق(معروف به شیخ المترجمین). وی برجسته ترین مترجم آثار یونانی و سریانی به عربی است. در بصره رشد کرد و شاگرد یوحنا بن ماسویه در پزشکی است وی که مسیحی مذهب بود در طب و فلسفه آثار زیادی را ترجمه کرده است از جمله سلامان و ابسال</a:t>
            </a:r>
            <a:r>
              <a:rPr lang="fa-IR" sz="30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.</a:t>
            </a:r>
          </a:p>
          <a:p>
            <a:pPr algn="r" rtl="1"/>
            <a:r>
              <a:rPr lang="fa-IR" sz="3000" dirty="0" smtClean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 </a:t>
            </a:r>
            <a:r>
              <a:rPr lang="fa-IR" sz="30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2:اسحاق بن حنین:فرزند حنین که بیشتر به فلسفه علاقمند بود.			</a:t>
            </a:r>
          </a:p>
          <a:p>
            <a:pPr algn="r" rtl="1"/>
            <a:r>
              <a:rPr lang="fa-IR" sz="30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3:محمد بن موسی خوارزمی: ریاضیدان مشهور و مبتکر علم جبر						</a:t>
            </a:r>
          </a:p>
          <a:p>
            <a:pPr algn="r" rtl="1"/>
            <a:r>
              <a:rPr lang="fa-IR" sz="30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4:ثابت ابن قِرَّه.وی به سه زبان سریانی ,یونانی,عربی تسلط کامل داشت و تخصص اصلی او در ریاضیات و پزشکی بود</a:t>
            </a:r>
            <a:r>
              <a:rPr lang="fa-IR" sz="3200" dirty="0">
                <a:solidFill>
                  <a:schemeClr val="accent4">
                    <a:lumMod val="10000"/>
                  </a:schemeClr>
                </a:solidFill>
                <a:cs typeface="A Yasamin" panose="00000400000000000000" pitchFamily="2" charset="-78"/>
              </a:rPr>
              <a:t>.</a:t>
            </a:r>
          </a:p>
          <a:p>
            <a:pPr algn="r" rtl="1"/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82006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920880" cy="5184576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algn="just" rtl="1">
              <a:buNone/>
            </a:pPr>
            <a:r>
              <a:rPr lang="fa-IR" dirty="0" smtClean="0">
                <a:solidFill>
                  <a:schemeClr val="bg1"/>
                </a:solidFill>
                <a:cs typeface="2  Davat" panose="00000400000000000000" pitchFamily="2" charset="-78"/>
              </a:rPr>
              <a:t>1.در آغاز به منابع شفاهی (حافظه)تکیه صرف می شود و نقل شعر و داستان(أیام العرب) رواج دارد.</a:t>
            </a:r>
          </a:p>
          <a:p>
            <a:pPr algn="just" rtl="1">
              <a:buNone/>
            </a:pPr>
            <a:r>
              <a:rPr lang="fa-IR" sz="3200" dirty="0" smtClean="0">
                <a:solidFill>
                  <a:schemeClr val="bg1"/>
                </a:solidFill>
                <a:cs typeface="2  Davat" panose="00000400000000000000" pitchFamily="2" charset="-78"/>
              </a:rPr>
              <a:t>2.کتابت آیات قرآن بر روی پوست حیوانات ،شاخه های درخت خرما و تخت سنگها</a:t>
            </a:r>
          </a:p>
          <a:p>
            <a:pPr algn="just" rtl="1">
              <a:buNone/>
            </a:pPr>
            <a:r>
              <a:rPr lang="fa-IR" sz="3200" dirty="0" smtClean="0">
                <a:solidFill>
                  <a:schemeClr val="bg1"/>
                </a:solidFill>
                <a:cs typeface="2  Davat" panose="00000400000000000000" pitchFamily="2" charset="-78"/>
              </a:rPr>
              <a:t>3.آشنایی با تمدنهای سرزمینهای دیگر بعد از فتوحات و استفاده از قرطاس و پاپیروس</a:t>
            </a:r>
          </a:p>
          <a:p>
            <a:pPr algn="just" rtl="1">
              <a:buNone/>
            </a:pPr>
            <a:r>
              <a:rPr lang="fa-IR" sz="3200" dirty="0" smtClean="0">
                <a:solidFill>
                  <a:schemeClr val="bg1"/>
                </a:solidFill>
                <a:cs typeface="2  Davat" panose="00000400000000000000" pitchFamily="2" charset="-78"/>
              </a:rPr>
              <a:t>4.آشنایی با کاغذ در فتح ماوراء النهر و تکمیل صنعت کاغذسازی در بغداد در عصر هارون</a:t>
            </a:r>
          </a:p>
          <a:p>
            <a:pPr algn="just" rtl="1">
              <a:buNone/>
            </a:pPr>
            <a:r>
              <a:rPr lang="fa-IR" sz="3200" dirty="0" smtClean="0">
                <a:solidFill>
                  <a:schemeClr val="bg1"/>
                </a:solidFill>
                <a:cs typeface="2  Davat" panose="00000400000000000000" pitchFamily="2" charset="-78"/>
              </a:rPr>
              <a:t>5.انتقال صنعت کاغذسازی از مصر و اندلس به اروپا</a:t>
            </a:r>
          </a:p>
        </p:txBody>
      </p:sp>
      <p:sp>
        <p:nvSpPr>
          <p:cNvPr id="4" name="Rectangle 3"/>
          <p:cNvSpPr/>
          <p:nvPr/>
        </p:nvSpPr>
        <p:spPr>
          <a:xfrm>
            <a:off x="1259632" y="165557"/>
            <a:ext cx="7754619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1" hangingPunct="1"/>
            <a:r>
              <a:rPr lang="fa-IR" sz="4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سیر </a:t>
            </a:r>
            <a:r>
              <a:rPr lang="ar-SA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نگارش در فرهنگ و تمدن اسلامی</a:t>
            </a:r>
            <a:endParaRPr lang="fa-IR" sz="4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444082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42162"/>
            <a:ext cx="8002766" cy="4999206"/>
          </a:xfrm>
        </p:spPr>
        <p:txBody>
          <a:bodyPr/>
          <a:lstStyle/>
          <a:p>
            <a:pPr algn="just" rtl="1" eaLnBrk="1" hangingPunct="1">
              <a:lnSpc>
                <a:spcPct val="90000"/>
              </a:lnSpc>
            </a:pPr>
            <a:r>
              <a:rPr lang="ar-SA" sz="4400" dirty="0" smtClean="0">
                <a:cs typeface="2  Titr" panose="00000700000000000000" pitchFamily="2" charset="-78"/>
              </a:rPr>
              <a:t>بیت‌الحکمه</a:t>
            </a:r>
            <a:r>
              <a:rPr lang="fa-IR" sz="2400" dirty="0" smtClean="0">
                <a:cs typeface="2  Titr" panose="00000700000000000000" pitchFamily="2" charset="-78"/>
              </a:rPr>
              <a:t>(محل اجتماع دانشمندان،پژوهشگران و مترجمان)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4400" dirty="0" smtClean="0">
                <a:cs typeface="2  Titr" panose="00000700000000000000" pitchFamily="2" charset="-78"/>
              </a:rPr>
              <a:t>دارالعلم</a:t>
            </a:r>
            <a:r>
              <a:rPr lang="fa-IR" sz="2400" dirty="0" smtClean="0">
                <a:cs typeface="2  Titr" panose="00000700000000000000" pitchFamily="2" charset="-78"/>
              </a:rPr>
              <a:t>(کتابخانه های عمومی)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4400" dirty="0" smtClean="0">
                <a:cs typeface="2  Titr" panose="00000700000000000000" pitchFamily="2" charset="-78"/>
              </a:rPr>
              <a:t>نظامیه</a:t>
            </a:r>
            <a:r>
              <a:rPr lang="fa-IR" sz="2400" dirty="0" smtClean="0">
                <a:cs typeface="2  Titr" panose="00000700000000000000" pitchFamily="2" charset="-78"/>
              </a:rPr>
              <a:t>(مدارس و مراکز علمی که به ابتکار خواجه نظام الملک در بغداد و نیشابور تأسیس شد)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4400" dirty="0" smtClean="0">
                <a:cs typeface="2  Titr" panose="00000700000000000000" pitchFamily="2" charset="-78"/>
              </a:rPr>
              <a:t>بیمارستان</a:t>
            </a:r>
            <a:r>
              <a:rPr lang="fa-IR" sz="2400" dirty="0" smtClean="0">
                <a:cs typeface="2  Titr" panose="00000700000000000000" pitchFamily="2" charset="-78"/>
              </a:rPr>
              <a:t>(در تمدن اسلامی «مارستان» نامیده می شدند)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4400" b="1" dirty="0" smtClean="0">
                <a:cs typeface="2  Titr" panose="00000700000000000000" pitchFamily="2" charset="-78"/>
              </a:rPr>
              <a:t>رصدخانه</a:t>
            </a:r>
            <a:r>
              <a:rPr lang="fa-IR" sz="2400" b="1" dirty="0" smtClean="0">
                <a:cs typeface="2  Titr" panose="00000700000000000000" pitchFamily="2" charset="-78"/>
              </a:rPr>
              <a:t>(جهت رصد ستارگان و پژوهشهای ریاضی و نجومی)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4400" b="1" dirty="0" smtClean="0">
                <a:cs typeface="2  Titr" panose="00000700000000000000" pitchFamily="2" charset="-78"/>
              </a:rPr>
              <a:t>مساجد و مدارس</a:t>
            </a:r>
            <a:r>
              <a:rPr lang="fa-IR" sz="2400" b="1" dirty="0" smtClean="0">
                <a:cs typeface="2  Titr" panose="00000700000000000000" pitchFamily="2" charset="-78"/>
              </a:rPr>
              <a:t>(مدرسه در تمدن اسلامی از دل مسجد شکل گرفت)</a:t>
            </a:r>
            <a:endParaRPr lang="fa-IR" sz="2400" dirty="0" smtClean="0">
              <a:cs typeface="2  Titr" panose="000007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5275" y="1095831"/>
            <a:ext cx="8467304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 rtl="1">
              <a:lnSpc>
                <a:spcPct val="90000"/>
              </a:lnSpc>
              <a:defRPr/>
            </a:pPr>
            <a:r>
              <a:rPr lang="fa-IR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شکلگیری </a:t>
            </a:r>
            <a:r>
              <a:rPr lang="ar-SA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مراکز علمی</a:t>
            </a:r>
            <a:r>
              <a:rPr lang="fa-IR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 و نهاد های آموزشی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60648"/>
            <a:ext cx="8784976" cy="6192688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algn="just" rtl="1">
              <a:lnSpc>
                <a:spcPct val="90000"/>
              </a:lnSpc>
              <a:defRPr/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5. </a:t>
            </a:r>
            <a:r>
              <a:rPr lang="fa-IR" sz="3600" b="1" dirty="0">
                <a:solidFill>
                  <a:schemeClr val="accent4">
                    <a:lumMod val="10000"/>
                  </a:schemeClr>
                </a:solidFill>
              </a:rPr>
              <a:t>پیامبر با نوشتن نامه به سران تمدنها و کشورهای بزرگ ،جنبه های جهانی تمدن اسلامی را از همان آغاز نمایان و اعلان ساخت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  <a:endParaRPr lang="fa-IR" sz="3600" b="1" dirty="0">
              <a:solidFill>
                <a:schemeClr val="accent4">
                  <a:lumMod val="10000"/>
                </a:schemeClr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6.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تمدنی 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است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که چندین قرن، مشعل‌دار تمدن بشری بود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7.در آن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غلبه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عدالت‌خواهی و پرهیزکاری بر ستم‌گری و تبهکاری بود.</a:t>
            </a:r>
            <a:endParaRPr lang="fa-IR" sz="36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8. </a:t>
            </a:r>
            <a:r>
              <a:rPr lang="ar-SA" sz="3600" b="1" dirty="0" smtClean="0">
                <a:solidFill>
                  <a:schemeClr val="accent4">
                    <a:lumMod val="10000"/>
                  </a:schemeClr>
                </a:solidFill>
              </a:rPr>
              <a:t>اسلام با تعلیماتی مبتنی بر جست‌و‌جوی علم و ترک تعصبات قومی و مذهبی و اعلام امکان همزیستی با اهل‌کتاب، زمینه رشد یک تمدن عظیم و وسیع را فراهم ساخت</a:t>
            </a:r>
            <a:r>
              <a:rPr lang="fa-IR" sz="3600" b="1" dirty="0" smtClean="0">
                <a:solidFill>
                  <a:schemeClr val="accent4">
                    <a:lumMod val="1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7" y="214290"/>
            <a:ext cx="8501063" cy="3857625"/>
          </a:xfrm>
        </p:spPr>
        <p:txBody>
          <a:bodyPr/>
          <a:lstStyle/>
          <a:p>
            <a:pPr algn="r" rtl="1" eaLnBrk="1" hangingPunct="1">
              <a:buFont typeface="Wingdings" pitchFamily="2" charset="2"/>
              <a:buNone/>
            </a:pPr>
            <a:endParaRPr lang="fa-IR" sz="4800" dirty="0" smtClean="0">
              <a:solidFill>
                <a:srgbClr val="FFC000"/>
              </a:solidFill>
              <a:cs typeface="Yagut" pitchFamily="2" charset="-78"/>
            </a:endParaRPr>
          </a:p>
          <a:p>
            <a:pPr algn="ctr" rtl="1"/>
            <a:r>
              <a:rPr lang="ar-SA" sz="9600" dirty="0" smtClean="0">
                <a:solidFill>
                  <a:srgbClr val="FFC000"/>
                </a:solidFill>
                <a:cs typeface="Yagut" pitchFamily="2" charset="-78"/>
              </a:rPr>
              <a:t>زمینه‌های شکل‌گیری </a:t>
            </a:r>
            <a:endParaRPr lang="fa-IR" sz="9600" dirty="0" smtClean="0">
              <a:solidFill>
                <a:srgbClr val="FFC000"/>
              </a:solidFill>
              <a:cs typeface="Yagut" pitchFamily="2" charset="-78"/>
            </a:endParaRPr>
          </a:p>
          <a:p>
            <a:pPr algn="ctr" rtl="1"/>
            <a:r>
              <a:rPr lang="ar-SA" sz="12000" dirty="0" smtClean="0">
                <a:solidFill>
                  <a:srgbClr val="FFC000"/>
                </a:solidFill>
                <a:cs typeface="B Kourosh" panose="00000400000000000000" pitchFamily="2" charset="-78"/>
              </a:rPr>
              <a:t>تمدن اسلامی</a:t>
            </a:r>
            <a:endParaRPr lang="en-US" sz="12000" dirty="0" smtClean="0">
              <a:solidFill>
                <a:srgbClr val="FFC000"/>
              </a:solidFill>
              <a:cs typeface="B Kourosh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450909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784" y="76187"/>
            <a:ext cx="6444810" cy="1495425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r" rtl="1" eaLnBrk="1" hangingPunct="1"/>
            <a:r>
              <a:rPr lang="ar-SA" sz="4800" dirty="0" smtClean="0">
                <a:solidFill>
                  <a:srgbClr val="FFFF00"/>
                </a:solidFill>
                <a:cs typeface="A  Mitra_4 (MRT)" panose="00000700000000000000" pitchFamily="2" charset="-78"/>
              </a:rPr>
              <a:t>زمینه‌های شکل‌گیری</a:t>
            </a:r>
            <a:r>
              <a:rPr lang="fa-IR" sz="4800" b="1" dirty="0" smtClean="0">
                <a:solidFill>
                  <a:srgbClr val="FFFF00"/>
                </a:solidFill>
                <a:cs typeface="A  Mitra_4 (MRT)" panose="00000700000000000000" pitchFamily="2" charset="-78"/>
              </a:rPr>
              <a:t> </a:t>
            </a:r>
            <a:br>
              <a:rPr lang="fa-IR" sz="4800" b="1" dirty="0" smtClean="0">
                <a:solidFill>
                  <a:srgbClr val="FFFF00"/>
                </a:solidFill>
                <a:cs typeface="A  Mitra_4 (MRT)" panose="00000700000000000000" pitchFamily="2" charset="-78"/>
              </a:rPr>
            </a:br>
            <a:r>
              <a:rPr lang="fa-IR" sz="4800" b="1" dirty="0" smtClean="0">
                <a:solidFill>
                  <a:srgbClr val="FFFF00"/>
                </a:solidFill>
                <a:cs typeface="A  Mitra_4 (MRT)" panose="00000700000000000000" pitchFamily="2" charset="-78"/>
              </a:rPr>
              <a:t>تمدن اسلامی</a:t>
            </a:r>
            <a:endParaRPr lang="en-US" sz="4800" b="1" dirty="0" smtClean="0">
              <a:solidFill>
                <a:srgbClr val="FFFF00"/>
              </a:solidFill>
              <a:cs typeface="A  Mitra_4 (MRT)" panose="00000700000000000000" pitchFamily="2" charset="-7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71612"/>
            <a:ext cx="8640960" cy="509774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just" rtl="1" eaLnBrk="1" hangingPunct="1"/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جایگاه </a:t>
            </a:r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رفیع </a:t>
            </a:r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علم</a:t>
            </a:r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 و خردورزی</a:t>
            </a:r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 در اسلام</a:t>
            </a:r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 و تشویق به آن</a:t>
            </a:r>
          </a:p>
          <a:p>
            <a:pPr algn="just" rtl="1" eaLnBrk="1" hangingPunct="1"/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فتوحات</a:t>
            </a:r>
          </a:p>
          <a:p>
            <a:pPr algn="just" rtl="1" eaLnBrk="1" hangingPunct="1"/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تساهل و تسامح</a:t>
            </a:r>
            <a:endParaRPr lang="fa-IR" sz="4000" b="1" u="sng" dirty="0" smtClean="0">
              <a:solidFill>
                <a:schemeClr val="accent4">
                  <a:lumMod val="10000"/>
                </a:schemeClr>
              </a:solidFill>
              <a:cs typeface="2  Kamran" panose="00000400000000000000" pitchFamily="2" charset="-78"/>
            </a:endParaRPr>
          </a:p>
          <a:p>
            <a:pPr algn="just" rtl="1" eaLnBrk="1" hangingPunct="1"/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انتقال علوم و جذب دانشمندان به‌جهان اسلام</a:t>
            </a:r>
            <a:endParaRPr lang="fa-IR" sz="4000" b="1" u="sng" dirty="0" smtClean="0">
              <a:solidFill>
                <a:schemeClr val="accent4">
                  <a:lumMod val="10000"/>
                </a:schemeClr>
              </a:solidFill>
              <a:cs typeface="2  Kamran" panose="00000400000000000000" pitchFamily="2" charset="-78"/>
            </a:endParaRPr>
          </a:p>
          <a:p>
            <a:pPr algn="just" rtl="1" eaLnBrk="1" hangingPunct="1"/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نهضت ترجمه</a:t>
            </a:r>
            <a:endParaRPr lang="fa-IR" sz="4000" b="1" u="sng" dirty="0" smtClean="0">
              <a:solidFill>
                <a:schemeClr val="accent4">
                  <a:lumMod val="10000"/>
                </a:schemeClr>
              </a:solidFill>
              <a:cs typeface="2  Kamran" panose="00000400000000000000" pitchFamily="2" charset="-78"/>
            </a:endParaRPr>
          </a:p>
          <a:p>
            <a:pPr algn="just" rtl="1" eaLnBrk="1" hangingPunct="1"/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نقش </a:t>
            </a:r>
            <a:r>
              <a:rPr lang="ar-SA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نگارش </a:t>
            </a:r>
            <a:endParaRPr lang="fa-IR" sz="4000" b="1" u="sng" dirty="0" smtClean="0">
              <a:solidFill>
                <a:schemeClr val="accent4">
                  <a:lumMod val="10000"/>
                </a:schemeClr>
              </a:solidFill>
              <a:cs typeface="2  Kamran" panose="00000400000000000000" pitchFamily="2" charset="-78"/>
            </a:endParaRPr>
          </a:p>
          <a:p>
            <a:pPr algn="just" rtl="1" eaLnBrk="1" hangingPunct="1"/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شکلگیری </a:t>
            </a:r>
            <a:r>
              <a:rPr lang="ar-SA" sz="4000" b="1" u="sng" dirty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مراکز علمی </a:t>
            </a:r>
            <a:r>
              <a:rPr lang="fa-IR" sz="4000" b="1" u="sng" dirty="0" smtClean="0">
                <a:solidFill>
                  <a:schemeClr val="accent4">
                    <a:lumMod val="10000"/>
                  </a:schemeClr>
                </a:solidFill>
                <a:cs typeface="2  Kamran" panose="00000400000000000000" pitchFamily="2" charset="-78"/>
              </a:rPr>
              <a:t>و نهادهای آموزشی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980728"/>
            <a:ext cx="7645006" cy="5400600"/>
          </a:xfrm>
          <a:solidFill>
            <a:schemeClr val="tx1">
              <a:lumMod val="9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 rtl="1">
              <a:buNone/>
            </a:pPr>
            <a:r>
              <a:rPr lang="ar-SA" sz="3200" b="1" dirty="0" smtClean="0">
                <a:solidFill>
                  <a:srgbClr val="7030A0"/>
                </a:solidFill>
              </a:rPr>
              <a:t>اسلام به‌علم اندوزی سفارش و تاکید بسیاری کرده</a:t>
            </a:r>
            <a:r>
              <a:rPr lang="fa-IR" sz="3200" b="1" dirty="0" smtClean="0">
                <a:solidFill>
                  <a:srgbClr val="7030A0"/>
                </a:solidFill>
              </a:rPr>
              <a:t> و </a:t>
            </a:r>
            <a:r>
              <a:rPr lang="ar-SA" sz="3200" b="1" dirty="0" smtClean="0">
                <a:solidFill>
                  <a:srgbClr val="7030A0"/>
                </a:solidFill>
              </a:rPr>
              <a:t>کلمه‌ی علم</a:t>
            </a:r>
            <a:r>
              <a:rPr lang="fa-IR" sz="3200" b="1" dirty="0" smtClean="0">
                <a:solidFill>
                  <a:srgbClr val="7030A0"/>
                </a:solidFill>
              </a:rPr>
              <a:t>(به جز مشتقات آن)</a:t>
            </a:r>
            <a:r>
              <a:rPr lang="ar-SA" sz="3200" b="1" dirty="0" smtClean="0">
                <a:solidFill>
                  <a:srgbClr val="7030A0"/>
                </a:solidFill>
              </a:rPr>
              <a:t> </a:t>
            </a:r>
            <a:r>
              <a:rPr lang="fa-IR" sz="3200" b="1" dirty="0" smtClean="0">
                <a:solidFill>
                  <a:srgbClr val="7030A0"/>
                </a:solidFill>
              </a:rPr>
              <a:t>حدود</a:t>
            </a:r>
            <a:r>
              <a:rPr lang="ar-SA" sz="3200" b="1" dirty="0" smtClean="0">
                <a:solidFill>
                  <a:srgbClr val="7030A0"/>
                </a:solidFill>
              </a:rPr>
              <a:t> </a:t>
            </a:r>
            <a:r>
              <a:rPr lang="fa-IR" sz="3200" b="1" u="sng" dirty="0" smtClean="0">
                <a:solidFill>
                  <a:srgbClr val="7030A0"/>
                </a:solidFill>
              </a:rPr>
              <a:t>80</a:t>
            </a:r>
            <a:r>
              <a:rPr lang="ar-SA" sz="3200" b="1" dirty="0" smtClean="0">
                <a:solidFill>
                  <a:srgbClr val="7030A0"/>
                </a:solidFill>
              </a:rPr>
              <a:t> بار در قرآن کریم به‌کار رفته</a:t>
            </a:r>
            <a:r>
              <a:rPr lang="fa-IR" sz="3200" b="1" dirty="0" smtClean="0">
                <a:solidFill>
                  <a:srgbClr val="7030A0"/>
                </a:solidFill>
              </a:rPr>
              <a:t> و</a:t>
            </a:r>
            <a:r>
              <a:rPr lang="ar-SA" sz="3200" b="1" dirty="0" smtClean="0">
                <a:solidFill>
                  <a:srgbClr val="7030A0"/>
                </a:solidFill>
              </a:rPr>
              <a:t>حتی علم و ایمان را در کنار هم قرار داده‌است</a:t>
            </a:r>
            <a:r>
              <a:rPr lang="fa-IR" sz="3200" b="1" dirty="0" smtClean="0">
                <a:solidFill>
                  <a:srgbClr val="7030A0"/>
                </a:solidFill>
              </a:rPr>
              <a:t>.</a:t>
            </a:r>
          </a:p>
          <a:p>
            <a:pPr algn="just" rtl="1">
              <a:buNone/>
            </a:pPr>
            <a:r>
              <a:rPr lang="fa-IR" dirty="0" smtClean="0"/>
              <a:t> </a:t>
            </a:r>
            <a:r>
              <a:rPr lang="ar-SA" sz="3200" b="1" dirty="0" smtClean="0">
                <a:solidFill>
                  <a:schemeClr val="accent4">
                    <a:lumMod val="10000"/>
                  </a:schemeClr>
                </a:solidFill>
              </a:rPr>
              <a:t>پیامبر اسلام(ص) به‌علم و سواد تشویق می‌کرد</a:t>
            </a:r>
            <a:r>
              <a:rPr lang="fa-IR" sz="3200" b="1" dirty="0" smtClean="0">
                <a:solidFill>
                  <a:schemeClr val="accent4">
                    <a:lumMod val="10000"/>
                  </a:schemeClr>
                </a:solidFill>
              </a:rPr>
              <a:t>:</a:t>
            </a:r>
            <a:endParaRPr lang="en-US" sz="3200" b="1" dirty="0" smtClean="0">
              <a:solidFill>
                <a:schemeClr val="accent4">
                  <a:lumMod val="10000"/>
                </a:schemeClr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طلبُ العلمِ فریضة</a:t>
            </a:r>
            <a:r>
              <a:rPr lang="fa-IR" sz="3200" b="1" dirty="0" smtClean="0">
                <a:solidFill>
                  <a:schemeClr val="bg1">
                    <a:lumMod val="50000"/>
                  </a:schemeClr>
                </a:solidFill>
              </a:rPr>
              <a:t>ٌ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 علی کلِ مسلم</a:t>
            </a:r>
            <a:r>
              <a:rPr lang="fa-IR" sz="3200" b="1" dirty="0" smtClean="0">
                <a:solidFill>
                  <a:schemeClr val="bg1">
                    <a:lumMod val="50000"/>
                  </a:schemeClr>
                </a:solidFill>
              </a:rPr>
              <a:t>ٍ و مسلمه.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اُطلُبوا العلمَ من المهدِ الی اللحدِ</a:t>
            </a:r>
            <a:r>
              <a:rPr lang="fa-IR" sz="3200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اُطلُبوا العلمَ ولو بالصین</a:t>
            </a:r>
            <a:endParaRPr lang="fa-IR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الحکمةُ ضالةُ المؤمن یأخذها </a:t>
            </a:r>
            <a:r>
              <a:rPr lang="fa-IR" sz="3200" b="1" dirty="0" smtClean="0">
                <a:solidFill>
                  <a:schemeClr val="bg1">
                    <a:lumMod val="50000"/>
                  </a:schemeClr>
                </a:solidFill>
              </a:rPr>
              <a:t>أ</a:t>
            </a:r>
            <a:r>
              <a:rPr lang="ar-SA" sz="3200" b="1" dirty="0" smtClean="0">
                <a:solidFill>
                  <a:schemeClr val="bg1">
                    <a:lumMod val="50000"/>
                  </a:schemeClr>
                </a:solidFill>
              </a:rPr>
              <a:t>ینما وجدها</a:t>
            </a:r>
            <a:r>
              <a:rPr lang="fa-IR" sz="3200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619672" y="116632"/>
            <a:ext cx="7387184" cy="6617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defRPr/>
            </a:pPr>
            <a:r>
              <a:rPr lang="ar-SA" sz="4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جایگاه علم </a:t>
            </a:r>
            <a:r>
              <a:rPr lang="fa-IR" sz="4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و خردورزی </a:t>
            </a:r>
            <a:r>
              <a:rPr lang="ar-SA" sz="4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در‌اسلام </a:t>
            </a:r>
            <a:endParaRPr lang="fa-IR" sz="4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2  Titr" panose="00000700000000000000" pitchFamily="2" charset="-78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268760"/>
            <a:ext cx="7500990" cy="5400600"/>
          </a:xfrm>
        </p:spPr>
        <p:txBody>
          <a:bodyPr/>
          <a:lstStyle/>
          <a:p>
            <a:pPr algn="just" rtl="1">
              <a:buNone/>
            </a:pPr>
            <a:r>
              <a:rPr lang="fa-IR" dirty="0"/>
              <a:t>چنانچه </a:t>
            </a:r>
            <a:r>
              <a:rPr lang="fa-IR" dirty="0" smtClean="0"/>
              <a:t>عباراتی همچون «أولی </a:t>
            </a:r>
            <a:r>
              <a:rPr lang="fa-IR" dirty="0"/>
              <a:t>الألباب» که به معنی خردمندان است را میتوان در قرآن یافت . </a:t>
            </a:r>
            <a:r>
              <a:rPr lang="fa-IR" dirty="0" smtClean="0"/>
              <a:t>از سویی عقل </a:t>
            </a:r>
            <a:r>
              <a:rPr lang="ar-SA" dirty="0" smtClean="0"/>
              <a:t>مهم‌ترين ابزار در اصول و فروع دين</a:t>
            </a:r>
            <a:r>
              <a:rPr lang="fa-IR" dirty="0" smtClean="0"/>
              <a:t> است و </a:t>
            </a:r>
            <a:r>
              <a:rPr lang="ar-SA" dirty="0" smtClean="0"/>
              <a:t>قرآن مکرّر از تفکّر، تدبّر، تعقّل، تذکّر،</a:t>
            </a:r>
            <a:r>
              <a:rPr lang="fa-IR" dirty="0" smtClean="0"/>
              <a:t>حکمت،</a:t>
            </a:r>
            <a:r>
              <a:rPr lang="ar-SA" dirty="0" smtClean="0"/>
              <a:t>برهان،</a:t>
            </a:r>
            <a:r>
              <a:rPr lang="fa-IR" dirty="0" smtClean="0"/>
              <a:t>فقه،</a:t>
            </a:r>
            <a:r>
              <a:rPr lang="ar-SA" dirty="0" smtClean="0"/>
              <a:t> نظر، </a:t>
            </a:r>
            <a:r>
              <a:rPr lang="fa-IR" dirty="0" smtClean="0"/>
              <a:t>مشورت</a:t>
            </a:r>
            <a:r>
              <a:rPr lang="ar-SA" dirty="0" smtClean="0"/>
              <a:t> و واژه‌های مترادف آن</a:t>
            </a:r>
            <a:r>
              <a:rPr lang="fa-IR" dirty="0" smtClean="0"/>
              <a:t>ها</a:t>
            </a:r>
            <a:r>
              <a:rPr lang="ar-SA" dirty="0" smtClean="0"/>
              <a:t> سخن به‌میان آ</a:t>
            </a:r>
            <a:r>
              <a:rPr lang="fa-IR" dirty="0" smtClean="0"/>
              <a:t>ور</a:t>
            </a:r>
            <a:r>
              <a:rPr lang="ar-SA" dirty="0" smtClean="0"/>
              <a:t>ده، و انسان‌ها را </a:t>
            </a:r>
            <a:r>
              <a:rPr lang="fa-IR" dirty="0" smtClean="0"/>
              <a:t>مؤکداً </a:t>
            </a:r>
            <a:r>
              <a:rPr lang="ar-SA" dirty="0" smtClean="0"/>
              <a:t>به‌خردورزی دعوت نموده‌است.</a:t>
            </a:r>
            <a:endParaRPr lang="fa-IR" dirty="0" smtClean="0"/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C000"/>
                </a:solidFill>
              </a:rPr>
              <a:t>إِنَّ شَرَّ الدَّوَابّ‏ِ عِنْدَ اللّهِ الصُّمُّ الْبُكْمُ الَّذينَ لا يَعْقِلُونَ</a:t>
            </a:r>
            <a:r>
              <a:rPr lang="fa-IR" sz="3200" dirty="0" smtClean="0">
                <a:solidFill>
                  <a:srgbClr val="FFC000"/>
                </a:solidFill>
              </a:rPr>
              <a:t>.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C000"/>
                </a:solidFill>
              </a:rPr>
              <a:t>وَ يَجْعَلُ الرِّجْسَ عَلَى الَّذينَ لا يَعْقِلُونَ</a:t>
            </a:r>
            <a:r>
              <a:rPr lang="fa-IR" sz="3200" dirty="0" smtClean="0">
                <a:solidFill>
                  <a:srgbClr val="FFC000"/>
                </a:solidFill>
              </a:rPr>
              <a:t>.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C000"/>
                </a:solidFill>
              </a:rPr>
              <a:t>وَ قالُوا لَوْ كُنّا نَسْمَعُ أَوْ نَعْقِلُ ما كُنّا في أَصْحابِ السَّعيرِ</a:t>
            </a:r>
            <a:endParaRPr lang="fa-IR" sz="3200" dirty="0" smtClean="0">
              <a:solidFill>
                <a:srgbClr val="FFC000"/>
              </a:solidFill>
            </a:endParaRPr>
          </a:p>
          <a:p>
            <a:pPr algn="ctr" rtl="1" eaLnBrk="1" hangingPunct="1">
              <a:lnSpc>
                <a:spcPct val="90000"/>
              </a:lnSpc>
              <a:buNone/>
            </a:pPr>
            <a:r>
              <a:rPr lang="ar-SA" sz="3200" b="1" dirty="0" smtClean="0">
                <a:solidFill>
                  <a:srgbClr val="FFFF00"/>
                </a:solidFill>
              </a:rPr>
              <a:t>خردورزی، جان‌مایه دین و دینداری، و پایه اصلی جامعه آرمانی اسلام است</a:t>
            </a:r>
            <a:endParaRPr lang="fa-IR" sz="32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99116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80728"/>
            <a:ext cx="8365086" cy="5400600"/>
          </a:xfrm>
          <a:solidFill>
            <a:schemeClr val="tx1">
              <a:lumMod val="9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 rtl="1">
              <a:buNone/>
            </a:pPr>
            <a:r>
              <a:rPr lang="fa-IR" sz="4400" b="1" dirty="0" smtClean="0">
                <a:solidFill>
                  <a:srgbClr val="7030A0"/>
                </a:solidFill>
                <a:cs typeface="2  Karim" panose="00000400000000000000" pitchFamily="2" charset="-78"/>
              </a:rPr>
              <a:t>فتوحات فارغ از علل ،انگیزه ها و نتایج مادی و معنوی آنها در سالهای بعد و فارغ از ارزشگزاری و قضاوت راجع به آن، مسلمانان را با فرهنگ ،تمدن،میراث علمی و پیشرفتهای سایر ملل و اقوام آشنا کرد.</a:t>
            </a:r>
          </a:p>
          <a:p>
            <a:pPr algn="just" rtl="1">
              <a:buNone/>
            </a:pPr>
            <a:r>
              <a:rPr lang="fa-IR" sz="4400" b="1" dirty="0" smtClean="0">
                <a:solidFill>
                  <a:srgbClr val="7030A0"/>
                </a:solidFill>
                <a:cs typeface="2  Karim" panose="00000400000000000000" pitchFamily="2" charset="-78"/>
              </a:rPr>
              <a:t>این یکی از زمینهای پیشرفت مسلمانان و افزایش انگیزه ها و اعتلای فرهنگ و تمدن اسلامی بود.</a:t>
            </a:r>
          </a:p>
          <a:p>
            <a:pPr algn="just" rtl="1">
              <a:buNone/>
            </a:pPr>
            <a:endParaRPr lang="fa-IR" sz="32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9672" y="116632"/>
            <a:ext cx="7387184" cy="6617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  <a:defRPr/>
            </a:pPr>
            <a:r>
              <a:rPr lang="fa-IR" sz="40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فتوحات</a:t>
            </a:r>
            <a:endParaRPr lang="fa-IR" sz="4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361877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268760"/>
            <a:ext cx="8310736" cy="5400600"/>
          </a:xfrm>
        </p:spPr>
        <p:txBody>
          <a:bodyPr/>
          <a:lstStyle/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/>
              <a:t>تسامح و تساهل برگرفته از روح اسلام</a:t>
            </a:r>
            <a:r>
              <a:rPr lang="fa-IR" sz="3200" dirty="0"/>
              <a:t> </a:t>
            </a:r>
            <a:r>
              <a:rPr lang="fa-IR" sz="3200" dirty="0" smtClean="0"/>
              <a:t>و پرهیز از حمیت و </a:t>
            </a:r>
            <a:r>
              <a:rPr lang="ar-SA" sz="3200" dirty="0" smtClean="0"/>
              <a:t>‌تعصب</a:t>
            </a:r>
            <a:r>
              <a:rPr lang="fa-IR" sz="3200" dirty="0" smtClean="0"/>
              <a:t> کور</a:t>
            </a:r>
            <a:r>
              <a:rPr lang="ar-SA" sz="3200" dirty="0" smtClean="0"/>
              <a:t> در حوزه علم و انديشه است.</a:t>
            </a:r>
            <a:endParaRPr lang="fa-IR" sz="3200" dirty="0" smtClean="0"/>
          </a:p>
          <a:p>
            <a:pPr algn="just" rtl="1" eaLnBrk="1" hangingPunct="1">
              <a:lnSpc>
                <a:spcPct val="90000"/>
              </a:lnSpc>
            </a:pPr>
            <a:r>
              <a:rPr lang="fa-IR" sz="3200" dirty="0" smtClean="0"/>
              <a:t>اساس شکلگیری اسلام بر همین اصل استوار است.آیاتی چون «</a:t>
            </a:r>
            <a:r>
              <a:rPr lang="fa-IR" dirty="0"/>
              <a:t>يُرِيدُ اللَّهُ بِكُمُ الْيُسْرَ وَلَا يُرِيدُ بِكُمُ الْعُسْرَ</a:t>
            </a:r>
            <a:r>
              <a:rPr lang="fa-IR" sz="3200" dirty="0" smtClean="0"/>
              <a:t>» و روایاتی چون</a:t>
            </a:r>
            <a:r>
              <a:rPr lang="fa-IR" dirty="0"/>
              <a:t> ««اِنِّى بُعثْتُ عَلَى الشَّريعَةِ السَّمْحَةِ السَّهْلَةِ» مؤید همین </a:t>
            </a:r>
            <a:r>
              <a:rPr lang="fa-IR" sz="3200" dirty="0" smtClean="0"/>
              <a:t>نکته است. </a:t>
            </a: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FF00"/>
                </a:solidFill>
              </a:rPr>
              <a:t>منطق آزادانديشي‌ديني، فارغ از قيد و بندهاي سنتي و تعصبات نژادي و قومي، ضمن حفظ استقلال فکري، موجب ارتباط و اتحاد بين افراد و جوامع اسلامي نيز بوده‌است.</a:t>
            </a:r>
            <a:endParaRPr lang="fa-IR" sz="3200" dirty="0" smtClean="0">
              <a:solidFill>
                <a:srgbClr val="FFFF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SA" sz="3200" dirty="0" smtClean="0">
                <a:solidFill>
                  <a:srgbClr val="FFC000"/>
                </a:solidFill>
              </a:rPr>
              <a:t>اسلام آزادى و آسایش با اهل کتاب  را تا حد ممكن تضمین مى‌کرد</a:t>
            </a:r>
            <a:r>
              <a:rPr lang="fa-IR" sz="3200" dirty="0" smtClean="0">
                <a:solidFill>
                  <a:srgbClr val="FFC000"/>
                </a:solidFill>
              </a:rPr>
              <a:t>.(</a:t>
            </a:r>
            <a:r>
              <a:rPr lang="fa-IR" dirty="0"/>
              <a:t>تَعَالَوْا إِلَىٰ كَلِمَةٍ سَوَاءٍ بَيْنَنَا وَبَيْنَكُمْ </a:t>
            </a:r>
            <a:r>
              <a:rPr lang="fa-IR" dirty="0" smtClean="0"/>
              <a:t>/ </a:t>
            </a:r>
            <a:r>
              <a:rPr lang="fa-IR" dirty="0"/>
              <a:t>ذَٰلِكَ بِأَنَّ مِنْهُمْ قِسِّيسِينَ وَرُهْبَانًا </a:t>
            </a:r>
            <a:r>
              <a:rPr lang="fa-IR" dirty="0" smtClean="0"/>
              <a:t>و ...</a:t>
            </a:r>
            <a:r>
              <a:rPr lang="fa-IR" sz="3200" dirty="0" smtClean="0">
                <a:solidFill>
                  <a:srgbClr val="FFC000"/>
                </a:solidFill>
              </a:rPr>
              <a:t>)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just" rtl="1" eaLnBrk="1" hangingPunct="1">
              <a:lnSpc>
                <a:spcPct val="90000"/>
              </a:lnSpc>
            </a:pPr>
            <a:endParaRPr lang="fa-IR" sz="3200" dirty="0" smtClean="0"/>
          </a:p>
          <a:p>
            <a:pPr algn="just" rtl="1" eaLnBrk="1" hangingPunct="1">
              <a:lnSpc>
                <a:spcPct val="90000"/>
              </a:lnSpc>
            </a:pPr>
            <a:endParaRPr lang="fa-IR" sz="3200" dirty="0" smtClean="0">
              <a:solidFill>
                <a:srgbClr val="FFC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413713"/>
            <a:ext cx="7086600" cy="661720"/>
          </a:xfrm>
          <a:solidFill>
            <a:srgbClr val="FFFF00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90000"/>
              </a:lnSpc>
            </a:pPr>
            <a:r>
              <a:rPr kumimoji="1" lang="fa-IR" kern="1200" dirty="0" smtClean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ea typeface="+mn-ea"/>
                <a:cs typeface="2  Titr" panose="00000700000000000000" pitchFamily="2" charset="-78"/>
              </a:rPr>
              <a:t>تساهل و تسامح</a:t>
            </a:r>
            <a:endParaRPr kumimoji="1" lang="en-US" kern="1200" dirty="0">
              <a:solidFill>
                <a:schemeClr val="accent4">
                  <a:lumMod val="10000"/>
                </a:schemeClr>
              </a:solidFill>
              <a:latin typeface="Arial" pitchFamily="34" charset="0"/>
              <a:ea typeface="+mn-ea"/>
              <a:cs typeface="2  Titr" panose="00000700000000000000" pitchFamily="2" charset="-78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55957709"/>
              </p:ext>
            </p:extLst>
          </p:nvPr>
        </p:nvGraphicFramePr>
        <p:xfrm>
          <a:off x="468684" y="1628800"/>
          <a:ext cx="7961253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468684" y="548680"/>
            <a:ext cx="8318158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eaLnBrk="0" hangingPunct="0">
              <a:lnSpc>
                <a:spcPct val="90000"/>
              </a:lnSpc>
            </a:pPr>
            <a:r>
              <a:rPr lang="ar-SA" sz="4000" dirty="0">
                <a:solidFill>
                  <a:schemeClr val="accent4">
                    <a:lumMod val="10000"/>
                  </a:schemeClr>
                </a:solidFill>
                <a:latin typeface="Arial" pitchFamily="34" charset="0"/>
                <a:cs typeface="2  Titr" panose="00000700000000000000" pitchFamily="2" charset="-78"/>
              </a:rPr>
              <a:t>انتقال علوم و جذب دانشمندان به‌جهان اسلام </a:t>
            </a:r>
            <a:endParaRPr lang="fa-IR" sz="4000" dirty="0">
              <a:solidFill>
                <a:schemeClr val="accent4">
                  <a:lumMod val="10000"/>
                </a:schemeClr>
              </a:solidFill>
              <a:latin typeface="Arial" pitchFamily="34" charset="0"/>
              <a:cs typeface="2  Titr" panose="00000700000000000000" pitchFamily="2" charset="-78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4" grpId="0" animBg="1"/>
    </p:bldLst>
  </p:timing>
</p:sld>
</file>

<file path=ppt/theme/theme1.xml><?xml version="1.0" encoding="utf-8"?>
<a:theme xmlns:a="http://schemas.openxmlformats.org/drawingml/2006/main" name="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Recommending A Strategy</Template>
  <TotalTime>1901</TotalTime>
  <Words>1346</Words>
  <Application>Microsoft Office PowerPoint</Application>
  <PresentationFormat>On-screen Show (4:3)</PresentationFormat>
  <Paragraphs>94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2  Davat</vt:lpstr>
      <vt:lpstr>2  Esfehan</vt:lpstr>
      <vt:lpstr>2  Kamran</vt:lpstr>
      <vt:lpstr>2  Karim</vt:lpstr>
      <vt:lpstr>2  Titr</vt:lpstr>
      <vt:lpstr>A  Mitra_4 (MRT)</vt:lpstr>
      <vt:lpstr>A Yasamin</vt:lpstr>
      <vt:lpstr>Arial</vt:lpstr>
      <vt:lpstr>B Kourosh</vt:lpstr>
      <vt:lpstr>Tahoma</vt:lpstr>
      <vt:lpstr>Wingdings</vt:lpstr>
      <vt:lpstr>Yagut</vt:lpstr>
      <vt:lpstr>Recommending A Strategy</vt:lpstr>
      <vt:lpstr>ویژگی های تمدن اسلامی</vt:lpstr>
      <vt:lpstr>PowerPoint Presentation</vt:lpstr>
      <vt:lpstr>PowerPoint Presentation</vt:lpstr>
      <vt:lpstr>زمینه‌های شکل‌گیری  تمدن اسلامی</vt:lpstr>
      <vt:lpstr>PowerPoint Presentation</vt:lpstr>
      <vt:lpstr>PowerPoint Presentation</vt:lpstr>
      <vt:lpstr>PowerPoint Presentation</vt:lpstr>
      <vt:lpstr>تساهل و تسامح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bavar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Dr.Mobasher</dc:creator>
  <cp:lastModifiedBy>MONIBEH</cp:lastModifiedBy>
  <cp:revision>134</cp:revision>
  <dcterms:created xsi:type="dcterms:W3CDTF">2008-05-26T03:59:26Z</dcterms:created>
  <dcterms:modified xsi:type="dcterms:W3CDTF">2020-05-05T21:00:42Z</dcterms:modified>
</cp:coreProperties>
</file>